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sldIdLst>
    <p:sldId id="256" r:id="rId2"/>
    <p:sldId id="300" r:id="rId3"/>
    <p:sldId id="301" r:id="rId4"/>
    <p:sldId id="327" r:id="rId5"/>
    <p:sldId id="299" r:id="rId6"/>
    <p:sldId id="257" r:id="rId7"/>
    <p:sldId id="328" r:id="rId8"/>
    <p:sldId id="308" r:id="rId9"/>
    <p:sldId id="258" r:id="rId10"/>
    <p:sldId id="318" r:id="rId11"/>
    <p:sldId id="311" r:id="rId12"/>
    <p:sldId id="312" r:id="rId13"/>
    <p:sldId id="315" r:id="rId14"/>
    <p:sldId id="313" r:id="rId15"/>
    <p:sldId id="316" r:id="rId16"/>
    <p:sldId id="317" r:id="rId17"/>
    <p:sldId id="319" r:id="rId18"/>
    <p:sldId id="320" r:id="rId19"/>
    <p:sldId id="314" r:id="rId20"/>
    <p:sldId id="259" r:id="rId21"/>
    <p:sldId id="302" r:id="rId22"/>
    <p:sldId id="260" r:id="rId23"/>
    <p:sldId id="261" r:id="rId24"/>
    <p:sldId id="303" r:id="rId25"/>
    <p:sldId id="262" r:id="rId26"/>
    <p:sldId id="263" r:id="rId27"/>
    <p:sldId id="304" r:id="rId28"/>
    <p:sldId id="264" r:id="rId29"/>
    <p:sldId id="305" r:id="rId30"/>
    <p:sldId id="266" r:id="rId31"/>
    <p:sldId id="329" r:id="rId32"/>
    <p:sldId id="267" r:id="rId33"/>
    <p:sldId id="307" r:id="rId34"/>
    <p:sldId id="331" r:id="rId35"/>
    <p:sldId id="330" r:id="rId36"/>
    <p:sldId id="309" r:id="rId37"/>
    <p:sldId id="310" r:id="rId38"/>
    <p:sldId id="270" r:id="rId39"/>
    <p:sldId id="322" r:id="rId40"/>
    <p:sldId id="323" r:id="rId41"/>
    <p:sldId id="332" r:id="rId42"/>
    <p:sldId id="271" r:id="rId43"/>
    <p:sldId id="367" r:id="rId44"/>
    <p:sldId id="324" r:id="rId45"/>
    <p:sldId id="325" r:id="rId46"/>
    <p:sldId id="272" r:id="rId47"/>
    <p:sldId id="273" r:id="rId48"/>
    <p:sldId id="338" r:id="rId49"/>
    <p:sldId id="337" r:id="rId50"/>
    <p:sldId id="333" r:id="rId51"/>
    <p:sldId id="334" r:id="rId52"/>
    <p:sldId id="335" r:id="rId53"/>
    <p:sldId id="356" r:id="rId54"/>
    <p:sldId id="274" r:id="rId55"/>
    <p:sldId id="336" r:id="rId56"/>
    <p:sldId id="275" r:id="rId57"/>
    <p:sldId id="339" r:id="rId58"/>
    <p:sldId id="340" r:id="rId59"/>
    <p:sldId id="341" r:id="rId60"/>
    <p:sldId id="343" r:id="rId61"/>
    <p:sldId id="276" r:id="rId62"/>
    <p:sldId id="277" r:id="rId63"/>
    <p:sldId id="344" r:id="rId64"/>
    <p:sldId id="345" r:id="rId65"/>
    <p:sldId id="346" r:id="rId66"/>
    <p:sldId id="347" r:id="rId67"/>
    <p:sldId id="348" r:id="rId68"/>
    <p:sldId id="282" r:id="rId69"/>
    <p:sldId id="349" r:id="rId70"/>
    <p:sldId id="351" r:id="rId71"/>
    <p:sldId id="352" r:id="rId72"/>
    <p:sldId id="350" r:id="rId73"/>
    <p:sldId id="353" r:id="rId74"/>
    <p:sldId id="355" r:id="rId75"/>
    <p:sldId id="354" r:id="rId76"/>
    <p:sldId id="357" r:id="rId77"/>
    <p:sldId id="286" r:id="rId78"/>
    <p:sldId id="369" r:id="rId79"/>
    <p:sldId id="368" r:id="rId80"/>
    <p:sldId id="358" r:id="rId81"/>
    <p:sldId id="359" r:id="rId82"/>
    <p:sldId id="360" r:id="rId83"/>
    <p:sldId id="361" r:id="rId84"/>
    <p:sldId id="289" r:id="rId85"/>
    <p:sldId id="363" r:id="rId86"/>
    <p:sldId id="364" r:id="rId87"/>
    <p:sldId id="365" r:id="rId88"/>
    <p:sldId id="366" r:id="rId89"/>
    <p:sldId id="375" r:id="rId90"/>
    <p:sldId id="370" r:id="rId91"/>
    <p:sldId id="371" r:id="rId92"/>
    <p:sldId id="372" r:id="rId93"/>
    <p:sldId id="373" r:id="rId94"/>
    <p:sldId id="374" r:id="rId95"/>
    <p:sldId id="390" r:id="rId96"/>
    <p:sldId id="391" r:id="rId97"/>
    <p:sldId id="376" r:id="rId98"/>
    <p:sldId id="377" r:id="rId99"/>
    <p:sldId id="378" r:id="rId100"/>
    <p:sldId id="379" r:id="rId101"/>
    <p:sldId id="380" r:id="rId102"/>
    <p:sldId id="381" r:id="rId103"/>
    <p:sldId id="382" r:id="rId104"/>
    <p:sldId id="383" r:id="rId105"/>
    <p:sldId id="384" r:id="rId106"/>
    <p:sldId id="385" r:id="rId107"/>
    <p:sldId id="386" r:id="rId108"/>
    <p:sldId id="392" r:id="rId109"/>
    <p:sldId id="387" r:id="rId110"/>
    <p:sldId id="388" r:id="rId111"/>
    <p:sldId id="389" r:id="rId112"/>
    <p:sldId id="393" r:id="rId113"/>
    <p:sldId id="394" r:id="rId1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DAA7FA-1C56-40DF-855E-82E08A1F31F5}" type="datetimeFigureOut">
              <a:rPr lang="en-US" smtClean="0"/>
              <a:pPr/>
              <a:t>1/31/2015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283B27-80E7-4ED6-A065-0584CF81EE3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a:ln/>
        </p:spPr>
      </p:sp>
      <p:sp>
        <p:nvSpPr>
          <p:cNvPr id="17715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77156" name="Slide Number Placeholder 3"/>
          <p:cNvSpPr>
            <a:spLocks noGrp="1"/>
          </p:cNvSpPr>
          <p:nvPr>
            <p:ph type="sldNum" sz="quarter" idx="5"/>
          </p:nvPr>
        </p:nvSpPr>
        <p:spPr>
          <a:noFill/>
        </p:spPr>
        <p:txBody>
          <a:bodyPr/>
          <a:lstStyle/>
          <a:p>
            <a:fld id="{6EC1454E-F922-44B9-87D7-217CB856B9D7}" type="slidenum">
              <a:rPr lang="en-US" smtClean="0"/>
              <a:pPr/>
              <a:t>1</a:t>
            </a:fld>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79204" name="Slide Number Placeholder 3"/>
          <p:cNvSpPr>
            <a:spLocks noGrp="1"/>
          </p:cNvSpPr>
          <p:nvPr>
            <p:ph type="sldNum" sz="quarter" idx="5"/>
          </p:nvPr>
        </p:nvSpPr>
        <p:spPr>
          <a:noFill/>
        </p:spPr>
        <p:txBody>
          <a:bodyPr/>
          <a:lstStyle/>
          <a:p>
            <a:fld id="{D4261FF4-D222-4D50-A2E5-46B162E71EBB}" type="slidenum">
              <a:rPr lang="en-US" smtClean="0"/>
              <a:pPr/>
              <a:t>10</a:t>
            </a:fld>
            <a:endParaRPr lang="en-US" dirty="0"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100</a:t>
            </a:fld>
            <a:endParaRPr 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101</a:t>
            </a:fld>
            <a:endParaRPr lang="en-US"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102</a:t>
            </a:fld>
            <a:endParaRPr lang="en-US"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103</a:t>
            </a:fld>
            <a:endParaRPr lang="en-US"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104</a:t>
            </a:fld>
            <a:endParaRPr 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105</a:t>
            </a:fld>
            <a:endParaRPr lang="en-US"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106</a:t>
            </a:fld>
            <a:endParaRPr lang="en-US"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107</a:t>
            </a:fld>
            <a:endParaRPr lang="en-US"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108</a:t>
            </a:fld>
            <a:endParaRPr lang="en-US"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109</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79204" name="Slide Number Placeholder 3"/>
          <p:cNvSpPr>
            <a:spLocks noGrp="1"/>
          </p:cNvSpPr>
          <p:nvPr>
            <p:ph type="sldNum" sz="quarter" idx="5"/>
          </p:nvPr>
        </p:nvSpPr>
        <p:spPr>
          <a:noFill/>
        </p:spPr>
        <p:txBody>
          <a:bodyPr/>
          <a:lstStyle/>
          <a:p>
            <a:fld id="{D4261FF4-D222-4D50-A2E5-46B162E71EBB}" type="slidenum">
              <a:rPr lang="en-US" smtClean="0"/>
              <a:pPr/>
              <a:t>11</a:t>
            </a:fld>
            <a:endParaRPr lang="en-US" dirty="0"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110</a:t>
            </a:fld>
            <a:endParaRPr 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111</a:t>
            </a:fld>
            <a:endParaRPr lang="en-US"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112</a:t>
            </a:fld>
            <a:endParaRPr lang="en-US"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113</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79204" name="Slide Number Placeholder 3"/>
          <p:cNvSpPr>
            <a:spLocks noGrp="1"/>
          </p:cNvSpPr>
          <p:nvPr>
            <p:ph type="sldNum" sz="quarter" idx="5"/>
          </p:nvPr>
        </p:nvSpPr>
        <p:spPr>
          <a:noFill/>
        </p:spPr>
        <p:txBody>
          <a:bodyPr/>
          <a:lstStyle/>
          <a:p>
            <a:fld id="{D4261FF4-D222-4D50-A2E5-46B162E71EBB}" type="slidenum">
              <a:rPr lang="en-US" smtClean="0"/>
              <a:pPr/>
              <a:t>12</a:t>
            </a:fld>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79204" name="Slide Number Placeholder 3"/>
          <p:cNvSpPr>
            <a:spLocks noGrp="1"/>
          </p:cNvSpPr>
          <p:nvPr>
            <p:ph type="sldNum" sz="quarter" idx="5"/>
          </p:nvPr>
        </p:nvSpPr>
        <p:spPr>
          <a:noFill/>
        </p:spPr>
        <p:txBody>
          <a:bodyPr/>
          <a:lstStyle/>
          <a:p>
            <a:fld id="{D4261FF4-D222-4D50-A2E5-46B162E71EBB}" type="slidenum">
              <a:rPr lang="en-US" smtClean="0"/>
              <a:pPr/>
              <a:t>13</a:t>
            </a:fld>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79204" name="Slide Number Placeholder 3"/>
          <p:cNvSpPr>
            <a:spLocks noGrp="1"/>
          </p:cNvSpPr>
          <p:nvPr>
            <p:ph type="sldNum" sz="quarter" idx="5"/>
          </p:nvPr>
        </p:nvSpPr>
        <p:spPr>
          <a:noFill/>
        </p:spPr>
        <p:txBody>
          <a:bodyPr/>
          <a:lstStyle/>
          <a:p>
            <a:fld id="{D4261FF4-D222-4D50-A2E5-46B162E71EBB}" type="slidenum">
              <a:rPr lang="en-US" smtClean="0"/>
              <a:pPr/>
              <a:t>14</a:t>
            </a:fld>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79204" name="Slide Number Placeholder 3"/>
          <p:cNvSpPr>
            <a:spLocks noGrp="1"/>
          </p:cNvSpPr>
          <p:nvPr>
            <p:ph type="sldNum" sz="quarter" idx="5"/>
          </p:nvPr>
        </p:nvSpPr>
        <p:spPr>
          <a:noFill/>
        </p:spPr>
        <p:txBody>
          <a:bodyPr/>
          <a:lstStyle/>
          <a:p>
            <a:fld id="{D4261FF4-D222-4D50-A2E5-46B162E71EBB}" type="slidenum">
              <a:rPr lang="en-US" smtClean="0"/>
              <a:pPr/>
              <a:t>15</a:t>
            </a:fld>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79204" name="Slide Number Placeholder 3"/>
          <p:cNvSpPr>
            <a:spLocks noGrp="1"/>
          </p:cNvSpPr>
          <p:nvPr>
            <p:ph type="sldNum" sz="quarter" idx="5"/>
          </p:nvPr>
        </p:nvSpPr>
        <p:spPr>
          <a:noFill/>
        </p:spPr>
        <p:txBody>
          <a:bodyPr/>
          <a:lstStyle/>
          <a:p>
            <a:fld id="{D4261FF4-D222-4D50-A2E5-46B162E71EBB}" type="slidenum">
              <a:rPr lang="en-US" smtClean="0"/>
              <a:pPr/>
              <a:t>16</a:t>
            </a:fld>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79204" name="Slide Number Placeholder 3"/>
          <p:cNvSpPr>
            <a:spLocks noGrp="1"/>
          </p:cNvSpPr>
          <p:nvPr>
            <p:ph type="sldNum" sz="quarter" idx="5"/>
          </p:nvPr>
        </p:nvSpPr>
        <p:spPr>
          <a:noFill/>
        </p:spPr>
        <p:txBody>
          <a:bodyPr/>
          <a:lstStyle/>
          <a:p>
            <a:fld id="{D4261FF4-D222-4D50-A2E5-46B162E71EBB}" type="slidenum">
              <a:rPr lang="en-US" smtClean="0"/>
              <a:pPr/>
              <a:t>17</a:t>
            </a:fld>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79204" name="Slide Number Placeholder 3"/>
          <p:cNvSpPr>
            <a:spLocks noGrp="1"/>
          </p:cNvSpPr>
          <p:nvPr>
            <p:ph type="sldNum" sz="quarter" idx="5"/>
          </p:nvPr>
        </p:nvSpPr>
        <p:spPr>
          <a:noFill/>
        </p:spPr>
        <p:txBody>
          <a:bodyPr/>
          <a:lstStyle/>
          <a:p>
            <a:fld id="{D4261FF4-D222-4D50-A2E5-46B162E71EBB}" type="slidenum">
              <a:rPr lang="en-US" smtClean="0"/>
              <a:pPr/>
              <a:t>18</a:t>
            </a:fld>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79204" name="Slide Number Placeholder 3"/>
          <p:cNvSpPr>
            <a:spLocks noGrp="1"/>
          </p:cNvSpPr>
          <p:nvPr>
            <p:ph type="sldNum" sz="quarter" idx="5"/>
          </p:nvPr>
        </p:nvSpPr>
        <p:spPr>
          <a:noFill/>
        </p:spPr>
        <p:txBody>
          <a:bodyPr/>
          <a:lstStyle/>
          <a:p>
            <a:fld id="{D4261FF4-D222-4D50-A2E5-46B162E71EBB}" type="slidenum">
              <a:rPr lang="en-US" smtClean="0"/>
              <a:pPr/>
              <a:t>19</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a:ln/>
        </p:spPr>
      </p:sp>
      <p:sp>
        <p:nvSpPr>
          <p:cNvPr id="17715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77156" name="Slide Number Placeholder 3"/>
          <p:cNvSpPr>
            <a:spLocks noGrp="1"/>
          </p:cNvSpPr>
          <p:nvPr>
            <p:ph type="sldNum" sz="quarter" idx="5"/>
          </p:nvPr>
        </p:nvSpPr>
        <p:spPr>
          <a:noFill/>
        </p:spPr>
        <p:txBody>
          <a:bodyPr/>
          <a:lstStyle/>
          <a:p>
            <a:fld id="{6EC1454E-F922-44B9-87D7-217CB856B9D7}" type="slidenum">
              <a:rPr lang="en-US" smtClean="0"/>
              <a:pPr/>
              <a:t>2</a:t>
            </a:fld>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a:ln/>
        </p:spPr>
      </p:sp>
      <p:sp>
        <p:nvSpPr>
          <p:cNvPr id="180227"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80228" name="Slide Number Placeholder 3"/>
          <p:cNvSpPr>
            <a:spLocks noGrp="1"/>
          </p:cNvSpPr>
          <p:nvPr>
            <p:ph type="sldNum" sz="quarter" idx="5"/>
          </p:nvPr>
        </p:nvSpPr>
        <p:spPr>
          <a:noFill/>
        </p:spPr>
        <p:txBody>
          <a:bodyPr/>
          <a:lstStyle/>
          <a:p>
            <a:fld id="{245C044E-7F4C-4EF4-9BC5-EC481730EA78}" type="slidenum">
              <a:rPr lang="en-US" smtClean="0"/>
              <a:pPr/>
              <a:t>20</a:t>
            </a:fld>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81252" name="Slide Number Placeholder 3"/>
          <p:cNvSpPr>
            <a:spLocks noGrp="1"/>
          </p:cNvSpPr>
          <p:nvPr>
            <p:ph type="sldNum" sz="quarter" idx="5"/>
          </p:nvPr>
        </p:nvSpPr>
        <p:spPr>
          <a:noFill/>
        </p:spPr>
        <p:txBody>
          <a:bodyPr/>
          <a:lstStyle/>
          <a:p>
            <a:fld id="{E0E3B220-F1D5-448A-8601-1D999DF4D3F4}" type="slidenum">
              <a:rPr lang="en-US" smtClean="0"/>
              <a:pPr/>
              <a:t>21</a:t>
            </a:fld>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81252" name="Slide Number Placeholder 3"/>
          <p:cNvSpPr>
            <a:spLocks noGrp="1"/>
          </p:cNvSpPr>
          <p:nvPr>
            <p:ph type="sldNum" sz="quarter" idx="5"/>
          </p:nvPr>
        </p:nvSpPr>
        <p:spPr>
          <a:noFill/>
        </p:spPr>
        <p:txBody>
          <a:bodyPr/>
          <a:lstStyle/>
          <a:p>
            <a:fld id="{E0E3B220-F1D5-448A-8601-1D999DF4D3F4}" type="slidenum">
              <a:rPr lang="en-US" smtClean="0"/>
              <a:pPr/>
              <a:t>22</a:t>
            </a:fld>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a:ln/>
        </p:spPr>
      </p:sp>
      <p:sp>
        <p:nvSpPr>
          <p:cNvPr id="1822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82276" name="Slide Number Placeholder 3"/>
          <p:cNvSpPr>
            <a:spLocks noGrp="1"/>
          </p:cNvSpPr>
          <p:nvPr>
            <p:ph type="sldNum" sz="quarter" idx="5"/>
          </p:nvPr>
        </p:nvSpPr>
        <p:spPr>
          <a:noFill/>
        </p:spPr>
        <p:txBody>
          <a:bodyPr/>
          <a:lstStyle/>
          <a:p>
            <a:fld id="{1FCAC4FB-BD9C-4FC8-9876-B781551113F2}" type="slidenum">
              <a:rPr lang="en-US" smtClean="0"/>
              <a:pPr/>
              <a:t>23</a:t>
            </a:fld>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a:ln/>
        </p:spPr>
      </p:sp>
      <p:sp>
        <p:nvSpPr>
          <p:cNvPr id="1822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82276" name="Slide Number Placeholder 3"/>
          <p:cNvSpPr>
            <a:spLocks noGrp="1"/>
          </p:cNvSpPr>
          <p:nvPr>
            <p:ph type="sldNum" sz="quarter" idx="5"/>
          </p:nvPr>
        </p:nvSpPr>
        <p:spPr>
          <a:noFill/>
        </p:spPr>
        <p:txBody>
          <a:bodyPr/>
          <a:lstStyle/>
          <a:p>
            <a:fld id="{1FCAC4FB-BD9C-4FC8-9876-B781551113F2}" type="slidenum">
              <a:rPr lang="en-US" smtClean="0"/>
              <a:pPr/>
              <a:t>24</a:t>
            </a:fld>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a:ln/>
        </p:spPr>
      </p:sp>
      <p:sp>
        <p:nvSpPr>
          <p:cNvPr id="183299"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83300" name="Slide Number Placeholder 3"/>
          <p:cNvSpPr>
            <a:spLocks noGrp="1"/>
          </p:cNvSpPr>
          <p:nvPr>
            <p:ph type="sldNum" sz="quarter" idx="5"/>
          </p:nvPr>
        </p:nvSpPr>
        <p:spPr>
          <a:noFill/>
        </p:spPr>
        <p:txBody>
          <a:bodyPr/>
          <a:lstStyle/>
          <a:p>
            <a:fld id="{F866B2E2-04BA-405E-99FA-B4DE91246C46}" type="slidenum">
              <a:rPr lang="en-US" smtClean="0"/>
              <a:pPr/>
              <a:t>25</a:t>
            </a:fld>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a:ln/>
        </p:spPr>
      </p:sp>
      <p:sp>
        <p:nvSpPr>
          <p:cNvPr id="184323"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84324" name="Slide Number Placeholder 3"/>
          <p:cNvSpPr>
            <a:spLocks noGrp="1"/>
          </p:cNvSpPr>
          <p:nvPr>
            <p:ph type="sldNum" sz="quarter" idx="5"/>
          </p:nvPr>
        </p:nvSpPr>
        <p:spPr>
          <a:noFill/>
        </p:spPr>
        <p:txBody>
          <a:bodyPr/>
          <a:lstStyle/>
          <a:p>
            <a:fld id="{497C5A06-3A23-4E80-B005-091D92C5F699}" type="slidenum">
              <a:rPr lang="en-US" smtClean="0"/>
              <a:pPr/>
              <a:t>26</a:t>
            </a:fld>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a:ln/>
        </p:spPr>
      </p:sp>
      <p:sp>
        <p:nvSpPr>
          <p:cNvPr id="184323"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84324" name="Slide Number Placeholder 3"/>
          <p:cNvSpPr>
            <a:spLocks noGrp="1"/>
          </p:cNvSpPr>
          <p:nvPr>
            <p:ph type="sldNum" sz="quarter" idx="5"/>
          </p:nvPr>
        </p:nvSpPr>
        <p:spPr>
          <a:noFill/>
        </p:spPr>
        <p:txBody>
          <a:bodyPr/>
          <a:lstStyle/>
          <a:p>
            <a:fld id="{497C5A06-3A23-4E80-B005-091D92C5F699}" type="slidenum">
              <a:rPr lang="en-US" smtClean="0"/>
              <a:pPr/>
              <a:t>27</a:t>
            </a:fld>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a:ln/>
        </p:spPr>
      </p:sp>
      <p:sp>
        <p:nvSpPr>
          <p:cNvPr id="185347"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85348" name="Slide Number Placeholder 3"/>
          <p:cNvSpPr>
            <a:spLocks noGrp="1"/>
          </p:cNvSpPr>
          <p:nvPr>
            <p:ph type="sldNum" sz="quarter" idx="5"/>
          </p:nvPr>
        </p:nvSpPr>
        <p:spPr>
          <a:noFill/>
        </p:spPr>
        <p:txBody>
          <a:bodyPr/>
          <a:lstStyle/>
          <a:p>
            <a:fld id="{63DB06D9-57D1-4919-8910-F2669C6D3360}" type="slidenum">
              <a:rPr lang="en-US" smtClean="0"/>
              <a:pPr/>
              <a:t>28</a:t>
            </a:fld>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a:ln/>
        </p:spPr>
      </p:sp>
      <p:sp>
        <p:nvSpPr>
          <p:cNvPr id="184323"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84324" name="Slide Number Placeholder 3"/>
          <p:cNvSpPr>
            <a:spLocks noGrp="1"/>
          </p:cNvSpPr>
          <p:nvPr>
            <p:ph type="sldNum" sz="quarter" idx="5"/>
          </p:nvPr>
        </p:nvSpPr>
        <p:spPr>
          <a:noFill/>
        </p:spPr>
        <p:txBody>
          <a:bodyPr/>
          <a:lstStyle/>
          <a:p>
            <a:fld id="{497C5A06-3A23-4E80-B005-091D92C5F699}" type="slidenum">
              <a:rPr lang="en-US" smtClean="0"/>
              <a:pPr/>
              <a:t>29</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a:ln/>
        </p:spPr>
      </p:sp>
      <p:sp>
        <p:nvSpPr>
          <p:cNvPr id="17715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77156" name="Slide Number Placeholder 3"/>
          <p:cNvSpPr>
            <a:spLocks noGrp="1"/>
          </p:cNvSpPr>
          <p:nvPr>
            <p:ph type="sldNum" sz="quarter" idx="5"/>
          </p:nvPr>
        </p:nvSpPr>
        <p:spPr>
          <a:noFill/>
        </p:spPr>
        <p:txBody>
          <a:bodyPr/>
          <a:lstStyle/>
          <a:p>
            <a:fld id="{6EC1454E-F922-44B9-87D7-217CB856B9D7}" type="slidenum">
              <a:rPr lang="en-US" smtClean="0"/>
              <a:pPr/>
              <a:t>3</a:t>
            </a:fld>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a:ln/>
        </p:spPr>
      </p:sp>
      <p:sp>
        <p:nvSpPr>
          <p:cNvPr id="18739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87396" name="Slide Number Placeholder 3"/>
          <p:cNvSpPr>
            <a:spLocks noGrp="1"/>
          </p:cNvSpPr>
          <p:nvPr>
            <p:ph type="sldNum" sz="quarter" idx="5"/>
          </p:nvPr>
        </p:nvSpPr>
        <p:spPr>
          <a:noFill/>
        </p:spPr>
        <p:txBody>
          <a:bodyPr/>
          <a:lstStyle/>
          <a:p>
            <a:fld id="{654C19B8-7628-4814-9EFF-CA06553F33EC}" type="slidenum">
              <a:rPr lang="en-US" smtClean="0"/>
              <a:pPr/>
              <a:t>30</a:t>
            </a:fld>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a:ln/>
        </p:spPr>
      </p:sp>
      <p:sp>
        <p:nvSpPr>
          <p:cNvPr id="18739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87396" name="Slide Number Placeholder 3"/>
          <p:cNvSpPr>
            <a:spLocks noGrp="1"/>
          </p:cNvSpPr>
          <p:nvPr>
            <p:ph type="sldNum" sz="quarter" idx="5"/>
          </p:nvPr>
        </p:nvSpPr>
        <p:spPr>
          <a:noFill/>
        </p:spPr>
        <p:txBody>
          <a:bodyPr/>
          <a:lstStyle/>
          <a:p>
            <a:fld id="{654C19B8-7628-4814-9EFF-CA06553F33EC}" type="slidenum">
              <a:rPr lang="en-US" smtClean="0"/>
              <a:pPr/>
              <a:t>31</a:t>
            </a:fld>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a:ln/>
        </p:spPr>
      </p:sp>
      <p:sp>
        <p:nvSpPr>
          <p:cNvPr id="188419"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88420" name="Slide Number Placeholder 3"/>
          <p:cNvSpPr>
            <a:spLocks noGrp="1"/>
          </p:cNvSpPr>
          <p:nvPr>
            <p:ph type="sldNum" sz="quarter" idx="5"/>
          </p:nvPr>
        </p:nvSpPr>
        <p:spPr>
          <a:noFill/>
        </p:spPr>
        <p:txBody>
          <a:bodyPr/>
          <a:lstStyle/>
          <a:p>
            <a:fld id="{C6E78769-B757-447B-8109-9875D7D35C64}" type="slidenum">
              <a:rPr lang="en-US" smtClean="0"/>
              <a:pPr/>
              <a:t>32</a:t>
            </a:fld>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a:ln/>
        </p:spPr>
      </p:sp>
      <p:sp>
        <p:nvSpPr>
          <p:cNvPr id="188419"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88420" name="Slide Number Placeholder 3"/>
          <p:cNvSpPr>
            <a:spLocks noGrp="1"/>
          </p:cNvSpPr>
          <p:nvPr>
            <p:ph type="sldNum" sz="quarter" idx="5"/>
          </p:nvPr>
        </p:nvSpPr>
        <p:spPr>
          <a:noFill/>
        </p:spPr>
        <p:txBody>
          <a:bodyPr/>
          <a:lstStyle/>
          <a:p>
            <a:fld id="{C6E78769-B757-447B-8109-9875D7D35C64}" type="slidenum">
              <a:rPr lang="en-US" smtClean="0"/>
              <a:pPr/>
              <a:t>33</a:t>
            </a:fld>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a:ln/>
        </p:spPr>
      </p:sp>
      <p:sp>
        <p:nvSpPr>
          <p:cNvPr id="188419" name="Notes Placeholder 2"/>
          <p:cNvSpPr>
            <a:spLocks noGrp="1"/>
          </p:cNvSpPr>
          <p:nvPr>
            <p:ph type="body" idx="1"/>
          </p:nvPr>
        </p:nvSpPr>
        <p:spPr>
          <a:noFill/>
          <a:ln/>
        </p:spPr>
        <p:txBody>
          <a:bodyPr/>
          <a:lstStyle/>
          <a:p>
            <a:endParaRPr lang="en-US" smtClean="0">
              <a:latin typeface="Arial" pitchFamily="34" charset="0"/>
            </a:endParaRPr>
          </a:p>
        </p:txBody>
      </p:sp>
      <p:sp>
        <p:nvSpPr>
          <p:cNvPr id="188420" name="Slide Number Placeholder 3"/>
          <p:cNvSpPr>
            <a:spLocks noGrp="1"/>
          </p:cNvSpPr>
          <p:nvPr>
            <p:ph type="sldNum" sz="quarter" idx="5"/>
          </p:nvPr>
        </p:nvSpPr>
        <p:spPr>
          <a:noFill/>
        </p:spPr>
        <p:txBody>
          <a:bodyPr/>
          <a:lstStyle/>
          <a:p>
            <a:fld id="{C6E78769-B757-447B-8109-9875D7D35C64}" type="slidenum">
              <a:rPr lang="en-US" smtClean="0"/>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a:ln/>
        </p:spPr>
      </p:sp>
      <p:sp>
        <p:nvSpPr>
          <p:cNvPr id="188419" name="Notes Placeholder 2"/>
          <p:cNvSpPr>
            <a:spLocks noGrp="1"/>
          </p:cNvSpPr>
          <p:nvPr>
            <p:ph type="body" idx="1"/>
          </p:nvPr>
        </p:nvSpPr>
        <p:spPr>
          <a:noFill/>
          <a:ln/>
        </p:spPr>
        <p:txBody>
          <a:bodyPr/>
          <a:lstStyle/>
          <a:p>
            <a:endParaRPr lang="en-US" smtClean="0">
              <a:latin typeface="Arial" pitchFamily="34" charset="0"/>
            </a:endParaRPr>
          </a:p>
        </p:txBody>
      </p:sp>
      <p:sp>
        <p:nvSpPr>
          <p:cNvPr id="188420" name="Slide Number Placeholder 3"/>
          <p:cNvSpPr>
            <a:spLocks noGrp="1"/>
          </p:cNvSpPr>
          <p:nvPr>
            <p:ph type="sldNum" sz="quarter" idx="5"/>
          </p:nvPr>
        </p:nvSpPr>
        <p:spPr>
          <a:noFill/>
        </p:spPr>
        <p:txBody>
          <a:bodyPr/>
          <a:lstStyle/>
          <a:p>
            <a:fld id="{C6E78769-B757-447B-8109-9875D7D35C64}" type="slidenum">
              <a:rPr lang="en-US" smtClean="0"/>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a:ln/>
        </p:spPr>
      </p:sp>
      <p:sp>
        <p:nvSpPr>
          <p:cNvPr id="188419" name="Notes Placeholder 2"/>
          <p:cNvSpPr>
            <a:spLocks noGrp="1"/>
          </p:cNvSpPr>
          <p:nvPr>
            <p:ph type="body" idx="1"/>
          </p:nvPr>
        </p:nvSpPr>
        <p:spPr>
          <a:noFill/>
          <a:ln/>
        </p:spPr>
        <p:txBody>
          <a:bodyPr/>
          <a:lstStyle/>
          <a:p>
            <a:endParaRPr lang="en-US" smtClean="0">
              <a:latin typeface="Arial" pitchFamily="34" charset="0"/>
            </a:endParaRPr>
          </a:p>
        </p:txBody>
      </p:sp>
      <p:sp>
        <p:nvSpPr>
          <p:cNvPr id="188420" name="Slide Number Placeholder 3"/>
          <p:cNvSpPr>
            <a:spLocks noGrp="1"/>
          </p:cNvSpPr>
          <p:nvPr>
            <p:ph type="sldNum" sz="quarter" idx="5"/>
          </p:nvPr>
        </p:nvSpPr>
        <p:spPr>
          <a:noFill/>
        </p:spPr>
        <p:txBody>
          <a:bodyPr/>
          <a:lstStyle/>
          <a:p>
            <a:fld id="{C6E78769-B757-447B-8109-9875D7D35C64}" type="slidenum">
              <a:rPr lang="en-US" smtClean="0"/>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a:ln/>
        </p:spPr>
      </p:sp>
      <p:sp>
        <p:nvSpPr>
          <p:cNvPr id="188419" name="Notes Placeholder 2"/>
          <p:cNvSpPr>
            <a:spLocks noGrp="1"/>
          </p:cNvSpPr>
          <p:nvPr>
            <p:ph type="body" idx="1"/>
          </p:nvPr>
        </p:nvSpPr>
        <p:spPr>
          <a:noFill/>
          <a:ln/>
        </p:spPr>
        <p:txBody>
          <a:bodyPr/>
          <a:lstStyle/>
          <a:p>
            <a:endParaRPr lang="en-US" smtClean="0">
              <a:latin typeface="Arial" pitchFamily="34" charset="0"/>
            </a:endParaRPr>
          </a:p>
        </p:txBody>
      </p:sp>
      <p:sp>
        <p:nvSpPr>
          <p:cNvPr id="188420" name="Slide Number Placeholder 3"/>
          <p:cNvSpPr>
            <a:spLocks noGrp="1"/>
          </p:cNvSpPr>
          <p:nvPr>
            <p:ph type="sldNum" sz="quarter" idx="5"/>
          </p:nvPr>
        </p:nvSpPr>
        <p:spPr>
          <a:noFill/>
        </p:spPr>
        <p:txBody>
          <a:bodyPr/>
          <a:lstStyle/>
          <a:p>
            <a:fld id="{C6E78769-B757-447B-8109-9875D7D35C64}" type="slidenum">
              <a:rPr lang="en-US" smtClean="0"/>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p:spPr>
        <p:txBody>
          <a:bodyPr/>
          <a:lstStyle/>
          <a:p>
            <a:endParaRPr lang="en-US" smtClean="0">
              <a:latin typeface="Arial" pitchFamily="34" charset="0"/>
            </a:endParaRPr>
          </a:p>
        </p:txBody>
      </p:sp>
      <p:sp>
        <p:nvSpPr>
          <p:cNvPr id="191492" name="Slide Number Placeholder 3"/>
          <p:cNvSpPr>
            <a:spLocks noGrp="1"/>
          </p:cNvSpPr>
          <p:nvPr>
            <p:ph type="sldNum" sz="quarter" idx="5"/>
          </p:nvPr>
        </p:nvSpPr>
        <p:spPr>
          <a:noFill/>
        </p:spPr>
        <p:txBody>
          <a:bodyPr/>
          <a:lstStyle/>
          <a:p>
            <a:fld id="{EC0927C6-C280-427F-A1EA-2B1F39DA6F0B}" type="slidenum">
              <a:rPr lang="en-US" smtClean="0"/>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p:spPr>
        <p:txBody>
          <a:bodyPr/>
          <a:lstStyle/>
          <a:p>
            <a:endParaRPr lang="en-US" smtClean="0">
              <a:latin typeface="Arial" pitchFamily="34" charset="0"/>
            </a:endParaRPr>
          </a:p>
        </p:txBody>
      </p:sp>
      <p:sp>
        <p:nvSpPr>
          <p:cNvPr id="191492" name="Slide Number Placeholder 3"/>
          <p:cNvSpPr>
            <a:spLocks noGrp="1"/>
          </p:cNvSpPr>
          <p:nvPr>
            <p:ph type="sldNum" sz="quarter" idx="5"/>
          </p:nvPr>
        </p:nvSpPr>
        <p:spPr>
          <a:noFill/>
        </p:spPr>
        <p:txBody>
          <a:bodyPr/>
          <a:lstStyle/>
          <a:p>
            <a:fld id="{EC0927C6-C280-427F-A1EA-2B1F39DA6F0B}" type="slidenum">
              <a:rPr lang="en-US" smtClean="0"/>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819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B9C83EE-AE0A-42B4-B664-53885BF968D8}" type="slidenum">
              <a:rPr lang="en-US" smtClean="0"/>
              <a:pPr/>
              <a:t>4</a:t>
            </a:fld>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p:spPr>
        <p:txBody>
          <a:bodyPr/>
          <a:lstStyle/>
          <a:p>
            <a:endParaRPr lang="en-US" smtClean="0">
              <a:latin typeface="Arial" pitchFamily="34" charset="0"/>
            </a:endParaRPr>
          </a:p>
        </p:txBody>
      </p:sp>
      <p:sp>
        <p:nvSpPr>
          <p:cNvPr id="191492" name="Slide Number Placeholder 3"/>
          <p:cNvSpPr>
            <a:spLocks noGrp="1"/>
          </p:cNvSpPr>
          <p:nvPr>
            <p:ph type="sldNum" sz="quarter" idx="5"/>
          </p:nvPr>
        </p:nvSpPr>
        <p:spPr>
          <a:noFill/>
        </p:spPr>
        <p:txBody>
          <a:bodyPr/>
          <a:lstStyle/>
          <a:p>
            <a:fld id="{EC0927C6-C280-427F-A1EA-2B1F39DA6F0B}" type="slidenum">
              <a:rPr lang="en-US" smtClean="0"/>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p:spPr>
        <p:txBody>
          <a:bodyPr/>
          <a:lstStyle/>
          <a:p>
            <a:endParaRPr lang="en-US" smtClean="0">
              <a:latin typeface="Arial" pitchFamily="34" charset="0"/>
            </a:endParaRPr>
          </a:p>
        </p:txBody>
      </p:sp>
      <p:sp>
        <p:nvSpPr>
          <p:cNvPr id="191492" name="Slide Number Placeholder 3"/>
          <p:cNvSpPr>
            <a:spLocks noGrp="1"/>
          </p:cNvSpPr>
          <p:nvPr>
            <p:ph type="sldNum" sz="quarter" idx="5"/>
          </p:nvPr>
        </p:nvSpPr>
        <p:spPr>
          <a:noFill/>
        </p:spPr>
        <p:txBody>
          <a:bodyPr/>
          <a:lstStyle/>
          <a:p>
            <a:fld id="{EC0927C6-C280-427F-A1EA-2B1F39DA6F0B}" type="slidenum">
              <a:rPr lang="en-US" smtClean="0"/>
              <a:pPr/>
              <a:t>41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p:spPr>
      </p:sp>
      <p:sp>
        <p:nvSpPr>
          <p:cNvPr id="19251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92516" name="Slide Number Placeholder 3"/>
          <p:cNvSpPr>
            <a:spLocks noGrp="1"/>
          </p:cNvSpPr>
          <p:nvPr>
            <p:ph type="sldNum" sz="quarter" idx="5"/>
          </p:nvPr>
        </p:nvSpPr>
        <p:spPr>
          <a:noFill/>
        </p:spPr>
        <p:txBody>
          <a:bodyPr/>
          <a:lstStyle/>
          <a:p>
            <a:fld id="{059F565D-4565-45E3-9D2C-453626F43A61}" type="slidenum">
              <a:rPr lang="en-US" smtClean="0"/>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p:spPr>
      </p:sp>
      <p:sp>
        <p:nvSpPr>
          <p:cNvPr id="192515" name="Notes Placeholder 2"/>
          <p:cNvSpPr>
            <a:spLocks noGrp="1"/>
          </p:cNvSpPr>
          <p:nvPr>
            <p:ph type="body" idx="1"/>
          </p:nvPr>
        </p:nvSpPr>
        <p:spPr>
          <a:noFill/>
          <a:ln/>
        </p:spPr>
        <p:txBody>
          <a:bodyPr/>
          <a:lstStyle/>
          <a:p>
            <a:endParaRPr lang="en-US" smtClean="0">
              <a:latin typeface="Arial" pitchFamily="34" charset="0"/>
            </a:endParaRPr>
          </a:p>
        </p:txBody>
      </p:sp>
      <p:sp>
        <p:nvSpPr>
          <p:cNvPr id="192516" name="Slide Number Placeholder 3"/>
          <p:cNvSpPr>
            <a:spLocks noGrp="1"/>
          </p:cNvSpPr>
          <p:nvPr>
            <p:ph type="sldNum" sz="quarter" idx="5"/>
          </p:nvPr>
        </p:nvSpPr>
        <p:spPr>
          <a:noFill/>
        </p:spPr>
        <p:txBody>
          <a:bodyPr/>
          <a:lstStyle/>
          <a:p>
            <a:fld id="{059F565D-4565-45E3-9D2C-453626F43A61}" type="slidenum">
              <a:rPr lang="en-US" smtClean="0"/>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p:spPr>
      </p:sp>
      <p:sp>
        <p:nvSpPr>
          <p:cNvPr id="192515" name="Notes Placeholder 2"/>
          <p:cNvSpPr>
            <a:spLocks noGrp="1"/>
          </p:cNvSpPr>
          <p:nvPr>
            <p:ph type="body" idx="1"/>
          </p:nvPr>
        </p:nvSpPr>
        <p:spPr>
          <a:noFill/>
          <a:ln/>
        </p:spPr>
        <p:txBody>
          <a:bodyPr/>
          <a:lstStyle/>
          <a:p>
            <a:endParaRPr lang="en-US" smtClean="0">
              <a:latin typeface="Arial" pitchFamily="34" charset="0"/>
            </a:endParaRPr>
          </a:p>
        </p:txBody>
      </p:sp>
      <p:sp>
        <p:nvSpPr>
          <p:cNvPr id="192516" name="Slide Number Placeholder 3"/>
          <p:cNvSpPr>
            <a:spLocks noGrp="1"/>
          </p:cNvSpPr>
          <p:nvPr>
            <p:ph type="sldNum" sz="quarter" idx="5"/>
          </p:nvPr>
        </p:nvSpPr>
        <p:spPr>
          <a:noFill/>
        </p:spPr>
        <p:txBody>
          <a:bodyPr/>
          <a:lstStyle/>
          <a:p>
            <a:fld id="{059F565D-4565-45E3-9D2C-453626F43A61}" type="slidenum">
              <a:rPr lang="en-US" smtClean="0"/>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p:spPr>
      </p:sp>
      <p:sp>
        <p:nvSpPr>
          <p:cNvPr id="192515" name="Notes Placeholder 2"/>
          <p:cNvSpPr>
            <a:spLocks noGrp="1"/>
          </p:cNvSpPr>
          <p:nvPr>
            <p:ph type="body" idx="1"/>
          </p:nvPr>
        </p:nvSpPr>
        <p:spPr>
          <a:noFill/>
          <a:ln/>
        </p:spPr>
        <p:txBody>
          <a:bodyPr/>
          <a:lstStyle/>
          <a:p>
            <a:endParaRPr lang="en-US" smtClean="0">
              <a:latin typeface="Arial" pitchFamily="34" charset="0"/>
            </a:endParaRPr>
          </a:p>
        </p:txBody>
      </p:sp>
      <p:sp>
        <p:nvSpPr>
          <p:cNvPr id="192516" name="Slide Number Placeholder 3"/>
          <p:cNvSpPr>
            <a:spLocks noGrp="1"/>
          </p:cNvSpPr>
          <p:nvPr>
            <p:ph type="sldNum" sz="quarter" idx="5"/>
          </p:nvPr>
        </p:nvSpPr>
        <p:spPr>
          <a:noFill/>
        </p:spPr>
        <p:txBody>
          <a:bodyPr/>
          <a:lstStyle/>
          <a:p>
            <a:fld id="{059F565D-4565-45E3-9D2C-453626F43A61}" type="slidenum">
              <a:rPr lang="en-US" smtClean="0"/>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a:ln/>
        </p:spPr>
      </p:sp>
      <p:sp>
        <p:nvSpPr>
          <p:cNvPr id="193539" name="Notes Placeholder 2"/>
          <p:cNvSpPr>
            <a:spLocks noGrp="1"/>
          </p:cNvSpPr>
          <p:nvPr>
            <p:ph type="body" idx="1"/>
          </p:nvPr>
        </p:nvSpPr>
        <p:spPr>
          <a:noFill/>
          <a:ln/>
        </p:spPr>
        <p:txBody>
          <a:bodyPr/>
          <a:lstStyle/>
          <a:p>
            <a:endParaRPr lang="en-US" smtClean="0">
              <a:latin typeface="Arial" pitchFamily="34" charset="0"/>
            </a:endParaRPr>
          </a:p>
        </p:txBody>
      </p:sp>
      <p:sp>
        <p:nvSpPr>
          <p:cNvPr id="193540" name="Slide Number Placeholder 3"/>
          <p:cNvSpPr>
            <a:spLocks noGrp="1"/>
          </p:cNvSpPr>
          <p:nvPr>
            <p:ph type="sldNum" sz="quarter" idx="5"/>
          </p:nvPr>
        </p:nvSpPr>
        <p:spPr>
          <a:noFill/>
        </p:spPr>
        <p:txBody>
          <a:bodyPr/>
          <a:lstStyle/>
          <a:p>
            <a:fld id="{5D5FBADE-A7B7-42D3-815A-8ABA33F03BCD}" type="slidenum">
              <a:rPr lang="en-US" smtClean="0"/>
              <a:pPr/>
              <a:t>46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a:ln/>
        </p:spPr>
      </p:sp>
      <p:sp>
        <p:nvSpPr>
          <p:cNvPr id="194563" name="Notes Placeholder 2"/>
          <p:cNvSpPr>
            <a:spLocks noGrp="1"/>
          </p:cNvSpPr>
          <p:nvPr>
            <p:ph type="body" idx="1"/>
          </p:nvPr>
        </p:nvSpPr>
        <p:spPr>
          <a:noFill/>
          <a:ln/>
        </p:spPr>
        <p:txBody>
          <a:bodyPr/>
          <a:lstStyle/>
          <a:p>
            <a:endParaRPr lang="en-US" smtClean="0">
              <a:latin typeface="Arial" pitchFamily="34" charset="0"/>
            </a:endParaRPr>
          </a:p>
        </p:txBody>
      </p:sp>
      <p:sp>
        <p:nvSpPr>
          <p:cNvPr id="194564" name="Slide Number Placeholder 3"/>
          <p:cNvSpPr>
            <a:spLocks noGrp="1"/>
          </p:cNvSpPr>
          <p:nvPr>
            <p:ph type="sldNum" sz="quarter" idx="5"/>
          </p:nvPr>
        </p:nvSpPr>
        <p:spPr>
          <a:noFill/>
        </p:spPr>
        <p:txBody>
          <a:bodyPr/>
          <a:lstStyle/>
          <a:p>
            <a:fld id="{78871631-C709-4FE5-9ED0-86E68514849B}" type="slidenum">
              <a:rPr lang="en-US" smtClean="0"/>
              <a:pPr/>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a:ln/>
        </p:spPr>
      </p:sp>
      <p:sp>
        <p:nvSpPr>
          <p:cNvPr id="194563" name="Notes Placeholder 2"/>
          <p:cNvSpPr>
            <a:spLocks noGrp="1"/>
          </p:cNvSpPr>
          <p:nvPr>
            <p:ph type="body" idx="1"/>
          </p:nvPr>
        </p:nvSpPr>
        <p:spPr>
          <a:noFill/>
          <a:ln/>
        </p:spPr>
        <p:txBody>
          <a:bodyPr/>
          <a:lstStyle/>
          <a:p>
            <a:endParaRPr lang="en-US" smtClean="0">
              <a:latin typeface="Arial" pitchFamily="34" charset="0"/>
            </a:endParaRPr>
          </a:p>
        </p:txBody>
      </p:sp>
      <p:sp>
        <p:nvSpPr>
          <p:cNvPr id="194564" name="Slide Number Placeholder 3"/>
          <p:cNvSpPr>
            <a:spLocks noGrp="1"/>
          </p:cNvSpPr>
          <p:nvPr>
            <p:ph type="sldNum" sz="quarter" idx="5"/>
          </p:nvPr>
        </p:nvSpPr>
        <p:spPr>
          <a:noFill/>
        </p:spPr>
        <p:txBody>
          <a:bodyPr/>
          <a:lstStyle/>
          <a:p>
            <a:fld id="{78871631-C709-4FE5-9ED0-86E68514849B}" type="slidenum">
              <a:rPr lang="en-US" smtClean="0"/>
              <a:pPr/>
              <a:t>48</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a:ln/>
        </p:spPr>
      </p:sp>
      <p:sp>
        <p:nvSpPr>
          <p:cNvPr id="194563" name="Notes Placeholder 2"/>
          <p:cNvSpPr>
            <a:spLocks noGrp="1"/>
          </p:cNvSpPr>
          <p:nvPr>
            <p:ph type="body" idx="1"/>
          </p:nvPr>
        </p:nvSpPr>
        <p:spPr>
          <a:noFill/>
          <a:ln/>
        </p:spPr>
        <p:txBody>
          <a:bodyPr/>
          <a:lstStyle/>
          <a:p>
            <a:endParaRPr lang="en-US" smtClean="0">
              <a:latin typeface="Arial" pitchFamily="34" charset="0"/>
            </a:endParaRPr>
          </a:p>
        </p:txBody>
      </p:sp>
      <p:sp>
        <p:nvSpPr>
          <p:cNvPr id="194564" name="Slide Number Placeholder 3"/>
          <p:cNvSpPr>
            <a:spLocks noGrp="1"/>
          </p:cNvSpPr>
          <p:nvPr>
            <p:ph type="sldNum" sz="quarter" idx="5"/>
          </p:nvPr>
        </p:nvSpPr>
        <p:spPr>
          <a:noFill/>
        </p:spPr>
        <p:txBody>
          <a:bodyPr/>
          <a:lstStyle/>
          <a:p>
            <a:fld id="{78871631-C709-4FE5-9ED0-86E68514849B}" type="slidenum">
              <a:rPr lang="en-US" smtClean="0"/>
              <a:pPr/>
              <a:t>49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a:ln/>
        </p:spPr>
      </p:sp>
      <p:sp>
        <p:nvSpPr>
          <p:cNvPr id="17715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77156" name="Slide Number Placeholder 3"/>
          <p:cNvSpPr>
            <a:spLocks noGrp="1"/>
          </p:cNvSpPr>
          <p:nvPr>
            <p:ph type="sldNum" sz="quarter" idx="5"/>
          </p:nvPr>
        </p:nvSpPr>
        <p:spPr>
          <a:noFill/>
        </p:spPr>
        <p:txBody>
          <a:bodyPr/>
          <a:lstStyle/>
          <a:p>
            <a:fld id="{6EC1454E-F922-44B9-87D7-217CB856B9D7}" type="slidenum">
              <a:rPr lang="en-US" smtClean="0"/>
              <a:pPr/>
              <a:t>5</a:t>
            </a:fld>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a:ln/>
        </p:spPr>
      </p:sp>
      <p:sp>
        <p:nvSpPr>
          <p:cNvPr id="194563" name="Notes Placeholder 2"/>
          <p:cNvSpPr>
            <a:spLocks noGrp="1"/>
          </p:cNvSpPr>
          <p:nvPr>
            <p:ph type="body" idx="1"/>
          </p:nvPr>
        </p:nvSpPr>
        <p:spPr>
          <a:noFill/>
          <a:ln/>
        </p:spPr>
        <p:txBody>
          <a:bodyPr/>
          <a:lstStyle/>
          <a:p>
            <a:endParaRPr lang="en-US" smtClean="0">
              <a:latin typeface="Arial" pitchFamily="34" charset="0"/>
            </a:endParaRPr>
          </a:p>
        </p:txBody>
      </p:sp>
      <p:sp>
        <p:nvSpPr>
          <p:cNvPr id="194564" name="Slide Number Placeholder 3"/>
          <p:cNvSpPr>
            <a:spLocks noGrp="1"/>
          </p:cNvSpPr>
          <p:nvPr>
            <p:ph type="sldNum" sz="quarter" idx="5"/>
          </p:nvPr>
        </p:nvSpPr>
        <p:spPr>
          <a:noFill/>
        </p:spPr>
        <p:txBody>
          <a:bodyPr/>
          <a:lstStyle/>
          <a:p>
            <a:fld id="{78871631-C709-4FE5-9ED0-86E68514849B}" type="slidenum">
              <a:rPr lang="en-US" smtClean="0"/>
              <a:pPr/>
              <a:t>50</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ln/>
        </p:spPr>
      </p:sp>
      <p:sp>
        <p:nvSpPr>
          <p:cNvPr id="195587" name="Notes Placeholder 2"/>
          <p:cNvSpPr>
            <a:spLocks noGrp="1"/>
          </p:cNvSpPr>
          <p:nvPr>
            <p:ph type="body" idx="1"/>
          </p:nvPr>
        </p:nvSpPr>
        <p:spPr>
          <a:noFill/>
          <a:ln/>
        </p:spPr>
        <p:txBody>
          <a:bodyPr/>
          <a:lstStyle/>
          <a:p>
            <a:endParaRPr lang="en-US" smtClean="0">
              <a:latin typeface="Arial" pitchFamily="34" charset="0"/>
            </a:endParaRPr>
          </a:p>
        </p:txBody>
      </p:sp>
      <p:sp>
        <p:nvSpPr>
          <p:cNvPr id="195588" name="Slide Number Placeholder 3"/>
          <p:cNvSpPr>
            <a:spLocks noGrp="1"/>
          </p:cNvSpPr>
          <p:nvPr>
            <p:ph type="sldNum" sz="quarter" idx="5"/>
          </p:nvPr>
        </p:nvSpPr>
        <p:spPr>
          <a:noFill/>
        </p:spPr>
        <p:txBody>
          <a:bodyPr/>
          <a:lstStyle/>
          <a:p>
            <a:fld id="{F6F0123B-C244-4DB4-AC11-2A35C8968242}" type="slidenum">
              <a:rPr lang="en-US" smtClean="0"/>
              <a:pPr/>
              <a:t>51</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ln/>
        </p:spPr>
      </p:sp>
      <p:sp>
        <p:nvSpPr>
          <p:cNvPr id="195587"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95588" name="Slide Number Placeholder 3"/>
          <p:cNvSpPr>
            <a:spLocks noGrp="1"/>
          </p:cNvSpPr>
          <p:nvPr>
            <p:ph type="sldNum" sz="quarter" idx="5"/>
          </p:nvPr>
        </p:nvSpPr>
        <p:spPr>
          <a:noFill/>
        </p:spPr>
        <p:txBody>
          <a:bodyPr/>
          <a:lstStyle/>
          <a:p>
            <a:fld id="{F6F0123B-C244-4DB4-AC11-2A35C8968242}" type="slidenum">
              <a:rPr lang="en-US" smtClean="0"/>
              <a:pPr/>
              <a:t>52</a:t>
            </a:fld>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ln/>
        </p:spPr>
      </p:sp>
      <p:sp>
        <p:nvSpPr>
          <p:cNvPr id="195587"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95588" name="Slide Number Placeholder 3"/>
          <p:cNvSpPr>
            <a:spLocks noGrp="1"/>
          </p:cNvSpPr>
          <p:nvPr>
            <p:ph type="sldNum" sz="quarter" idx="5"/>
          </p:nvPr>
        </p:nvSpPr>
        <p:spPr>
          <a:noFill/>
        </p:spPr>
        <p:txBody>
          <a:bodyPr/>
          <a:lstStyle/>
          <a:p>
            <a:fld id="{F6F0123B-C244-4DB4-AC11-2A35C8968242}" type="slidenum">
              <a:rPr lang="en-US" smtClean="0"/>
              <a:pPr/>
              <a:t>53</a:t>
            </a:fld>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ln/>
        </p:spPr>
      </p:sp>
      <p:sp>
        <p:nvSpPr>
          <p:cNvPr id="195587" name="Notes Placeholder 2"/>
          <p:cNvSpPr>
            <a:spLocks noGrp="1"/>
          </p:cNvSpPr>
          <p:nvPr>
            <p:ph type="body" idx="1"/>
          </p:nvPr>
        </p:nvSpPr>
        <p:spPr>
          <a:noFill/>
          <a:ln/>
        </p:spPr>
        <p:txBody>
          <a:bodyPr/>
          <a:lstStyle/>
          <a:p>
            <a:endParaRPr lang="en-US" smtClean="0">
              <a:latin typeface="Arial" pitchFamily="34" charset="0"/>
            </a:endParaRPr>
          </a:p>
        </p:txBody>
      </p:sp>
      <p:sp>
        <p:nvSpPr>
          <p:cNvPr id="195588" name="Slide Number Placeholder 3"/>
          <p:cNvSpPr>
            <a:spLocks noGrp="1"/>
          </p:cNvSpPr>
          <p:nvPr>
            <p:ph type="sldNum" sz="quarter" idx="5"/>
          </p:nvPr>
        </p:nvSpPr>
        <p:spPr>
          <a:noFill/>
        </p:spPr>
        <p:txBody>
          <a:bodyPr/>
          <a:lstStyle/>
          <a:p>
            <a:fld id="{F6F0123B-C244-4DB4-AC11-2A35C8968242}" type="slidenum">
              <a:rPr lang="en-US" smtClean="0"/>
              <a:pPr/>
              <a:t>54</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ln/>
        </p:spPr>
      </p:sp>
      <p:sp>
        <p:nvSpPr>
          <p:cNvPr id="195587" name="Notes Placeholder 2"/>
          <p:cNvSpPr>
            <a:spLocks noGrp="1"/>
          </p:cNvSpPr>
          <p:nvPr>
            <p:ph type="body" idx="1"/>
          </p:nvPr>
        </p:nvSpPr>
        <p:spPr>
          <a:noFill/>
          <a:ln/>
        </p:spPr>
        <p:txBody>
          <a:bodyPr/>
          <a:lstStyle/>
          <a:p>
            <a:endParaRPr lang="en-US" smtClean="0">
              <a:latin typeface="Arial" pitchFamily="34" charset="0"/>
            </a:endParaRPr>
          </a:p>
        </p:txBody>
      </p:sp>
      <p:sp>
        <p:nvSpPr>
          <p:cNvPr id="195588" name="Slide Number Placeholder 3"/>
          <p:cNvSpPr>
            <a:spLocks noGrp="1"/>
          </p:cNvSpPr>
          <p:nvPr>
            <p:ph type="sldNum" sz="quarter" idx="5"/>
          </p:nvPr>
        </p:nvSpPr>
        <p:spPr>
          <a:noFill/>
        </p:spPr>
        <p:txBody>
          <a:bodyPr/>
          <a:lstStyle/>
          <a:p>
            <a:fld id="{F6F0123B-C244-4DB4-AC11-2A35C8968242}" type="slidenum">
              <a:rPr lang="en-US" smtClean="0"/>
              <a:pPr/>
              <a:t>55</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a:ln/>
        </p:spPr>
      </p:sp>
      <p:sp>
        <p:nvSpPr>
          <p:cNvPr id="196611" name="Notes Placeholder 2"/>
          <p:cNvSpPr>
            <a:spLocks noGrp="1"/>
          </p:cNvSpPr>
          <p:nvPr>
            <p:ph type="body" idx="1"/>
          </p:nvPr>
        </p:nvSpPr>
        <p:spPr>
          <a:noFill/>
          <a:ln/>
        </p:spPr>
        <p:txBody>
          <a:bodyPr/>
          <a:lstStyle/>
          <a:p>
            <a:endParaRPr lang="en-US" smtClean="0">
              <a:latin typeface="Arial" pitchFamily="34" charset="0"/>
            </a:endParaRPr>
          </a:p>
        </p:txBody>
      </p:sp>
      <p:sp>
        <p:nvSpPr>
          <p:cNvPr id="196612" name="Slide Number Placeholder 3"/>
          <p:cNvSpPr>
            <a:spLocks noGrp="1"/>
          </p:cNvSpPr>
          <p:nvPr>
            <p:ph type="sldNum" sz="quarter" idx="5"/>
          </p:nvPr>
        </p:nvSpPr>
        <p:spPr>
          <a:noFill/>
        </p:spPr>
        <p:txBody>
          <a:bodyPr/>
          <a:lstStyle/>
          <a:p>
            <a:fld id="{367C4B51-ED84-4D69-8E68-23E280E0161E}" type="slidenum">
              <a:rPr lang="en-US" smtClean="0"/>
              <a:pPr/>
              <a:t>56</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a:ln/>
        </p:spPr>
      </p:sp>
      <p:sp>
        <p:nvSpPr>
          <p:cNvPr id="196611" name="Notes Placeholder 2"/>
          <p:cNvSpPr>
            <a:spLocks noGrp="1"/>
          </p:cNvSpPr>
          <p:nvPr>
            <p:ph type="body" idx="1"/>
          </p:nvPr>
        </p:nvSpPr>
        <p:spPr>
          <a:noFill/>
          <a:ln/>
        </p:spPr>
        <p:txBody>
          <a:bodyPr/>
          <a:lstStyle/>
          <a:p>
            <a:endParaRPr lang="en-US" smtClean="0">
              <a:latin typeface="Arial" pitchFamily="34" charset="0"/>
            </a:endParaRPr>
          </a:p>
        </p:txBody>
      </p:sp>
      <p:sp>
        <p:nvSpPr>
          <p:cNvPr id="196612" name="Slide Number Placeholder 3"/>
          <p:cNvSpPr>
            <a:spLocks noGrp="1"/>
          </p:cNvSpPr>
          <p:nvPr>
            <p:ph type="sldNum" sz="quarter" idx="5"/>
          </p:nvPr>
        </p:nvSpPr>
        <p:spPr>
          <a:noFill/>
        </p:spPr>
        <p:txBody>
          <a:bodyPr/>
          <a:lstStyle/>
          <a:p>
            <a:fld id="{367C4B51-ED84-4D69-8E68-23E280E0161E}" type="slidenum">
              <a:rPr lang="en-US" smtClean="0"/>
              <a:pPr/>
              <a:t>57</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a:ln/>
        </p:spPr>
      </p:sp>
      <p:sp>
        <p:nvSpPr>
          <p:cNvPr id="196611" name="Notes Placeholder 2"/>
          <p:cNvSpPr>
            <a:spLocks noGrp="1"/>
          </p:cNvSpPr>
          <p:nvPr>
            <p:ph type="body" idx="1"/>
          </p:nvPr>
        </p:nvSpPr>
        <p:spPr>
          <a:noFill/>
          <a:ln/>
        </p:spPr>
        <p:txBody>
          <a:bodyPr/>
          <a:lstStyle/>
          <a:p>
            <a:endParaRPr lang="en-US" smtClean="0">
              <a:latin typeface="Arial" pitchFamily="34" charset="0"/>
            </a:endParaRPr>
          </a:p>
        </p:txBody>
      </p:sp>
      <p:sp>
        <p:nvSpPr>
          <p:cNvPr id="196612" name="Slide Number Placeholder 3"/>
          <p:cNvSpPr>
            <a:spLocks noGrp="1"/>
          </p:cNvSpPr>
          <p:nvPr>
            <p:ph type="sldNum" sz="quarter" idx="5"/>
          </p:nvPr>
        </p:nvSpPr>
        <p:spPr>
          <a:noFill/>
        </p:spPr>
        <p:txBody>
          <a:bodyPr/>
          <a:lstStyle/>
          <a:p>
            <a:fld id="{367C4B51-ED84-4D69-8E68-23E280E0161E}" type="slidenum">
              <a:rPr lang="en-US" smtClean="0"/>
              <a:pPr/>
              <a:t>58</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a:ln/>
        </p:spPr>
      </p:sp>
      <p:sp>
        <p:nvSpPr>
          <p:cNvPr id="196611" name="Notes Placeholder 2"/>
          <p:cNvSpPr>
            <a:spLocks noGrp="1"/>
          </p:cNvSpPr>
          <p:nvPr>
            <p:ph type="body" idx="1"/>
          </p:nvPr>
        </p:nvSpPr>
        <p:spPr>
          <a:noFill/>
          <a:ln/>
        </p:spPr>
        <p:txBody>
          <a:bodyPr/>
          <a:lstStyle/>
          <a:p>
            <a:endParaRPr lang="en-US" smtClean="0">
              <a:latin typeface="Arial" pitchFamily="34" charset="0"/>
            </a:endParaRPr>
          </a:p>
        </p:txBody>
      </p:sp>
      <p:sp>
        <p:nvSpPr>
          <p:cNvPr id="196612" name="Slide Number Placeholder 3"/>
          <p:cNvSpPr>
            <a:spLocks noGrp="1"/>
          </p:cNvSpPr>
          <p:nvPr>
            <p:ph type="sldNum" sz="quarter" idx="5"/>
          </p:nvPr>
        </p:nvSpPr>
        <p:spPr>
          <a:noFill/>
        </p:spPr>
        <p:txBody>
          <a:bodyPr/>
          <a:lstStyle/>
          <a:p>
            <a:fld id="{367C4B51-ED84-4D69-8E68-23E280E0161E}" type="slidenum">
              <a:rPr lang="en-US" smtClean="0"/>
              <a:pPr/>
              <a:t>59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178179"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78180" name="Slide Number Placeholder 3"/>
          <p:cNvSpPr>
            <a:spLocks noGrp="1"/>
          </p:cNvSpPr>
          <p:nvPr>
            <p:ph type="sldNum" sz="quarter" idx="5"/>
          </p:nvPr>
        </p:nvSpPr>
        <p:spPr>
          <a:noFill/>
        </p:spPr>
        <p:txBody>
          <a:bodyPr/>
          <a:lstStyle/>
          <a:p>
            <a:fld id="{B61A0460-E718-45A8-A49E-403B69F969B6}" type="slidenum">
              <a:rPr lang="en-US" smtClean="0"/>
              <a:pPr/>
              <a:t>6</a:t>
            </a:fld>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a:ln/>
        </p:spPr>
      </p:sp>
      <p:sp>
        <p:nvSpPr>
          <p:cNvPr id="197635" name="Notes Placeholder 2"/>
          <p:cNvSpPr>
            <a:spLocks noGrp="1"/>
          </p:cNvSpPr>
          <p:nvPr>
            <p:ph type="body" idx="1"/>
          </p:nvPr>
        </p:nvSpPr>
        <p:spPr>
          <a:noFill/>
          <a:ln/>
        </p:spPr>
        <p:txBody>
          <a:bodyPr/>
          <a:lstStyle/>
          <a:p>
            <a:endParaRPr lang="en-US" smtClean="0">
              <a:latin typeface="Arial" pitchFamily="34" charset="0"/>
            </a:endParaRPr>
          </a:p>
        </p:txBody>
      </p:sp>
      <p:sp>
        <p:nvSpPr>
          <p:cNvPr id="197636" name="Slide Number Placeholder 3"/>
          <p:cNvSpPr>
            <a:spLocks noGrp="1"/>
          </p:cNvSpPr>
          <p:nvPr>
            <p:ph type="sldNum" sz="quarter" idx="5"/>
          </p:nvPr>
        </p:nvSpPr>
        <p:spPr>
          <a:noFill/>
        </p:spPr>
        <p:txBody>
          <a:bodyPr/>
          <a:lstStyle/>
          <a:p>
            <a:fld id="{632B2689-E7F4-4AF0-85AC-54657C24A02F}" type="slidenum">
              <a:rPr lang="en-US" smtClean="0"/>
              <a:pPr/>
              <a:t>60</a:t>
            </a:fld>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a:ln/>
        </p:spPr>
      </p:sp>
      <p:sp>
        <p:nvSpPr>
          <p:cNvPr id="197635" name="Notes Placeholder 2"/>
          <p:cNvSpPr>
            <a:spLocks noGrp="1"/>
          </p:cNvSpPr>
          <p:nvPr>
            <p:ph type="body" idx="1"/>
          </p:nvPr>
        </p:nvSpPr>
        <p:spPr>
          <a:noFill/>
          <a:ln/>
        </p:spPr>
        <p:txBody>
          <a:bodyPr/>
          <a:lstStyle/>
          <a:p>
            <a:endParaRPr lang="en-US" smtClean="0">
              <a:latin typeface="Arial" pitchFamily="34" charset="0"/>
            </a:endParaRPr>
          </a:p>
        </p:txBody>
      </p:sp>
      <p:sp>
        <p:nvSpPr>
          <p:cNvPr id="197636" name="Slide Number Placeholder 3"/>
          <p:cNvSpPr>
            <a:spLocks noGrp="1"/>
          </p:cNvSpPr>
          <p:nvPr>
            <p:ph type="sldNum" sz="quarter" idx="5"/>
          </p:nvPr>
        </p:nvSpPr>
        <p:spPr>
          <a:noFill/>
        </p:spPr>
        <p:txBody>
          <a:bodyPr/>
          <a:lstStyle/>
          <a:p>
            <a:fld id="{632B2689-E7F4-4AF0-85AC-54657C24A02F}" type="slidenum">
              <a:rPr lang="en-US" smtClean="0"/>
              <a:pPr/>
              <a:t>61</a:t>
            </a:fld>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a:ln/>
        </p:spPr>
      </p:sp>
      <p:sp>
        <p:nvSpPr>
          <p:cNvPr id="198659" name="Notes Placeholder 2"/>
          <p:cNvSpPr>
            <a:spLocks noGrp="1"/>
          </p:cNvSpPr>
          <p:nvPr>
            <p:ph type="body" idx="1"/>
          </p:nvPr>
        </p:nvSpPr>
        <p:spPr>
          <a:noFill/>
          <a:ln/>
        </p:spPr>
        <p:txBody>
          <a:bodyPr/>
          <a:lstStyle/>
          <a:p>
            <a:endParaRPr lang="en-US" smtClean="0">
              <a:latin typeface="Arial" pitchFamily="34" charset="0"/>
            </a:endParaRPr>
          </a:p>
        </p:txBody>
      </p:sp>
      <p:sp>
        <p:nvSpPr>
          <p:cNvPr id="198660" name="Slide Number Placeholder 3"/>
          <p:cNvSpPr>
            <a:spLocks noGrp="1"/>
          </p:cNvSpPr>
          <p:nvPr>
            <p:ph type="sldNum" sz="quarter" idx="5"/>
          </p:nvPr>
        </p:nvSpPr>
        <p:spPr>
          <a:noFill/>
        </p:spPr>
        <p:txBody>
          <a:bodyPr/>
          <a:lstStyle/>
          <a:p>
            <a:fld id="{2C9AA975-4F6C-4044-A4D3-FCE4734DC2A6}" type="slidenum">
              <a:rPr lang="en-US" smtClean="0"/>
              <a:pPr/>
              <a:t>62</a:t>
            </a:fld>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a:ln/>
        </p:spPr>
      </p:sp>
      <p:sp>
        <p:nvSpPr>
          <p:cNvPr id="198659" name="Notes Placeholder 2"/>
          <p:cNvSpPr>
            <a:spLocks noGrp="1"/>
          </p:cNvSpPr>
          <p:nvPr>
            <p:ph type="body" idx="1"/>
          </p:nvPr>
        </p:nvSpPr>
        <p:spPr>
          <a:noFill/>
          <a:ln/>
        </p:spPr>
        <p:txBody>
          <a:bodyPr/>
          <a:lstStyle/>
          <a:p>
            <a:endParaRPr lang="en-US" smtClean="0">
              <a:latin typeface="Arial" pitchFamily="34" charset="0"/>
            </a:endParaRPr>
          </a:p>
        </p:txBody>
      </p:sp>
      <p:sp>
        <p:nvSpPr>
          <p:cNvPr id="198660" name="Slide Number Placeholder 3"/>
          <p:cNvSpPr>
            <a:spLocks noGrp="1"/>
          </p:cNvSpPr>
          <p:nvPr>
            <p:ph type="sldNum" sz="quarter" idx="5"/>
          </p:nvPr>
        </p:nvSpPr>
        <p:spPr>
          <a:noFill/>
        </p:spPr>
        <p:txBody>
          <a:bodyPr/>
          <a:lstStyle/>
          <a:p>
            <a:fld id="{2C9AA975-4F6C-4044-A4D3-FCE4734DC2A6}" type="slidenum">
              <a:rPr lang="en-US" smtClean="0"/>
              <a:pPr/>
              <a:t>63</a:t>
            </a:fld>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a:ln/>
        </p:spPr>
      </p:sp>
      <p:sp>
        <p:nvSpPr>
          <p:cNvPr id="198659" name="Notes Placeholder 2"/>
          <p:cNvSpPr>
            <a:spLocks noGrp="1"/>
          </p:cNvSpPr>
          <p:nvPr>
            <p:ph type="body" idx="1"/>
          </p:nvPr>
        </p:nvSpPr>
        <p:spPr>
          <a:noFill/>
          <a:ln/>
        </p:spPr>
        <p:txBody>
          <a:bodyPr/>
          <a:lstStyle/>
          <a:p>
            <a:endParaRPr lang="en-US" smtClean="0">
              <a:latin typeface="Arial" pitchFamily="34" charset="0"/>
            </a:endParaRPr>
          </a:p>
        </p:txBody>
      </p:sp>
      <p:sp>
        <p:nvSpPr>
          <p:cNvPr id="198660" name="Slide Number Placeholder 3"/>
          <p:cNvSpPr>
            <a:spLocks noGrp="1"/>
          </p:cNvSpPr>
          <p:nvPr>
            <p:ph type="sldNum" sz="quarter" idx="5"/>
          </p:nvPr>
        </p:nvSpPr>
        <p:spPr>
          <a:noFill/>
        </p:spPr>
        <p:txBody>
          <a:bodyPr/>
          <a:lstStyle/>
          <a:p>
            <a:fld id="{2C9AA975-4F6C-4044-A4D3-FCE4734DC2A6}" type="slidenum">
              <a:rPr lang="en-US" smtClean="0"/>
              <a:pPr/>
              <a:t>64</a:t>
            </a:fld>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a:ln/>
        </p:spPr>
      </p:sp>
      <p:sp>
        <p:nvSpPr>
          <p:cNvPr id="198659" name="Notes Placeholder 2"/>
          <p:cNvSpPr>
            <a:spLocks noGrp="1"/>
          </p:cNvSpPr>
          <p:nvPr>
            <p:ph type="body" idx="1"/>
          </p:nvPr>
        </p:nvSpPr>
        <p:spPr>
          <a:noFill/>
          <a:ln/>
        </p:spPr>
        <p:txBody>
          <a:bodyPr/>
          <a:lstStyle/>
          <a:p>
            <a:endParaRPr lang="en-US" smtClean="0">
              <a:latin typeface="Arial" pitchFamily="34" charset="0"/>
            </a:endParaRPr>
          </a:p>
        </p:txBody>
      </p:sp>
      <p:sp>
        <p:nvSpPr>
          <p:cNvPr id="198660" name="Slide Number Placeholder 3"/>
          <p:cNvSpPr>
            <a:spLocks noGrp="1"/>
          </p:cNvSpPr>
          <p:nvPr>
            <p:ph type="sldNum" sz="quarter" idx="5"/>
          </p:nvPr>
        </p:nvSpPr>
        <p:spPr>
          <a:noFill/>
        </p:spPr>
        <p:txBody>
          <a:bodyPr/>
          <a:lstStyle/>
          <a:p>
            <a:fld id="{2C9AA975-4F6C-4044-A4D3-FCE4734DC2A6}" type="slidenum">
              <a:rPr lang="en-US" smtClean="0"/>
              <a:pPr/>
              <a:t>65</a:t>
            </a:fld>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a:ln/>
        </p:spPr>
      </p:sp>
      <p:sp>
        <p:nvSpPr>
          <p:cNvPr id="198659" name="Notes Placeholder 2"/>
          <p:cNvSpPr>
            <a:spLocks noGrp="1"/>
          </p:cNvSpPr>
          <p:nvPr>
            <p:ph type="body" idx="1"/>
          </p:nvPr>
        </p:nvSpPr>
        <p:spPr>
          <a:noFill/>
          <a:ln/>
        </p:spPr>
        <p:txBody>
          <a:bodyPr/>
          <a:lstStyle/>
          <a:p>
            <a:endParaRPr lang="en-US" smtClean="0">
              <a:latin typeface="Arial" pitchFamily="34" charset="0"/>
            </a:endParaRPr>
          </a:p>
        </p:txBody>
      </p:sp>
      <p:sp>
        <p:nvSpPr>
          <p:cNvPr id="198660" name="Slide Number Placeholder 3"/>
          <p:cNvSpPr>
            <a:spLocks noGrp="1"/>
          </p:cNvSpPr>
          <p:nvPr>
            <p:ph type="sldNum" sz="quarter" idx="5"/>
          </p:nvPr>
        </p:nvSpPr>
        <p:spPr>
          <a:noFill/>
        </p:spPr>
        <p:txBody>
          <a:bodyPr/>
          <a:lstStyle/>
          <a:p>
            <a:fld id="{2C9AA975-4F6C-4044-A4D3-FCE4734DC2A6}" type="slidenum">
              <a:rPr lang="en-US" smtClean="0"/>
              <a:pPr/>
              <a:t>66</a:t>
            </a:fld>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a:ln/>
        </p:spPr>
      </p:sp>
      <p:sp>
        <p:nvSpPr>
          <p:cNvPr id="198659" name="Notes Placeholder 2"/>
          <p:cNvSpPr>
            <a:spLocks noGrp="1"/>
          </p:cNvSpPr>
          <p:nvPr>
            <p:ph type="body" idx="1"/>
          </p:nvPr>
        </p:nvSpPr>
        <p:spPr>
          <a:noFill/>
          <a:ln/>
        </p:spPr>
        <p:txBody>
          <a:bodyPr/>
          <a:lstStyle/>
          <a:p>
            <a:endParaRPr lang="en-US" smtClean="0">
              <a:latin typeface="Arial" pitchFamily="34" charset="0"/>
            </a:endParaRPr>
          </a:p>
        </p:txBody>
      </p:sp>
      <p:sp>
        <p:nvSpPr>
          <p:cNvPr id="198660" name="Slide Number Placeholder 3"/>
          <p:cNvSpPr>
            <a:spLocks noGrp="1"/>
          </p:cNvSpPr>
          <p:nvPr>
            <p:ph type="sldNum" sz="quarter" idx="5"/>
          </p:nvPr>
        </p:nvSpPr>
        <p:spPr>
          <a:noFill/>
        </p:spPr>
        <p:txBody>
          <a:bodyPr/>
          <a:lstStyle/>
          <a:p>
            <a:fld id="{2C9AA975-4F6C-4044-A4D3-FCE4734DC2A6}" type="slidenum">
              <a:rPr lang="en-US" smtClean="0"/>
              <a:pPr/>
              <a:t>67</a:t>
            </a:fld>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ln/>
        </p:spPr>
      </p:sp>
      <p:sp>
        <p:nvSpPr>
          <p:cNvPr id="203779" name="Notes Placeholder 2"/>
          <p:cNvSpPr>
            <a:spLocks noGrp="1"/>
          </p:cNvSpPr>
          <p:nvPr>
            <p:ph type="body" idx="1"/>
          </p:nvPr>
        </p:nvSpPr>
        <p:spPr>
          <a:noFill/>
          <a:ln/>
        </p:spPr>
        <p:txBody>
          <a:bodyPr/>
          <a:lstStyle/>
          <a:p>
            <a:endParaRPr lang="en-US" smtClean="0">
              <a:latin typeface="Arial" pitchFamily="34" charset="0"/>
            </a:endParaRPr>
          </a:p>
        </p:txBody>
      </p:sp>
      <p:sp>
        <p:nvSpPr>
          <p:cNvPr id="203780" name="Slide Number Placeholder 3"/>
          <p:cNvSpPr>
            <a:spLocks noGrp="1"/>
          </p:cNvSpPr>
          <p:nvPr>
            <p:ph type="sldNum" sz="quarter" idx="5"/>
          </p:nvPr>
        </p:nvSpPr>
        <p:spPr>
          <a:noFill/>
        </p:spPr>
        <p:txBody>
          <a:bodyPr/>
          <a:lstStyle/>
          <a:p>
            <a:fld id="{398F5BCE-24D8-4E19-9AE9-3319654CF5BF}" type="slidenum">
              <a:rPr lang="en-US" smtClean="0"/>
              <a:pPr/>
              <a:t>68</a:t>
            </a:fld>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ln/>
        </p:spPr>
      </p:sp>
      <p:sp>
        <p:nvSpPr>
          <p:cNvPr id="203779" name="Notes Placeholder 2"/>
          <p:cNvSpPr>
            <a:spLocks noGrp="1"/>
          </p:cNvSpPr>
          <p:nvPr>
            <p:ph type="body" idx="1"/>
          </p:nvPr>
        </p:nvSpPr>
        <p:spPr>
          <a:noFill/>
          <a:ln/>
        </p:spPr>
        <p:txBody>
          <a:bodyPr/>
          <a:lstStyle/>
          <a:p>
            <a:endParaRPr lang="en-US" smtClean="0">
              <a:latin typeface="Arial" pitchFamily="34" charset="0"/>
            </a:endParaRPr>
          </a:p>
        </p:txBody>
      </p:sp>
      <p:sp>
        <p:nvSpPr>
          <p:cNvPr id="203780" name="Slide Number Placeholder 3"/>
          <p:cNvSpPr>
            <a:spLocks noGrp="1"/>
          </p:cNvSpPr>
          <p:nvPr>
            <p:ph type="sldNum" sz="quarter" idx="5"/>
          </p:nvPr>
        </p:nvSpPr>
        <p:spPr>
          <a:noFill/>
        </p:spPr>
        <p:txBody>
          <a:bodyPr/>
          <a:lstStyle/>
          <a:p>
            <a:fld id="{398F5BCE-24D8-4E19-9AE9-3319654CF5BF}" type="slidenum">
              <a:rPr lang="en-US" smtClean="0"/>
              <a:pPr/>
              <a:t>69</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178179"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78180" name="Slide Number Placeholder 3"/>
          <p:cNvSpPr>
            <a:spLocks noGrp="1"/>
          </p:cNvSpPr>
          <p:nvPr>
            <p:ph type="sldNum" sz="quarter" idx="5"/>
          </p:nvPr>
        </p:nvSpPr>
        <p:spPr>
          <a:noFill/>
        </p:spPr>
        <p:txBody>
          <a:bodyPr/>
          <a:lstStyle/>
          <a:p>
            <a:fld id="{B61A0460-E718-45A8-A49E-403B69F969B6}" type="slidenum">
              <a:rPr lang="en-US" smtClean="0"/>
              <a:pPr/>
              <a:t>7</a:t>
            </a:fld>
            <a:endParaRPr lang="en-US"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ln/>
        </p:spPr>
      </p:sp>
      <p:sp>
        <p:nvSpPr>
          <p:cNvPr id="203779" name="Notes Placeholder 2"/>
          <p:cNvSpPr>
            <a:spLocks noGrp="1"/>
          </p:cNvSpPr>
          <p:nvPr>
            <p:ph type="body" idx="1"/>
          </p:nvPr>
        </p:nvSpPr>
        <p:spPr>
          <a:noFill/>
          <a:ln/>
        </p:spPr>
        <p:txBody>
          <a:bodyPr/>
          <a:lstStyle/>
          <a:p>
            <a:endParaRPr lang="en-US" smtClean="0">
              <a:latin typeface="Arial" pitchFamily="34" charset="0"/>
            </a:endParaRPr>
          </a:p>
        </p:txBody>
      </p:sp>
      <p:sp>
        <p:nvSpPr>
          <p:cNvPr id="203780" name="Slide Number Placeholder 3"/>
          <p:cNvSpPr>
            <a:spLocks noGrp="1"/>
          </p:cNvSpPr>
          <p:nvPr>
            <p:ph type="sldNum" sz="quarter" idx="5"/>
          </p:nvPr>
        </p:nvSpPr>
        <p:spPr>
          <a:noFill/>
        </p:spPr>
        <p:txBody>
          <a:bodyPr/>
          <a:lstStyle/>
          <a:p>
            <a:fld id="{398F5BCE-24D8-4E19-9AE9-3319654CF5BF}" type="slidenum">
              <a:rPr lang="en-US" smtClean="0"/>
              <a:pPr/>
              <a:t>70</a:t>
            </a:fld>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ln/>
        </p:spPr>
      </p:sp>
      <p:sp>
        <p:nvSpPr>
          <p:cNvPr id="203779" name="Notes Placeholder 2"/>
          <p:cNvSpPr>
            <a:spLocks noGrp="1"/>
          </p:cNvSpPr>
          <p:nvPr>
            <p:ph type="body" idx="1"/>
          </p:nvPr>
        </p:nvSpPr>
        <p:spPr>
          <a:noFill/>
          <a:ln/>
        </p:spPr>
        <p:txBody>
          <a:bodyPr/>
          <a:lstStyle/>
          <a:p>
            <a:endParaRPr lang="en-US" smtClean="0">
              <a:latin typeface="Arial" pitchFamily="34" charset="0"/>
            </a:endParaRPr>
          </a:p>
        </p:txBody>
      </p:sp>
      <p:sp>
        <p:nvSpPr>
          <p:cNvPr id="203780" name="Slide Number Placeholder 3"/>
          <p:cNvSpPr>
            <a:spLocks noGrp="1"/>
          </p:cNvSpPr>
          <p:nvPr>
            <p:ph type="sldNum" sz="quarter" idx="5"/>
          </p:nvPr>
        </p:nvSpPr>
        <p:spPr>
          <a:noFill/>
        </p:spPr>
        <p:txBody>
          <a:bodyPr/>
          <a:lstStyle/>
          <a:p>
            <a:fld id="{398F5BCE-24D8-4E19-9AE9-3319654CF5BF}" type="slidenum">
              <a:rPr lang="en-US" smtClean="0"/>
              <a:pPr/>
              <a:t>71</a:t>
            </a:fld>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ln/>
        </p:spPr>
      </p:sp>
      <p:sp>
        <p:nvSpPr>
          <p:cNvPr id="203779" name="Notes Placeholder 2"/>
          <p:cNvSpPr>
            <a:spLocks noGrp="1"/>
          </p:cNvSpPr>
          <p:nvPr>
            <p:ph type="body" idx="1"/>
          </p:nvPr>
        </p:nvSpPr>
        <p:spPr>
          <a:noFill/>
          <a:ln/>
        </p:spPr>
        <p:txBody>
          <a:bodyPr/>
          <a:lstStyle/>
          <a:p>
            <a:endParaRPr lang="en-US" smtClean="0">
              <a:latin typeface="Arial" pitchFamily="34" charset="0"/>
            </a:endParaRPr>
          </a:p>
        </p:txBody>
      </p:sp>
      <p:sp>
        <p:nvSpPr>
          <p:cNvPr id="203780" name="Slide Number Placeholder 3"/>
          <p:cNvSpPr>
            <a:spLocks noGrp="1"/>
          </p:cNvSpPr>
          <p:nvPr>
            <p:ph type="sldNum" sz="quarter" idx="5"/>
          </p:nvPr>
        </p:nvSpPr>
        <p:spPr>
          <a:noFill/>
        </p:spPr>
        <p:txBody>
          <a:bodyPr/>
          <a:lstStyle/>
          <a:p>
            <a:fld id="{398F5BCE-24D8-4E19-9AE9-3319654CF5BF}" type="slidenum">
              <a:rPr lang="en-US" smtClean="0"/>
              <a:pPr/>
              <a:t>72</a:t>
            </a:fld>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ln/>
        </p:spPr>
      </p:sp>
      <p:sp>
        <p:nvSpPr>
          <p:cNvPr id="203779" name="Notes Placeholder 2"/>
          <p:cNvSpPr>
            <a:spLocks noGrp="1"/>
          </p:cNvSpPr>
          <p:nvPr>
            <p:ph type="body" idx="1"/>
          </p:nvPr>
        </p:nvSpPr>
        <p:spPr>
          <a:noFill/>
          <a:ln/>
        </p:spPr>
        <p:txBody>
          <a:bodyPr/>
          <a:lstStyle/>
          <a:p>
            <a:endParaRPr lang="en-US" smtClean="0">
              <a:latin typeface="Arial" pitchFamily="34" charset="0"/>
            </a:endParaRPr>
          </a:p>
        </p:txBody>
      </p:sp>
      <p:sp>
        <p:nvSpPr>
          <p:cNvPr id="203780" name="Slide Number Placeholder 3"/>
          <p:cNvSpPr>
            <a:spLocks noGrp="1"/>
          </p:cNvSpPr>
          <p:nvPr>
            <p:ph type="sldNum" sz="quarter" idx="5"/>
          </p:nvPr>
        </p:nvSpPr>
        <p:spPr>
          <a:noFill/>
        </p:spPr>
        <p:txBody>
          <a:bodyPr/>
          <a:lstStyle/>
          <a:p>
            <a:fld id="{398F5BCE-24D8-4E19-9AE9-3319654CF5BF}" type="slidenum">
              <a:rPr lang="en-US" smtClean="0"/>
              <a:pPr/>
              <a:t>73</a:t>
            </a:fld>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ln/>
        </p:spPr>
      </p:sp>
      <p:sp>
        <p:nvSpPr>
          <p:cNvPr id="203779"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203780" name="Slide Number Placeholder 3"/>
          <p:cNvSpPr>
            <a:spLocks noGrp="1"/>
          </p:cNvSpPr>
          <p:nvPr>
            <p:ph type="sldNum" sz="quarter" idx="5"/>
          </p:nvPr>
        </p:nvSpPr>
        <p:spPr>
          <a:noFill/>
        </p:spPr>
        <p:txBody>
          <a:bodyPr/>
          <a:lstStyle/>
          <a:p>
            <a:fld id="{398F5BCE-24D8-4E19-9AE9-3319654CF5BF}" type="slidenum">
              <a:rPr lang="en-US" smtClean="0"/>
              <a:pPr/>
              <a:t>74</a:t>
            </a:fld>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ln/>
        </p:spPr>
      </p:sp>
      <p:sp>
        <p:nvSpPr>
          <p:cNvPr id="203779" name="Notes Placeholder 2"/>
          <p:cNvSpPr>
            <a:spLocks noGrp="1"/>
          </p:cNvSpPr>
          <p:nvPr>
            <p:ph type="body" idx="1"/>
          </p:nvPr>
        </p:nvSpPr>
        <p:spPr>
          <a:noFill/>
          <a:ln/>
        </p:spPr>
        <p:txBody>
          <a:bodyPr/>
          <a:lstStyle/>
          <a:p>
            <a:endParaRPr lang="en-US" smtClean="0">
              <a:latin typeface="Arial" pitchFamily="34" charset="0"/>
            </a:endParaRPr>
          </a:p>
        </p:txBody>
      </p:sp>
      <p:sp>
        <p:nvSpPr>
          <p:cNvPr id="203780" name="Slide Number Placeholder 3"/>
          <p:cNvSpPr>
            <a:spLocks noGrp="1"/>
          </p:cNvSpPr>
          <p:nvPr>
            <p:ph type="sldNum" sz="quarter" idx="5"/>
          </p:nvPr>
        </p:nvSpPr>
        <p:spPr>
          <a:noFill/>
        </p:spPr>
        <p:txBody>
          <a:bodyPr/>
          <a:lstStyle/>
          <a:p>
            <a:fld id="{398F5BCE-24D8-4E19-9AE9-3319654CF5BF}" type="slidenum">
              <a:rPr lang="en-US" smtClean="0"/>
              <a:pPr/>
              <a:t>75</a:t>
            </a:fld>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ln/>
        </p:spPr>
      </p:sp>
      <p:sp>
        <p:nvSpPr>
          <p:cNvPr id="203779" name="Notes Placeholder 2"/>
          <p:cNvSpPr>
            <a:spLocks noGrp="1"/>
          </p:cNvSpPr>
          <p:nvPr>
            <p:ph type="body" idx="1"/>
          </p:nvPr>
        </p:nvSpPr>
        <p:spPr>
          <a:noFill/>
          <a:ln/>
        </p:spPr>
        <p:txBody>
          <a:bodyPr/>
          <a:lstStyle/>
          <a:p>
            <a:endParaRPr lang="en-US" smtClean="0">
              <a:latin typeface="Arial" pitchFamily="34" charset="0"/>
            </a:endParaRPr>
          </a:p>
        </p:txBody>
      </p:sp>
      <p:sp>
        <p:nvSpPr>
          <p:cNvPr id="203780" name="Slide Number Placeholder 3"/>
          <p:cNvSpPr>
            <a:spLocks noGrp="1"/>
          </p:cNvSpPr>
          <p:nvPr>
            <p:ph type="sldNum" sz="quarter" idx="5"/>
          </p:nvPr>
        </p:nvSpPr>
        <p:spPr>
          <a:noFill/>
        </p:spPr>
        <p:txBody>
          <a:bodyPr/>
          <a:lstStyle/>
          <a:p>
            <a:fld id="{398F5BCE-24D8-4E19-9AE9-3319654CF5BF}" type="slidenum">
              <a:rPr lang="en-US" smtClean="0"/>
              <a:pPr/>
              <a:t>76</a:t>
            </a:fld>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a:ln/>
        </p:spPr>
      </p:sp>
      <p:sp>
        <p:nvSpPr>
          <p:cNvPr id="207875" name="Notes Placeholder 2"/>
          <p:cNvSpPr>
            <a:spLocks noGrp="1"/>
          </p:cNvSpPr>
          <p:nvPr>
            <p:ph type="body" idx="1"/>
          </p:nvPr>
        </p:nvSpPr>
        <p:spPr>
          <a:noFill/>
          <a:ln/>
        </p:spPr>
        <p:txBody>
          <a:bodyPr/>
          <a:lstStyle/>
          <a:p>
            <a:endParaRPr lang="en-US" smtClean="0">
              <a:latin typeface="Arial" pitchFamily="34" charset="0"/>
            </a:endParaRPr>
          </a:p>
        </p:txBody>
      </p:sp>
      <p:sp>
        <p:nvSpPr>
          <p:cNvPr id="207876" name="Slide Number Placeholder 3"/>
          <p:cNvSpPr>
            <a:spLocks noGrp="1"/>
          </p:cNvSpPr>
          <p:nvPr>
            <p:ph type="sldNum" sz="quarter" idx="5"/>
          </p:nvPr>
        </p:nvSpPr>
        <p:spPr>
          <a:noFill/>
        </p:spPr>
        <p:txBody>
          <a:bodyPr/>
          <a:lstStyle/>
          <a:p>
            <a:fld id="{01312094-7210-42C8-B02A-6FDC2848211A}" type="slidenum">
              <a:rPr lang="en-US" smtClean="0"/>
              <a:pPr/>
              <a:t>77</a:t>
            </a:fld>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a:ln/>
        </p:spPr>
      </p:sp>
      <p:sp>
        <p:nvSpPr>
          <p:cNvPr id="207875" name="Notes Placeholder 2"/>
          <p:cNvSpPr>
            <a:spLocks noGrp="1"/>
          </p:cNvSpPr>
          <p:nvPr>
            <p:ph type="body" idx="1"/>
          </p:nvPr>
        </p:nvSpPr>
        <p:spPr>
          <a:noFill/>
          <a:ln/>
        </p:spPr>
        <p:txBody>
          <a:bodyPr/>
          <a:lstStyle/>
          <a:p>
            <a:endParaRPr lang="en-US" smtClean="0">
              <a:latin typeface="Arial" pitchFamily="34" charset="0"/>
            </a:endParaRPr>
          </a:p>
        </p:txBody>
      </p:sp>
      <p:sp>
        <p:nvSpPr>
          <p:cNvPr id="207876" name="Slide Number Placeholder 3"/>
          <p:cNvSpPr>
            <a:spLocks noGrp="1"/>
          </p:cNvSpPr>
          <p:nvPr>
            <p:ph type="sldNum" sz="quarter" idx="5"/>
          </p:nvPr>
        </p:nvSpPr>
        <p:spPr>
          <a:noFill/>
        </p:spPr>
        <p:txBody>
          <a:bodyPr/>
          <a:lstStyle/>
          <a:p>
            <a:fld id="{01312094-7210-42C8-B02A-6FDC2848211A}" type="slidenum">
              <a:rPr lang="en-US" smtClean="0"/>
              <a:pPr/>
              <a:t>78</a:t>
            </a:fld>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a:ln/>
        </p:spPr>
      </p:sp>
      <p:sp>
        <p:nvSpPr>
          <p:cNvPr id="207875" name="Notes Placeholder 2"/>
          <p:cNvSpPr>
            <a:spLocks noGrp="1"/>
          </p:cNvSpPr>
          <p:nvPr>
            <p:ph type="body" idx="1"/>
          </p:nvPr>
        </p:nvSpPr>
        <p:spPr>
          <a:noFill/>
          <a:ln/>
        </p:spPr>
        <p:txBody>
          <a:bodyPr/>
          <a:lstStyle/>
          <a:p>
            <a:endParaRPr lang="en-US" smtClean="0">
              <a:latin typeface="Arial" pitchFamily="34" charset="0"/>
            </a:endParaRPr>
          </a:p>
        </p:txBody>
      </p:sp>
      <p:sp>
        <p:nvSpPr>
          <p:cNvPr id="207876" name="Slide Number Placeholder 3"/>
          <p:cNvSpPr>
            <a:spLocks noGrp="1"/>
          </p:cNvSpPr>
          <p:nvPr>
            <p:ph type="sldNum" sz="quarter" idx="5"/>
          </p:nvPr>
        </p:nvSpPr>
        <p:spPr>
          <a:noFill/>
        </p:spPr>
        <p:txBody>
          <a:bodyPr/>
          <a:lstStyle/>
          <a:p>
            <a:fld id="{01312094-7210-42C8-B02A-6FDC2848211A}" type="slidenum">
              <a:rPr lang="en-US" smtClean="0"/>
              <a:pPr/>
              <a:t>79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178179"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78180" name="Slide Number Placeholder 3"/>
          <p:cNvSpPr>
            <a:spLocks noGrp="1"/>
          </p:cNvSpPr>
          <p:nvPr>
            <p:ph type="sldNum" sz="quarter" idx="5"/>
          </p:nvPr>
        </p:nvSpPr>
        <p:spPr>
          <a:noFill/>
        </p:spPr>
        <p:txBody>
          <a:bodyPr/>
          <a:lstStyle/>
          <a:p>
            <a:fld id="{B61A0460-E718-45A8-A49E-403B69F969B6}" type="slidenum">
              <a:rPr lang="en-US" smtClean="0"/>
              <a:pPr/>
              <a:t>8</a:t>
            </a:fld>
            <a:endParaRPr lang="en-US" dirty="0"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a:ln/>
        </p:spPr>
      </p:sp>
      <p:sp>
        <p:nvSpPr>
          <p:cNvPr id="207875" name="Notes Placeholder 2"/>
          <p:cNvSpPr>
            <a:spLocks noGrp="1"/>
          </p:cNvSpPr>
          <p:nvPr>
            <p:ph type="body" idx="1"/>
          </p:nvPr>
        </p:nvSpPr>
        <p:spPr>
          <a:noFill/>
          <a:ln/>
        </p:spPr>
        <p:txBody>
          <a:bodyPr/>
          <a:lstStyle/>
          <a:p>
            <a:endParaRPr lang="en-US" smtClean="0">
              <a:latin typeface="Arial" pitchFamily="34" charset="0"/>
            </a:endParaRPr>
          </a:p>
        </p:txBody>
      </p:sp>
      <p:sp>
        <p:nvSpPr>
          <p:cNvPr id="207876" name="Slide Number Placeholder 3"/>
          <p:cNvSpPr>
            <a:spLocks noGrp="1"/>
          </p:cNvSpPr>
          <p:nvPr>
            <p:ph type="sldNum" sz="quarter" idx="5"/>
          </p:nvPr>
        </p:nvSpPr>
        <p:spPr>
          <a:noFill/>
        </p:spPr>
        <p:txBody>
          <a:bodyPr/>
          <a:lstStyle/>
          <a:p>
            <a:fld id="{01312094-7210-42C8-B02A-6FDC2848211A}" type="slidenum">
              <a:rPr lang="en-US" smtClean="0"/>
              <a:pPr/>
              <a:t>80</a:t>
            </a:fld>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a:ln/>
        </p:spPr>
      </p:sp>
      <p:sp>
        <p:nvSpPr>
          <p:cNvPr id="2078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207876" name="Slide Number Placeholder 3"/>
          <p:cNvSpPr>
            <a:spLocks noGrp="1"/>
          </p:cNvSpPr>
          <p:nvPr>
            <p:ph type="sldNum" sz="quarter" idx="5"/>
          </p:nvPr>
        </p:nvSpPr>
        <p:spPr>
          <a:noFill/>
        </p:spPr>
        <p:txBody>
          <a:bodyPr/>
          <a:lstStyle/>
          <a:p>
            <a:fld id="{01312094-7210-42C8-B02A-6FDC2848211A}" type="slidenum">
              <a:rPr lang="en-US" smtClean="0"/>
              <a:pPr/>
              <a:t>81</a:t>
            </a:fld>
            <a:endParaRPr lang="en-US" dirty="0"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a:ln/>
        </p:spPr>
      </p:sp>
      <p:sp>
        <p:nvSpPr>
          <p:cNvPr id="2078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207876" name="Slide Number Placeholder 3"/>
          <p:cNvSpPr>
            <a:spLocks noGrp="1"/>
          </p:cNvSpPr>
          <p:nvPr>
            <p:ph type="sldNum" sz="quarter" idx="5"/>
          </p:nvPr>
        </p:nvSpPr>
        <p:spPr>
          <a:noFill/>
        </p:spPr>
        <p:txBody>
          <a:bodyPr/>
          <a:lstStyle/>
          <a:p>
            <a:fld id="{01312094-7210-42C8-B02A-6FDC2848211A}" type="slidenum">
              <a:rPr lang="en-US" smtClean="0"/>
              <a:pPr/>
              <a:t>82</a:t>
            </a:fld>
            <a:endParaRPr lang="en-US" dirty="0"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a:ln/>
        </p:spPr>
      </p:sp>
      <p:sp>
        <p:nvSpPr>
          <p:cNvPr id="2078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207876" name="Slide Number Placeholder 3"/>
          <p:cNvSpPr>
            <a:spLocks noGrp="1"/>
          </p:cNvSpPr>
          <p:nvPr>
            <p:ph type="sldNum" sz="quarter" idx="5"/>
          </p:nvPr>
        </p:nvSpPr>
        <p:spPr>
          <a:noFill/>
        </p:spPr>
        <p:txBody>
          <a:bodyPr/>
          <a:lstStyle/>
          <a:p>
            <a:fld id="{01312094-7210-42C8-B02A-6FDC2848211A}" type="slidenum">
              <a:rPr lang="en-US" smtClean="0"/>
              <a:pPr/>
              <a:t>83</a:t>
            </a:fld>
            <a:endParaRPr lang="en-US" dirty="0"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a:ln/>
        </p:spPr>
      </p:sp>
      <p:sp>
        <p:nvSpPr>
          <p:cNvPr id="210947"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210948" name="Slide Number Placeholder 3"/>
          <p:cNvSpPr>
            <a:spLocks noGrp="1"/>
          </p:cNvSpPr>
          <p:nvPr>
            <p:ph type="sldNum" sz="quarter" idx="5"/>
          </p:nvPr>
        </p:nvSpPr>
        <p:spPr>
          <a:noFill/>
        </p:spPr>
        <p:txBody>
          <a:bodyPr/>
          <a:lstStyle/>
          <a:p>
            <a:fld id="{7B878603-F7D7-438D-A0D9-0E1F31CB85FD}" type="slidenum">
              <a:rPr lang="en-US" smtClean="0"/>
              <a:pPr/>
              <a:t>84</a:t>
            </a:fld>
            <a:endParaRPr lang="en-US" dirty="0"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a:ln/>
        </p:spPr>
      </p:sp>
      <p:sp>
        <p:nvSpPr>
          <p:cNvPr id="210947"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210948" name="Slide Number Placeholder 3"/>
          <p:cNvSpPr>
            <a:spLocks noGrp="1"/>
          </p:cNvSpPr>
          <p:nvPr>
            <p:ph type="sldNum" sz="quarter" idx="5"/>
          </p:nvPr>
        </p:nvSpPr>
        <p:spPr>
          <a:noFill/>
        </p:spPr>
        <p:txBody>
          <a:bodyPr/>
          <a:lstStyle/>
          <a:p>
            <a:fld id="{7B878603-F7D7-438D-A0D9-0E1F31CB85FD}" type="slidenum">
              <a:rPr lang="en-US" smtClean="0"/>
              <a:pPr/>
              <a:t>85</a:t>
            </a:fld>
            <a:endParaRPr lang="en-US" dirty="0"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a:ln/>
        </p:spPr>
      </p:sp>
      <p:sp>
        <p:nvSpPr>
          <p:cNvPr id="210947"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210948" name="Slide Number Placeholder 3"/>
          <p:cNvSpPr>
            <a:spLocks noGrp="1"/>
          </p:cNvSpPr>
          <p:nvPr>
            <p:ph type="sldNum" sz="quarter" idx="5"/>
          </p:nvPr>
        </p:nvSpPr>
        <p:spPr>
          <a:noFill/>
        </p:spPr>
        <p:txBody>
          <a:bodyPr/>
          <a:lstStyle/>
          <a:p>
            <a:fld id="{7B878603-F7D7-438D-A0D9-0E1F31CB85FD}" type="slidenum">
              <a:rPr lang="en-US" smtClean="0"/>
              <a:pPr/>
              <a:t>86</a:t>
            </a:fld>
            <a:endParaRPr lang="en-US" dirty="0"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a:ln/>
        </p:spPr>
      </p:sp>
      <p:sp>
        <p:nvSpPr>
          <p:cNvPr id="210947"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210948" name="Slide Number Placeholder 3"/>
          <p:cNvSpPr>
            <a:spLocks noGrp="1"/>
          </p:cNvSpPr>
          <p:nvPr>
            <p:ph type="sldNum" sz="quarter" idx="5"/>
          </p:nvPr>
        </p:nvSpPr>
        <p:spPr>
          <a:noFill/>
        </p:spPr>
        <p:txBody>
          <a:bodyPr/>
          <a:lstStyle/>
          <a:p>
            <a:fld id="{7B878603-F7D7-438D-A0D9-0E1F31CB85FD}" type="slidenum">
              <a:rPr lang="en-US" smtClean="0"/>
              <a:pPr/>
              <a:t>87</a:t>
            </a:fld>
            <a:endParaRPr lang="en-US" dirty="0"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a:ln/>
        </p:spPr>
      </p:sp>
      <p:sp>
        <p:nvSpPr>
          <p:cNvPr id="210947"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210948" name="Slide Number Placeholder 3"/>
          <p:cNvSpPr>
            <a:spLocks noGrp="1"/>
          </p:cNvSpPr>
          <p:nvPr>
            <p:ph type="sldNum" sz="quarter" idx="5"/>
          </p:nvPr>
        </p:nvSpPr>
        <p:spPr>
          <a:noFill/>
        </p:spPr>
        <p:txBody>
          <a:bodyPr/>
          <a:lstStyle/>
          <a:p>
            <a:fld id="{7B878603-F7D7-438D-A0D9-0E1F31CB85FD}" type="slidenum">
              <a:rPr lang="en-US" smtClean="0"/>
              <a:pPr/>
              <a:t>88</a:t>
            </a:fld>
            <a:endParaRPr lang="en-US" dirty="0"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a:ln/>
        </p:spPr>
      </p:sp>
      <p:sp>
        <p:nvSpPr>
          <p:cNvPr id="210947"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210948" name="Slide Number Placeholder 3"/>
          <p:cNvSpPr>
            <a:spLocks noGrp="1"/>
          </p:cNvSpPr>
          <p:nvPr>
            <p:ph type="sldNum" sz="quarter" idx="5"/>
          </p:nvPr>
        </p:nvSpPr>
        <p:spPr>
          <a:noFill/>
        </p:spPr>
        <p:txBody>
          <a:bodyPr/>
          <a:lstStyle/>
          <a:p>
            <a:fld id="{7B878603-F7D7-438D-A0D9-0E1F31CB85FD}" type="slidenum">
              <a:rPr lang="en-US" smtClean="0"/>
              <a:pPr/>
              <a:t>89</a:t>
            </a:fld>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79204" name="Slide Number Placeholder 3"/>
          <p:cNvSpPr>
            <a:spLocks noGrp="1"/>
          </p:cNvSpPr>
          <p:nvPr>
            <p:ph type="sldNum" sz="quarter" idx="5"/>
          </p:nvPr>
        </p:nvSpPr>
        <p:spPr>
          <a:noFill/>
        </p:spPr>
        <p:txBody>
          <a:bodyPr/>
          <a:lstStyle/>
          <a:p>
            <a:fld id="{D4261FF4-D222-4D50-A2E5-46B162E71EBB}" type="slidenum">
              <a:rPr lang="en-US" smtClean="0"/>
              <a:pPr/>
              <a:t>9</a:t>
            </a:fld>
            <a:endParaRPr lang="en-US" dirty="0"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90</a:t>
            </a:fld>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91</a:t>
            </a:fld>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92</a:t>
            </a:fld>
            <a:endParaRPr 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93</a:t>
            </a:fld>
            <a:endParaRPr 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94</a:t>
            </a:fld>
            <a:endParaRPr 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95</a:t>
            </a:fld>
            <a:endParaRPr lang="en-US"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96</a:t>
            </a:fld>
            <a:endParaRPr lang="en-US"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97</a:t>
            </a:fld>
            <a:endParaRPr 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98</a:t>
            </a:fld>
            <a:endParaRPr lang="en-US"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
        <p:nvSpPr>
          <p:cNvPr id="214020" name="Slide Number Placeholder 3"/>
          <p:cNvSpPr>
            <a:spLocks noGrp="1"/>
          </p:cNvSpPr>
          <p:nvPr>
            <p:ph type="sldNum" sz="quarter" idx="5"/>
          </p:nvPr>
        </p:nvSpPr>
        <p:spPr>
          <a:noFill/>
        </p:spPr>
        <p:txBody>
          <a:bodyPr/>
          <a:lstStyle/>
          <a:p>
            <a:fld id="{C4DCD5C5-67E3-480E-9389-E1BA4A1C9703}" type="slidenum">
              <a:rPr lang="en-US" smtClean="0"/>
              <a:pPr/>
              <a:t>99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Image:I-80_Eastshore_Fwy.jpg"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2.xml"/><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1.jpeg"/><Relationship Id="rId4" Type="http://schemas.openxmlformats.org/officeDocument/2006/relationships/image" Target="../media/image20.png"/><Relationship Id="rId9" Type="http://schemas.openxmlformats.org/officeDocument/2006/relationships/image" Target="../media/image22.jpe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2.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304800" y="2209800"/>
            <a:ext cx="8347075" cy="1295400"/>
          </a:xfrm>
        </p:spPr>
        <p:txBody>
          <a:bodyPr>
            <a:noAutofit/>
          </a:bodyPr>
          <a:lstStyle/>
          <a:p>
            <a:pPr eaLnBrk="1" hangingPunct="1">
              <a:lnSpc>
                <a:spcPct val="150000"/>
              </a:lnSpc>
            </a:pPr>
            <a:r>
              <a:rPr lang="en-US" sz="6000" b="1" dirty="0" smtClean="0">
                <a:solidFill>
                  <a:srgbClr val="C00000"/>
                </a:solidFill>
              </a:rPr>
              <a:t> </a:t>
            </a:r>
            <a:r>
              <a:rPr lang="en-US" sz="6600" b="1" dirty="0" smtClean="0">
                <a:solidFill>
                  <a:srgbClr val="C00000"/>
                </a:solidFill>
              </a:rPr>
              <a:t>Network Layer - II</a:t>
            </a:r>
          </a:p>
        </p:txBody>
      </p:sp>
      <p:sp>
        <p:nvSpPr>
          <p:cNvPr id="67587"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67588"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69636"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69637" name="TextBox 11"/>
          <p:cNvSpPr txBox="1">
            <a:spLocks noChangeArrowheads="1"/>
          </p:cNvSpPr>
          <p:nvPr/>
        </p:nvSpPr>
        <p:spPr bwMode="auto">
          <a:xfrm>
            <a:off x="457200" y="2209800"/>
            <a:ext cx="8129588" cy="2456506"/>
          </a:xfrm>
          <a:prstGeom prst="rect">
            <a:avLst/>
          </a:prstGeom>
          <a:noFill/>
          <a:ln w="9525">
            <a:noFill/>
            <a:miter lim="800000"/>
            <a:headEnd/>
            <a:tailEnd/>
          </a:ln>
        </p:spPr>
        <p:txBody>
          <a:bodyPr wrap="square">
            <a:spAutoFit/>
          </a:bodyPr>
          <a:lstStyle/>
          <a:p>
            <a:pPr algn="ctr">
              <a:lnSpc>
                <a:spcPct val="150000"/>
              </a:lnSpc>
            </a:pPr>
            <a:r>
              <a:rPr lang="en-US" sz="5400" b="1" dirty="0" smtClean="0">
                <a:solidFill>
                  <a:srgbClr val="C00000"/>
                </a:solidFill>
              </a:rPr>
              <a:t>Congestion Control Techniques </a:t>
            </a:r>
            <a:endParaRPr lang="en-US" sz="5400" b="1" dirty="0">
              <a:solidFill>
                <a:srgbClr val="C00000"/>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457200" y="304800"/>
            <a:ext cx="8423275" cy="914400"/>
          </a:xfrm>
        </p:spPr>
        <p:txBody>
          <a:bodyPr>
            <a:noAutofit/>
          </a:bodyPr>
          <a:lstStyle/>
          <a:p>
            <a:r>
              <a:rPr lang="en-US" sz="3600" b="1" dirty="0" smtClean="0">
                <a:solidFill>
                  <a:srgbClr val="C00000"/>
                </a:solidFill>
              </a:rPr>
              <a:t>RSVP—The Resource reSerVation Protocol</a:t>
            </a:r>
          </a:p>
        </p:txBody>
      </p:sp>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sp>
        <p:nvSpPr>
          <p:cNvPr id="7" name="TextBox 6"/>
          <p:cNvSpPr txBox="1"/>
          <p:nvPr/>
        </p:nvSpPr>
        <p:spPr>
          <a:xfrm>
            <a:off x="533400" y="1600200"/>
            <a:ext cx="8077200" cy="3682226"/>
          </a:xfrm>
          <a:prstGeom prst="rect">
            <a:avLst/>
          </a:prstGeom>
          <a:noFill/>
        </p:spPr>
        <p:txBody>
          <a:bodyPr wrap="square" rtlCol="0">
            <a:spAutoFit/>
          </a:bodyPr>
          <a:lstStyle/>
          <a:p>
            <a:pPr marL="342900" indent="-342900" algn="just">
              <a:lnSpc>
                <a:spcPct val="200000"/>
              </a:lnSpc>
              <a:buFont typeface="Arial" pitchFamily="34" charset="0"/>
              <a:buChar char="•"/>
            </a:pPr>
            <a:r>
              <a:rPr lang="en-IN" sz="2400" dirty="0" smtClean="0"/>
              <a:t>the protocol uses multicast routing using spanning trees.</a:t>
            </a:r>
          </a:p>
          <a:p>
            <a:pPr marL="342900" indent="-342900" algn="just">
              <a:lnSpc>
                <a:spcPct val="200000"/>
              </a:lnSpc>
              <a:buFont typeface="Arial" pitchFamily="34" charset="0"/>
              <a:buChar char="•"/>
            </a:pPr>
            <a:r>
              <a:rPr lang="en-IN" sz="2400" dirty="0" smtClean="0"/>
              <a:t>To send to a group, a sender puts the group's address in its packets.</a:t>
            </a:r>
          </a:p>
          <a:p>
            <a:pPr marL="342900" indent="-342900" algn="just">
              <a:lnSpc>
                <a:spcPct val="200000"/>
              </a:lnSpc>
              <a:buFont typeface="Arial" pitchFamily="34" charset="0"/>
              <a:buChar char="•"/>
            </a:pPr>
            <a:r>
              <a:rPr lang="en-US" sz="2400" b="1" dirty="0" smtClean="0"/>
              <a:t> </a:t>
            </a:r>
            <a:r>
              <a:rPr lang="en-IN" sz="2400" dirty="0" smtClean="0"/>
              <a:t>The standard multicast routing algorithm then builds a spanning tree covering all group members. </a:t>
            </a:r>
            <a:endParaRPr lang="en-IN" sz="2400" b="1"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457200" y="0"/>
            <a:ext cx="8423275" cy="914400"/>
          </a:xfrm>
        </p:spPr>
        <p:txBody>
          <a:bodyPr>
            <a:noAutofit/>
          </a:bodyPr>
          <a:lstStyle/>
          <a:p>
            <a:r>
              <a:rPr lang="en-US" sz="3600" b="1" dirty="0" smtClean="0">
                <a:solidFill>
                  <a:srgbClr val="C00000"/>
                </a:solidFill>
              </a:rPr>
              <a:t>RSVP—The Resource reSerVation Protocol</a:t>
            </a:r>
          </a:p>
        </p:txBody>
      </p:sp>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pic>
        <p:nvPicPr>
          <p:cNvPr id="6" name="Picture 6" descr="5-37"/>
          <p:cNvPicPr>
            <a:picLocks noChangeAspect="1" noChangeArrowheads="1"/>
          </p:cNvPicPr>
          <p:nvPr/>
        </p:nvPicPr>
        <p:blipFill>
          <a:blip r:embed="rId3"/>
          <a:srcRect/>
          <a:stretch>
            <a:fillRect/>
          </a:stretch>
        </p:blipFill>
        <p:spPr bwMode="auto">
          <a:xfrm>
            <a:off x="1524000" y="1371600"/>
            <a:ext cx="6400800" cy="4259179"/>
          </a:xfrm>
          <a:prstGeom prst="rect">
            <a:avLst/>
          </a:prstGeom>
          <a:noFill/>
        </p:spPr>
      </p:pic>
      <p:sp>
        <p:nvSpPr>
          <p:cNvPr id="8" name="Rectangle 7"/>
          <p:cNvSpPr/>
          <p:nvPr/>
        </p:nvSpPr>
        <p:spPr>
          <a:xfrm>
            <a:off x="152400" y="838200"/>
            <a:ext cx="2398413" cy="584775"/>
          </a:xfrm>
          <a:prstGeom prst="rect">
            <a:avLst/>
          </a:prstGeom>
        </p:spPr>
        <p:txBody>
          <a:bodyPr wrap="none">
            <a:spAutoFit/>
          </a:bodyPr>
          <a:lstStyle/>
          <a:p>
            <a:r>
              <a:rPr lang="en-IN" sz="3200" b="1" dirty="0" smtClean="0"/>
              <a:t>An example :</a:t>
            </a:r>
            <a:endParaRPr lang="en-IN" sz="3200" b="1" dirty="0"/>
          </a:p>
        </p:txBody>
      </p:sp>
      <p:sp>
        <p:nvSpPr>
          <p:cNvPr id="9" name="Text Box 5"/>
          <p:cNvSpPr txBox="1">
            <a:spLocks noChangeArrowheads="1"/>
          </p:cNvSpPr>
          <p:nvPr/>
        </p:nvSpPr>
        <p:spPr bwMode="auto">
          <a:xfrm>
            <a:off x="590550" y="5753100"/>
            <a:ext cx="7677150" cy="822325"/>
          </a:xfrm>
          <a:prstGeom prst="rect">
            <a:avLst/>
          </a:prstGeom>
          <a:noFill/>
          <a:ln w="9525">
            <a:noFill/>
            <a:miter lim="800000"/>
            <a:headEnd/>
            <a:tailEnd/>
          </a:ln>
          <a:effectLst/>
        </p:spPr>
        <p:txBody>
          <a:bodyPr>
            <a:spAutoFit/>
          </a:bodyPr>
          <a:lstStyle/>
          <a:p>
            <a:pPr algn="l">
              <a:spcBef>
                <a:spcPct val="20000"/>
              </a:spcBef>
              <a:buClr>
                <a:schemeClr val="accent2"/>
              </a:buClr>
            </a:pPr>
            <a:r>
              <a:rPr lang="en-US" sz="2400" dirty="0">
                <a:solidFill>
                  <a:schemeClr val="accent2"/>
                </a:solidFill>
                <a:latin typeface="Times New Roman" pitchFamily="18" charset="0"/>
              </a:rPr>
              <a:t>(a)</a:t>
            </a:r>
            <a:r>
              <a:rPr lang="en-US" sz="2400" dirty="0">
                <a:latin typeface="Times New Roman" pitchFamily="18" charset="0"/>
              </a:rPr>
              <a:t> A network,   </a:t>
            </a:r>
            <a:r>
              <a:rPr lang="en-US" sz="2400" dirty="0">
                <a:solidFill>
                  <a:schemeClr val="accent2"/>
                </a:solidFill>
                <a:latin typeface="Times New Roman" pitchFamily="18" charset="0"/>
              </a:rPr>
              <a:t>(b)</a:t>
            </a:r>
            <a:r>
              <a:rPr lang="en-US" sz="2400" dirty="0">
                <a:latin typeface="Times New Roman" pitchFamily="18" charset="0"/>
              </a:rPr>
              <a:t> The multicast spanning tree for host 1.  </a:t>
            </a:r>
            <a:br>
              <a:rPr lang="en-US" sz="2400" dirty="0">
                <a:latin typeface="Times New Roman" pitchFamily="18" charset="0"/>
              </a:rPr>
            </a:br>
            <a:r>
              <a:rPr lang="en-US" sz="2400" dirty="0">
                <a:solidFill>
                  <a:schemeClr val="accent2"/>
                </a:solidFill>
                <a:latin typeface="Times New Roman" pitchFamily="18" charset="0"/>
              </a:rPr>
              <a:t>(c)</a:t>
            </a:r>
            <a:r>
              <a:rPr lang="en-US" sz="2400" dirty="0">
                <a:latin typeface="Times New Roman" pitchFamily="18" charset="0"/>
              </a:rPr>
              <a:t>  The multicast spanning tree for host 2.</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457200" y="0"/>
            <a:ext cx="8423275" cy="914400"/>
          </a:xfrm>
        </p:spPr>
        <p:txBody>
          <a:bodyPr>
            <a:noAutofit/>
          </a:bodyPr>
          <a:lstStyle/>
          <a:p>
            <a:r>
              <a:rPr lang="en-US" sz="3600" b="1" dirty="0" smtClean="0">
                <a:solidFill>
                  <a:srgbClr val="C00000"/>
                </a:solidFill>
              </a:rPr>
              <a:t>RSVP—The Resource reSerVation Protocol</a:t>
            </a:r>
          </a:p>
        </p:txBody>
      </p:sp>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pic>
        <p:nvPicPr>
          <p:cNvPr id="131074" name="Picture 2"/>
          <p:cNvPicPr>
            <a:picLocks noChangeAspect="1" noChangeArrowheads="1"/>
          </p:cNvPicPr>
          <p:nvPr/>
        </p:nvPicPr>
        <p:blipFill>
          <a:blip r:embed="rId3"/>
          <a:srcRect/>
          <a:stretch>
            <a:fillRect/>
          </a:stretch>
        </p:blipFill>
        <p:spPr bwMode="auto">
          <a:xfrm>
            <a:off x="304800" y="1371600"/>
            <a:ext cx="8625287"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457200" y="0"/>
            <a:ext cx="8423275" cy="914400"/>
          </a:xfrm>
        </p:spPr>
        <p:txBody>
          <a:bodyPr>
            <a:noAutofit/>
          </a:bodyPr>
          <a:lstStyle/>
          <a:p>
            <a:r>
              <a:rPr lang="en-US" sz="3600" b="1" dirty="0" smtClean="0">
                <a:solidFill>
                  <a:srgbClr val="C00000"/>
                </a:solidFill>
              </a:rPr>
              <a:t>RSVP—The Resource reSerVation Protocol</a:t>
            </a:r>
          </a:p>
        </p:txBody>
      </p:sp>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pic>
        <p:nvPicPr>
          <p:cNvPr id="6" name="Picture 6" descr="5-38"/>
          <p:cNvPicPr>
            <a:picLocks noChangeAspect="1" noChangeArrowheads="1"/>
          </p:cNvPicPr>
          <p:nvPr/>
        </p:nvPicPr>
        <p:blipFill>
          <a:blip r:embed="rId3"/>
          <a:srcRect/>
          <a:stretch>
            <a:fillRect/>
          </a:stretch>
        </p:blipFill>
        <p:spPr bwMode="auto">
          <a:xfrm>
            <a:off x="762000" y="1219200"/>
            <a:ext cx="7543800" cy="3944461"/>
          </a:xfrm>
          <a:prstGeom prst="rect">
            <a:avLst/>
          </a:prstGeom>
          <a:noFill/>
        </p:spPr>
      </p:pic>
      <p:sp>
        <p:nvSpPr>
          <p:cNvPr id="7" name="Rectangle 6"/>
          <p:cNvSpPr/>
          <p:nvPr/>
        </p:nvSpPr>
        <p:spPr>
          <a:xfrm>
            <a:off x="533400" y="5410200"/>
            <a:ext cx="8153400" cy="967957"/>
          </a:xfrm>
          <a:prstGeom prst="rect">
            <a:avLst/>
          </a:prstGeom>
        </p:spPr>
        <p:txBody>
          <a:bodyPr wrap="square">
            <a:spAutoFit/>
          </a:bodyPr>
          <a:lstStyle/>
          <a:p>
            <a:pPr algn="just">
              <a:lnSpc>
                <a:spcPct val="150000"/>
              </a:lnSpc>
            </a:pPr>
            <a:r>
              <a:rPr lang="en-IN" sz="2000" b="1" dirty="0" smtClean="0"/>
              <a:t>(a) Host 3 requests a channel to host 1. (b) Host 3 then requests a second channel, to host 2. (c) Host 5 requests a channel to host 1.</a:t>
            </a:r>
            <a:endParaRPr lang="en-IN" sz="2000"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381000" y="2209800"/>
            <a:ext cx="8423275" cy="2286000"/>
          </a:xfrm>
        </p:spPr>
        <p:txBody>
          <a:bodyPr>
            <a:noAutofit/>
          </a:bodyPr>
          <a:lstStyle/>
          <a:p>
            <a:r>
              <a:rPr lang="en-US" sz="6000" b="1" dirty="0" smtClean="0">
                <a:solidFill>
                  <a:srgbClr val="C00000"/>
                </a:solidFill>
              </a:rPr>
              <a:t>Differentiated Services</a:t>
            </a:r>
          </a:p>
        </p:txBody>
      </p:sp>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sp>
        <p:nvSpPr>
          <p:cNvPr id="5" name="TextBox 4"/>
          <p:cNvSpPr txBox="1"/>
          <p:nvPr/>
        </p:nvSpPr>
        <p:spPr>
          <a:xfrm>
            <a:off x="228600" y="1066800"/>
            <a:ext cx="8686800" cy="4980722"/>
          </a:xfrm>
          <a:prstGeom prst="rect">
            <a:avLst/>
          </a:prstGeom>
          <a:noFill/>
        </p:spPr>
        <p:txBody>
          <a:bodyPr wrap="square" rtlCol="0">
            <a:spAutoFit/>
          </a:bodyPr>
          <a:lstStyle/>
          <a:p>
            <a:endParaRPr lang="en-US" sz="2800" dirty="0" smtClean="0"/>
          </a:p>
          <a:p>
            <a:pPr marL="971550" lvl="1" indent="-514350" algn="just">
              <a:lnSpc>
                <a:spcPct val="150000"/>
              </a:lnSpc>
              <a:buFont typeface="+mj-lt"/>
              <a:buAutoNum type="arabicPeriod"/>
            </a:pPr>
            <a:r>
              <a:rPr lang="en-US" sz="2800" dirty="0" smtClean="0"/>
              <a:t> </a:t>
            </a:r>
            <a:r>
              <a:rPr lang="en-IN" sz="2800" dirty="0" smtClean="0"/>
              <a:t>Require an advance setup to establish each flow</a:t>
            </a:r>
          </a:p>
          <a:p>
            <a:pPr marL="1885950" lvl="3" indent="-514350" algn="just">
              <a:lnSpc>
                <a:spcPct val="150000"/>
              </a:lnSpc>
              <a:buFont typeface="Arial" pitchFamily="34" charset="0"/>
              <a:buChar char="•"/>
            </a:pPr>
            <a:r>
              <a:rPr lang="en-GB" sz="2800" b="1" i="1" dirty="0" smtClean="0"/>
              <a:t>not very scalable</a:t>
            </a:r>
            <a:endParaRPr lang="en-IN" sz="2800" dirty="0" smtClean="0"/>
          </a:p>
          <a:p>
            <a:pPr marL="971550" lvl="1" indent="-514350" algn="just">
              <a:lnSpc>
                <a:spcPct val="150000"/>
              </a:lnSpc>
              <a:buFont typeface="+mj-lt"/>
              <a:buAutoNum type="arabicPeriod"/>
            </a:pPr>
            <a:r>
              <a:rPr lang="en-GB" sz="2800" dirty="0" smtClean="0"/>
              <a:t>Routers need to maintain internal state  for each </a:t>
            </a:r>
            <a:r>
              <a:rPr lang="en-GB" sz="2800" i="1" dirty="0" smtClean="0"/>
              <a:t>flow .</a:t>
            </a:r>
          </a:p>
          <a:p>
            <a:pPr marL="971550" lvl="1" indent="-514350" algn="just">
              <a:lnSpc>
                <a:spcPct val="150000"/>
              </a:lnSpc>
              <a:buFont typeface="+mj-lt"/>
              <a:buAutoNum type="arabicPeriod"/>
            </a:pPr>
            <a:r>
              <a:rPr lang="en-GB" sz="2800" i="1" dirty="0" smtClean="0"/>
              <a:t> </a:t>
            </a:r>
            <a:r>
              <a:rPr lang="fr-FR" sz="2800" i="1" dirty="0" smtClean="0"/>
              <a:t>Router code requires substantial changes </a:t>
            </a:r>
            <a:endParaRPr lang="en-IN" sz="2800" dirty="0" smtClean="0"/>
          </a:p>
          <a:p>
            <a:pPr marL="971550" lvl="1" indent="-514350" algn="just">
              <a:lnSpc>
                <a:spcPct val="150000"/>
              </a:lnSpc>
              <a:buFont typeface="+mj-lt"/>
              <a:buAutoNum type="arabicPeriod"/>
            </a:pPr>
            <a:r>
              <a:rPr lang="en-IN" sz="2800" dirty="0" smtClean="0"/>
              <a:t>complex router-to-router exchanges for setting up flows </a:t>
            </a:r>
          </a:p>
        </p:txBody>
      </p:sp>
      <p:sp>
        <p:nvSpPr>
          <p:cNvPr id="7" name="TextBox 6"/>
          <p:cNvSpPr txBox="1"/>
          <p:nvPr/>
        </p:nvSpPr>
        <p:spPr>
          <a:xfrm>
            <a:off x="304800" y="228600"/>
            <a:ext cx="7772400" cy="800219"/>
          </a:xfrm>
          <a:prstGeom prst="rect">
            <a:avLst/>
          </a:prstGeom>
          <a:noFill/>
        </p:spPr>
        <p:txBody>
          <a:bodyPr wrap="square" rtlCol="0">
            <a:spAutoFit/>
          </a:bodyPr>
          <a:lstStyle/>
          <a:p>
            <a:r>
              <a:rPr lang="en-IN" sz="2800" b="1" dirty="0" smtClean="0"/>
              <a:t>Drawbacks of Flow-based algorithms (like RSVP) </a:t>
            </a:r>
          </a:p>
          <a:p>
            <a:endParaRPr lang="en-IN" b="1"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1676399" y="0"/>
            <a:ext cx="6096001" cy="838200"/>
          </a:xfrm>
        </p:spPr>
        <p:txBody>
          <a:bodyPr>
            <a:noAutofit/>
          </a:bodyPr>
          <a:lstStyle/>
          <a:p>
            <a:r>
              <a:rPr lang="en-US" sz="4000" b="1" dirty="0" smtClean="0">
                <a:solidFill>
                  <a:srgbClr val="C00000"/>
                </a:solidFill>
              </a:rPr>
              <a:t>Differentiated Services</a:t>
            </a:r>
          </a:p>
        </p:txBody>
      </p:sp>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sp>
        <p:nvSpPr>
          <p:cNvPr id="5" name="TextBox 4"/>
          <p:cNvSpPr txBox="1"/>
          <p:nvPr/>
        </p:nvSpPr>
        <p:spPr>
          <a:xfrm>
            <a:off x="457200" y="1600200"/>
            <a:ext cx="8458200" cy="3323987"/>
          </a:xfrm>
          <a:prstGeom prst="rect">
            <a:avLst/>
          </a:prstGeom>
          <a:noFill/>
        </p:spPr>
        <p:txBody>
          <a:bodyPr wrap="square" rtlCol="0">
            <a:spAutoFit/>
          </a:bodyPr>
          <a:lstStyle/>
          <a:p>
            <a:pPr marL="514350" indent="-514350" algn="just">
              <a:lnSpc>
                <a:spcPct val="150000"/>
              </a:lnSpc>
              <a:buFont typeface="Arial" pitchFamily="34" charset="0"/>
              <a:buChar char="•"/>
            </a:pPr>
            <a:r>
              <a:rPr lang="en-IN" sz="2800" dirty="0" smtClean="0"/>
              <a:t>A simpler approach designed by the IETF called, </a:t>
            </a:r>
            <a:r>
              <a:rPr lang="en-IN" sz="2800" b="1" dirty="0" smtClean="0"/>
              <a:t>Differentiated Services (DiffServ).</a:t>
            </a:r>
          </a:p>
          <a:p>
            <a:pPr marL="514350" indent="-514350" algn="just">
              <a:lnSpc>
                <a:spcPct val="150000"/>
              </a:lnSpc>
              <a:buFont typeface="Arial" pitchFamily="34" charset="0"/>
              <a:buChar char="•"/>
            </a:pPr>
            <a:r>
              <a:rPr lang="en-IN" sz="2800" dirty="0" smtClean="0"/>
              <a:t>DiffServ takes a </a:t>
            </a:r>
            <a:r>
              <a:rPr lang="en-IN" sz="2800" b="1" dirty="0" smtClean="0"/>
              <a:t>class-based approach </a:t>
            </a:r>
            <a:r>
              <a:rPr lang="en-IN" sz="2800" dirty="0" smtClean="0"/>
              <a:t>to QoS</a:t>
            </a:r>
          </a:p>
          <a:p>
            <a:pPr marL="514350" indent="-514350" algn="just">
              <a:lnSpc>
                <a:spcPct val="150000"/>
              </a:lnSpc>
              <a:buFont typeface="Arial" pitchFamily="34" charset="0"/>
              <a:buChar char="•"/>
            </a:pPr>
            <a:r>
              <a:rPr lang="en-IN" sz="2800" dirty="0" smtClean="0"/>
              <a:t>Implemented locally in each router without advance setup</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1600200" y="228600"/>
            <a:ext cx="6096001" cy="838200"/>
          </a:xfrm>
        </p:spPr>
        <p:txBody>
          <a:bodyPr>
            <a:noAutofit/>
          </a:bodyPr>
          <a:lstStyle/>
          <a:p>
            <a:r>
              <a:rPr lang="en-US" sz="4000" b="1" dirty="0" smtClean="0">
                <a:solidFill>
                  <a:srgbClr val="C00000"/>
                </a:solidFill>
              </a:rPr>
              <a:t>How it works ?</a:t>
            </a:r>
          </a:p>
        </p:txBody>
      </p:sp>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sp>
        <p:nvSpPr>
          <p:cNvPr id="5" name="TextBox 4"/>
          <p:cNvSpPr txBox="1"/>
          <p:nvPr/>
        </p:nvSpPr>
        <p:spPr>
          <a:xfrm>
            <a:off x="304800" y="1066800"/>
            <a:ext cx="8458200" cy="4616648"/>
          </a:xfrm>
          <a:prstGeom prst="rect">
            <a:avLst/>
          </a:prstGeom>
          <a:noFill/>
        </p:spPr>
        <p:txBody>
          <a:bodyPr wrap="square" rtlCol="0">
            <a:spAutoFit/>
          </a:bodyPr>
          <a:lstStyle/>
          <a:p>
            <a:pPr marL="514350" indent="-514350" algn="just">
              <a:lnSpc>
                <a:spcPct val="150000"/>
              </a:lnSpc>
              <a:buFont typeface="Arial" pitchFamily="34" charset="0"/>
              <a:buChar char="•"/>
            </a:pPr>
            <a:r>
              <a:rPr lang="en-IN" sz="2800" dirty="0" smtClean="0"/>
              <a:t>Differentiated services are offered by a set of routers that form an administrative domain. </a:t>
            </a:r>
          </a:p>
          <a:p>
            <a:pPr marL="514350" indent="-514350" algn="just">
              <a:lnSpc>
                <a:spcPct val="150000"/>
              </a:lnSpc>
              <a:buFont typeface="Arial" pitchFamily="34" charset="0"/>
              <a:buChar char="•"/>
            </a:pPr>
            <a:r>
              <a:rPr lang="en-IN" sz="2800" dirty="0" smtClean="0"/>
              <a:t>Customers can sign up for </a:t>
            </a:r>
            <a:r>
              <a:rPr lang="en-IN" sz="2800" b="1" dirty="0" smtClean="0"/>
              <a:t>DiffServ</a:t>
            </a:r>
            <a:r>
              <a:rPr lang="en-IN" sz="2800" dirty="0" smtClean="0"/>
              <a:t>; </a:t>
            </a:r>
          </a:p>
          <a:p>
            <a:pPr marL="514350" indent="-514350" algn="just">
              <a:lnSpc>
                <a:spcPct val="150000"/>
              </a:lnSpc>
              <a:buFont typeface="Arial" pitchFamily="34" charset="0"/>
              <a:buChar char="•"/>
            </a:pPr>
            <a:r>
              <a:rPr lang="en-IN" sz="2800" dirty="0" smtClean="0"/>
              <a:t>packets sent by such customers carry a </a:t>
            </a:r>
            <a:r>
              <a:rPr lang="en-GB" sz="2800" b="1" i="1" dirty="0" smtClean="0"/>
              <a:t>Type of Service </a:t>
            </a:r>
            <a:r>
              <a:rPr lang="en-GB" sz="2800" dirty="0" smtClean="0"/>
              <a:t>field</a:t>
            </a:r>
            <a:r>
              <a:rPr lang="en-GB" sz="2800" b="1" i="1" dirty="0" smtClean="0"/>
              <a:t>.</a:t>
            </a:r>
            <a:endParaRPr lang="en-IN" sz="2800" dirty="0" smtClean="0"/>
          </a:p>
          <a:p>
            <a:pPr marL="514350" indent="-514350" algn="just">
              <a:lnSpc>
                <a:spcPct val="150000"/>
              </a:lnSpc>
              <a:buFont typeface="Arial" pitchFamily="34" charset="0"/>
              <a:buChar char="•"/>
            </a:pPr>
            <a:r>
              <a:rPr lang="en-GB" sz="2800" dirty="0" smtClean="0"/>
              <a:t>Depending on the service class of a packet, it may receive preferential treatment(service).</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1600200" y="0"/>
            <a:ext cx="6096001" cy="838200"/>
          </a:xfrm>
        </p:spPr>
        <p:txBody>
          <a:bodyPr>
            <a:noAutofit/>
          </a:bodyPr>
          <a:lstStyle/>
          <a:p>
            <a:r>
              <a:rPr lang="en-US" sz="4000" b="1" dirty="0" smtClean="0">
                <a:solidFill>
                  <a:srgbClr val="C00000"/>
                </a:solidFill>
              </a:rPr>
              <a:t>How it works ?</a:t>
            </a:r>
          </a:p>
        </p:txBody>
      </p:sp>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sp>
        <p:nvSpPr>
          <p:cNvPr id="5" name="TextBox 4"/>
          <p:cNvSpPr txBox="1"/>
          <p:nvPr/>
        </p:nvSpPr>
        <p:spPr>
          <a:xfrm>
            <a:off x="228600" y="948690"/>
            <a:ext cx="8458200" cy="5262979"/>
          </a:xfrm>
          <a:prstGeom prst="rect">
            <a:avLst/>
          </a:prstGeom>
          <a:noFill/>
        </p:spPr>
        <p:txBody>
          <a:bodyPr wrap="square" rtlCol="0">
            <a:spAutoFit/>
          </a:bodyPr>
          <a:lstStyle/>
          <a:p>
            <a:pPr marL="514350" indent="-514350" algn="just">
              <a:lnSpc>
                <a:spcPct val="150000"/>
              </a:lnSpc>
              <a:buFont typeface="Arial" pitchFamily="34" charset="0"/>
              <a:buChar char="•"/>
            </a:pPr>
            <a:r>
              <a:rPr lang="en-IN" sz="2800" dirty="0" smtClean="0"/>
              <a:t>An operator might charge extra for each premium packet transported </a:t>
            </a:r>
          </a:p>
          <a:p>
            <a:pPr marL="514350" indent="-514350" algn="just">
              <a:lnSpc>
                <a:spcPct val="150000"/>
              </a:lnSpc>
              <a:buFont typeface="Arial" pitchFamily="34" charset="0"/>
              <a:buChar char="•"/>
            </a:pPr>
            <a:r>
              <a:rPr lang="en-US" sz="2800" b="1" dirty="0" smtClean="0"/>
              <a:t> Advantages :</a:t>
            </a:r>
          </a:p>
          <a:p>
            <a:pPr marL="1428750" lvl="2" indent="-514350" algn="just">
              <a:buFont typeface="Arial" pitchFamily="34" charset="0"/>
              <a:buChar char="•"/>
            </a:pPr>
            <a:r>
              <a:rPr lang="en-IN" sz="2800" dirty="0" smtClean="0"/>
              <a:t>No advance setup,</a:t>
            </a:r>
          </a:p>
          <a:p>
            <a:pPr marL="1428750" lvl="2" indent="-514350" algn="just">
              <a:buFont typeface="Arial" pitchFamily="34" charset="0"/>
              <a:buChar char="•"/>
            </a:pPr>
            <a:r>
              <a:rPr lang="en-IN" sz="2800" dirty="0" smtClean="0"/>
              <a:t>No resource reservation</a:t>
            </a:r>
          </a:p>
          <a:p>
            <a:pPr marL="1428750" lvl="2" indent="-514350" algn="just">
              <a:buFont typeface="Arial" pitchFamily="34" charset="0"/>
              <a:buChar char="•"/>
            </a:pPr>
            <a:r>
              <a:rPr lang="en-IN" sz="2800" dirty="0" smtClean="0"/>
              <a:t>No time-consuming end-to-end negotiation </a:t>
            </a:r>
            <a:endParaRPr lang="en-IN" sz="2800" b="1" dirty="0" smtClean="0"/>
          </a:p>
          <a:p>
            <a:pPr marL="514350" indent="-514350" algn="just">
              <a:lnSpc>
                <a:spcPct val="150000"/>
              </a:lnSpc>
            </a:pPr>
            <a:endParaRPr lang="en-IN" sz="2800" b="1" dirty="0" smtClean="0"/>
          </a:p>
          <a:p>
            <a:pPr marL="514350" indent="-514350" algn="just"/>
            <a:r>
              <a:rPr lang="en-IN" sz="2800" b="1" dirty="0" smtClean="0"/>
              <a:t>Two kinds of forwarding for differentiated services </a:t>
            </a:r>
          </a:p>
          <a:p>
            <a:pPr marL="971550" lvl="1" indent="-514350" algn="just">
              <a:buFont typeface="+mj-lt"/>
              <a:buAutoNum type="arabicPeriod"/>
            </a:pPr>
            <a:r>
              <a:rPr lang="en-IN" sz="2800" b="1" dirty="0" smtClean="0"/>
              <a:t>Expedited forwarding </a:t>
            </a:r>
          </a:p>
          <a:p>
            <a:pPr marL="971550" lvl="1" indent="-514350" algn="just">
              <a:buFont typeface="+mj-lt"/>
              <a:buAutoNum type="arabicPeriod"/>
            </a:pPr>
            <a:r>
              <a:rPr lang="en-IN" sz="2800" b="1" dirty="0" smtClean="0"/>
              <a:t>Assured forwarding </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1447800" y="304800"/>
            <a:ext cx="6096001" cy="838200"/>
          </a:xfrm>
        </p:spPr>
        <p:txBody>
          <a:bodyPr>
            <a:noAutofit/>
          </a:bodyPr>
          <a:lstStyle/>
          <a:p>
            <a:r>
              <a:rPr lang="en-US" sz="4000" b="1" dirty="0" smtClean="0">
                <a:solidFill>
                  <a:srgbClr val="C00000"/>
                </a:solidFill>
              </a:rPr>
              <a:t>Expedited Forwarding</a:t>
            </a:r>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sp>
        <p:nvSpPr>
          <p:cNvPr id="5" name="TextBox 4"/>
          <p:cNvSpPr txBox="1"/>
          <p:nvPr/>
        </p:nvSpPr>
        <p:spPr>
          <a:xfrm>
            <a:off x="381000" y="1676400"/>
            <a:ext cx="8458200" cy="2970685"/>
          </a:xfrm>
          <a:prstGeom prst="rect">
            <a:avLst/>
          </a:prstGeom>
          <a:noFill/>
        </p:spPr>
        <p:txBody>
          <a:bodyPr wrap="square" rtlCol="0">
            <a:spAutoFit/>
          </a:bodyPr>
          <a:lstStyle/>
          <a:p>
            <a:pPr marL="971550" lvl="1" indent="-514350" algn="just">
              <a:lnSpc>
                <a:spcPct val="150000"/>
              </a:lnSpc>
              <a:buFont typeface="Arial" pitchFamily="34" charset="0"/>
              <a:buChar char="•"/>
            </a:pPr>
            <a:r>
              <a:rPr lang="en-IN" sz="3200" dirty="0" smtClean="0"/>
              <a:t>Network-independent service classes</a:t>
            </a:r>
          </a:p>
          <a:p>
            <a:pPr marL="971550" lvl="1" indent="-514350" algn="just">
              <a:lnSpc>
                <a:spcPct val="150000"/>
              </a:lnSpc>
              <a:buFont typeface="Arial" pitchFamily="34" charset="0"/>
              <a:buChar char="•"/>
            </a:pPr>
            <a:r>
              <a:rPr lang="en-US" sz="3200" b="1" dirty="0" smtClean="0"/>
              <a:t>Idea is to have t</a:t>
            </a:r>
            <a:r>
              <a:rPr lang="en-IN" sz="3200" b="1" dirty="0" smtClean="0"/>
              <a:t>wo classes of service</a:t>
            </a:r>
          </a:p>
          <a:p>
            <a:pPr marL="1428750" lvl="2" indent="-514350" algn="just">
              <a:lnSpc>
                <a:spcPct val="150000"/>
              </a:lnSpc>
              <a:buFont typeface="+mj-lt"/>
              <a:buAutoNum type="arabicPeriod"/>
            </a:pPr>
            <a:r>
              <a:rPr lang="en-IN" sz="3200" dirty="0" smtClean="0"/>
              <a:t> regular </a:t>
            </a:r>
          </a:p>
          <a:p>
            <a:pPr marL="1428750" lvl="2" indent="-514350" algn="just">
              <a:lnSpc>
                <a:spcPct val="150000"/>
              </a:lnSpc>
              <a:buFont typeface="+mj-lt"/>
              <a:buAutoNum type="arabicPeriod"/>
            </a:pPr>
            <a:r>
              <a:rPr lang="en-IN" sz="3200" dirty="0" smtClean="0"/>
              <a:t> expedited</a:t>
            </a:r>
            <a:endParaRPr lang="en-US" sz="3200" b="1" dirty="0" smtClean="0"/>
          </a:p>
        </p:txBody>
      </p:sp>
      <p:sp>
        <p:nvSpPr>
          <p:cNvPr id="6" name="TextBox 5"/>
          <p:cNvSpPr txBox="1"/>
          <p:nvPr/>
        </p:nvSpPr>
        <p:spPr>
          <a:xfrm>
            <a:off x="228600" y="5105400"/>
            <a:ext cx="8686800" cy="1143070"/>
          </a:xfrm>
          <a:prstGeom prst="rect">
            <a:avLst/>
          </a:prstGeom>
          <a:noFill/>
          <a:ln>
            <a:solidFill>
              <a:schemeClr val="accent1"/>
            </a:solidFill>
          </a:ln>
        </p:spPr>
        <p:txBody>
          <a:bodyPr wrap="square" rtlCol="0">
            <a:spAutoFit/>
          </a:bodyPr>
          <a:lstStyle/>
          <a:p>
            <a:pPr algn="just">
              <a:lnSpc>
                <a:spcPct val="150000"/>
              </a:lnSpc>
            </a:pPr>
            <a:r>
              <a:rPr lang="en-IN" sz="2400" b="1" dirty="0" smtClean="0"/>
              <a:t>The expedited packets should be able to transit the subnet as though no other packets were present</a:t>
            </a:r>
            <a:endParaRPr lang="en-IN" sz="2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69636"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69637" name="TextBox 11"/>
          <p:cNvSpPr txBox="1">
            <a:spLocks noChangeArrowheads="1"/>
          </p:cNvSpPr>
          <p:nvPr/>
        </p:nvSpPr>
        <p:spPr bwMode="auto">
          <a:xfrm>
            <a:off x="457200" y="0"/>
            <a:ext cx="8129588" cy="920252"/>
          </a:xfrm>
          <a:prstGeom prst="rect">
            <a:avLst/>
          </a:prstGeom>
          <a:noFill/>
          <a:ln w="9525">
            <a:noFill/>
            <a:miter lim="800000"/>
            <a:headEnd/>
            <a:tailEnd/>
          </a:ln>
        </p:spPr>
        <p:txBody>
          <a:bodyPr wrap="square">
            <a:spAutoFit/>
          </a:bodyPr>
          <a:lstStyle/>
          <a:p>
            <a:pPr algn="ctr">
              <a:lnSpc>
                <a:spcPct val="150000"/>
              </a:lnSpc>
            </a:pPr>
            <a:r>
              <a:rPr lang="en-US" sz="4000" b="1" dirty="0" smtClean="0">
                <a:solidFill>
                  <a:srgbClr val="C00000"/>
                </a:solidFill>
              </a:rPr>
              <a:t>Congestion Control Techniques </a:t>
            </a:r>
            <a:endParaRPr lang="en-US" sz="4000" b="1" dirty="0">
              <a:solidFill>
                <a:srgbClr val="C00000"/>
              </a:solidFill>
            </a:endParaRPr>
          </a:p>
        </p:txBody>
      </p:sp>
      <p:pic>
        <p:nvPicPr>
          <p:cNvPr id="2" name="Picture 2"/>
          <p:cNvPicPr>
            <a:picLocks noChangeAspect="1" noChangeArrowheads="1"/>
          </p:cNvPicPr>
          <p:nvPr/>
        </p:nvPicPr>
        <p:blipFill>
          <a:blip r:embed="rId3"/>
          <a:srcRect/>
          <a:stretch>
            <a:fillRect/>
          </a:stretch>
        </p:blipFill>
        <p:spPr bwMode="auto">
          <a:xfrm>
            <a:off x="838200" y="914400"/>
            <a:ext cx="7467600" cy="3225766"/>
          </a:xfrm>
          <a:prstGeom prst="rect">
            <a:avLst/>
          </a:prstGeom>
          <a:noFill/>
          <a:ln w="9525">
            <a:noFill/>
            <a:miter lim="800000"/>
            <a:headEnd/>
            <a:tailEnd/>
          </a:ln>
          <a:effectLst/>
        </p:spPr>
      </p:pic>
      <p:sp>
        <p:nvSpPr>
          <p:cNvPr id="7" name="Rectangle 6"/>
          <p:cNvSpPr/>
          <p:nvPr/>
        </p:nvSpPr>
        <p:spPr>
          <a:xfrm>
            <a:off x="533400" y="4191000"/>
            <a:ext cx="8382000" cy="2308324"/>
          </a:xfrm>
          <a:prstGeom prst="rect">
            <a:avLst/>
          </a:prstGeom>
        </p:spPr>
        <p:txBody>
          <a:bodyPr wrap="square">
            <a:spAutoFit/>
          </a:bodyPr>
          <a:lstStyle/>
          <a:p>
            <a:pPr marL="457200" indent="-457200" algn="just">
              <a:lnSpc>
                <a:spcPct val="150000"/>
              </a:lnSpc>
              <a:buFont typeface="+mj-lt"/>
              <a:buAutoNum type="arabicPeriod"/>
            </a:pPr>
            <a:r>
              <a:rPr lang="en-IN" sz="2400" b="1" dirty="0" smtClean="0"/>
              <a:t>Open loop : </a:t>
            </a:r>
            <a:r>
              <a:rPr lang="en-IN" sz="2400" dirty="0" smtClean="0"/>
              <a:t>Prevent or avoid congestion, ensuring that the system(network)  never enters a Congested State (static)</a:t>
            </a:r>
            <a:endParaRPr lang="en-IN" sz="2400" b="1" dirty="0" smtClean="0"/>
          </a:p>
          <a:p>
            <a:pPr marL="457200" indent="-457200" algn="just">
              <a:lnSpc>
                <a:spcPct val="150000"/>
              </a:lnSpc>
              <a:buFont typeface="+mj-lt"/>
              <a:buAutoNum type="arabicPeriod"/>
            </a:pPr>
            <a:r>
              <a:rPr lang="en-IN" sz="2400" b="1" dirty="0" smtClean="0"/>
              <a:t>Close  loop :</a:t>
            </a:r>
            <a:r>
              <a:rPr lang="en-IN" sz="2400" dirty="0" smtClean="0"/>
              <a:t>allow system to enter congested state, detect it, and remove it. (dynamic)</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1676399" y="0"/>
            <a:ext cx="6096001" cy="838200"/>
          </a:xfrm>
        </p:spPr>
        <p:txBody>
          <a:bodyPr>
            <a:noAutofit/>
          </a:bodyPr>
          <a:lstStyle/>
          <a:p>
            <a:r>
              <a:rPr lang="en-US" sz="4000" b="1" dirty="0" smtClean="0">
                <a:solidFill>
                  <a:srgbClr val="C00000"/>
                </a:solidFill>
              </a:rPr>
              <a:t>Expedited Forwarding</a:t>
            </a:r>
          </a:p>
        </p:txBody>
      </p:sp>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sp>
        <p:nvSpPr>
          <p:cNvPr id="7" name="TextBox 6"/>
          <p:cNvSpPr txBox="1"/>
          <p:nvPr/>
        </p:nvSpPr>
        <p:spPr>
          <a:xfrm>
            <a:off x="304800" y="1143000"/>
            <a:ext cx="8458200" cy="1143070"/>
          </a:xfrm>
          <a:prstGeom prst="rect">
            <a:avLst/>
          </a:prstGeom>
          <a:noFill/>
        </p:spPr>
        <p:txBody>
          <a:bodyPr wrap="square" rtlCol="0">
            <a:spAutoFit/>
          </a:bodyPr>
          <a:lstStyle/>
          <a:p>
            <a:pPr algn="just">
              <a:lnSpc>
                <a:spcPct val="150000"/>
              </a:lnSpc>
            </a:pPr>
            <a:r>
              <a:rPr lang="en-IN" sz="2400" dirty="0" smtClean="0"/>
              <a:t>The two logical pipes shown in the figure represent a way to reserve bandwidth</a:t>
            </a:r>
            <a:endParaRPr lang="en-US" sz="2400" b="1" dirty="0" smtClean="0"/>
          </a:p>
        </p:txBody>
      </p:sp>
      <p:pic>
        <p:nvPicPr>
          <p:cNvPr id="8" name="Picture 5" descr="5-39"/>
          <p:cNvPicPr>
            <a:picLocks noChangeAspect="1" noChangeArrowheads="1"/>
          </p:cNvPicPr>
          <p:nvPr/>
        </p:nvPicPr>
        <p:blipFill>
          <a:blip r:embed="rId3"/>
          <a:srcRect/>
          <a:stretch>
            <a:fillRect/>
          </a:stretch>
        </p:blipFill>
        <p:spPr bwMode="auto">
          <a:xfrm>
            <a:off x="533400" y="2590800"/>
            <a:ext cx="7894638" cy="2478087"/>
          </a:xfrm>
          <a:prstGeom prst="rect">
            <a:avLst/>
          </a:prstGeom>
          <a:noFill/>
        </p:spPr>
      </p:pic>
      <p:sp>
        <p:nvSpPr>
          <p:cNvPr id="9" name="Rectangle 8"/>
          <p:cNvSpPr/>
          <p:nvPr/>
        </p:nvSpPr>
        <p:spPr>
          <a:xfrm>
            <a:off x="609600" y="5562600"/>
            <a:ext cx="7162800" cy="461665"/>
          </a:xfrm>
          <a:prstGeom prst="rect">
            <a:avLst/>
          </a:prstGeom>
        </p:spPr>
        <p:txBody>
          <a:bodyPr wrap="square">
            <a:spAutoFit/>
          </a:bodyPr>
          <a:lstStyle/>
          <a:p>
            <a:pPr algn="ctr"/>
            <a:r>
              <a:rPr lang="en-IN" sz="2400" b="1" dirty="0" smtClean="0"/>
              <a:t>Expedited packets experience a traffic-free network</a:t>
            </a:r>
            <a:endParaRPr lang="en-IN" sz="2400"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1676399" y="0"/>
            <a:ext cx="6096001" cy="838200"/>
          </a:xfrm>
        </p:spPr>
        <p:txBody>
          <a:bodyPr>
            <a:noAutofit/>
          </a:bodyPr>
          <a:lstStyle/>
          <a:p>
            <a:r>
              <a:rPr lang="en-US" sz="4000" b="1" dirty="0" smtClean="0">
                <a:solidFill>
                  <a:srgbClr val="C00000"/>
                </a:solidFill>
              </a:rPr>
              <a:t>Differentiated Services</a:t>
            </a:r>
          </a:p>
        </p:txBody>
      </p:sp>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sp>
        <p:nvSpPr>
          <p:cNvPr id="5" name="TextBox 4"/>
          <p:cNvSpPr txBox="1"/>
          <p:nvPr/>
        </p:nvSpPr>
        <p:spPr>
          <a:xfrm>
            <a:off x="228600" y="685800"/>
            <a:ext cx="8458200" cy="754694"/>
          </a:xfrm>
          <a:prstGeom prst="rect">
            <a:avLst/>
          </a:prstGeom>
          <a:noFill/>
        </p:spPr>
        <p:txBody>
          <a:bodyPr wrap="square" rtlCol="0">
            <a:spAutoFit/>
          </a:bodyPr>
          <a:lstStyle/>
          <a:p>
            <a:pPr marL="514350" indent="-514350" algn="just">
              <a:lnSpc>
                <a:spcPct val="150000"/>
              </a:lnSpc>
            </a:pPr>
            <a:r>
              <a:rPr lang="en-IN" sz="3200" b="1" dirty="0" smtClean="0"/>
              <a:t>Expedited Forwarding </a:t>
            </a:r>
            <a:r>
              <a:rPr lang="en-IN" sz="3200" b="1" dirty="0" smtClean="0">
                <a:solidFill>
                  <a:srgbClr val="0070C0"/>
                </a:solidFill>
              </a:rPr>
              <a:t>: Implementation</a:t>
            </a:r>
          </a:p>
        </p:txBody>
      </p:sp>
      <p:sp>
        <p:nvSpPr>
          <p:cNvPr id="11" name="TextBox 10"/>
          <p:cNvSpPr txBox="1"/>
          <p:nvPr/>
        </p:nvSpPr>
        <p:spPr>
          <a:xfrm>
            <a:off x="381000" y="1752600"/>
            <a:ext cx="8229600" cy="4708981"/>
          </a:xfrm>
          <a:prstGeom prst="rect">
            <a:avLst/>
          </a:prstGeom>
          <a:noFill/>
        </p:spPr>
        <p:txBody>
          <a:bodyPr wrap="square" rtlCol="0">
            <a:spAutoFit/>
          </a:bodyPr>
          <a:lstStyle/>
          <a:p>
            <a:pPr>
              <a:lnSpc>
                <a:spcPct val="150000"/>
              </a:lnSpc>
            </a:pPr>
            <a:r>
              <a:rPr lang="en-IN" sz="2800" b="1" dirty="0" smtClean="0"/>
              <a:t>Have two output queues for each outgoing line </a:t>
            </a:r>
            <a:r>
              <a:rPr lang="en-IN" sz="3200" dirty="0" smtClean="0"/>
              <a:t>:</a:t>
            </a:r>
          </a:p>
          <a:p>
            <a:pPr marL="971550" lvl="1" indent="-514350">
              <a:lnSpc>
                <a:spcPct val="150000"/>
              </a:lnSpc>
              <a:buFont typeface="Arial" pitchFamily="34" charset="0"/>
              <a:buChar char="•"/>
            </a:pPr>
            <a:r>
              <a:rPr lang="en-IN" sz="2800" dirty="0" smtClean="0"/>
              <a:t>one for expedited packets </a:t>
            </a:r>
          </a:p>
          <a:p>
            <a:pPr marL="971550" lvl="1" indent="-514350">
              <a:lnSpc>
                <a:spcPct val="150000"/>
              </a:lnSpc>
              <a:buFont typeface="Arial" pitchFamily="34" charset="0"/>
              <a:buChar char="•"/>
            </a:pPr>
            <a:r>
              <a:rPr lang="en-IN" sz="2800" dirty="0" smtClean="0"/>
              <a:t>one for regular packets.</a:t>
            </a:r>
          </a:p>
          <a:p>
            <a:pPr marL="514350" indent="-514350">
              <a:lnSpc>
                <a:spcPct val="150000"/>
              </a:lnSpc>
              <a:buFont typeface="Arial" pitchFamily="34" charset="0"/>
              <a:buChar char="•"/>
            </a:pPr>
            <a:r>
              <a:rPr lang="en-IN" sz="2800" dirty="0" smtClean="0"/>
              <a:t>When a packet arrives, it is queued accordingly</a:t>
            </a:r>
          </a:p>
          <a:p>
            <a:pPr marL="514350" indent="-514350">
              <a:lnSpc>
                <a:spcPct val="150000"/>
              </a:lnSpc>
              <a:buFont typeface="Arial" pitchFamily="34" charset="0"/>
              <a:buChar char="•"/>
            </a:pPr>
            <a:r>
              <a:rPr lang="en-IN" sz="2800" dirty="0" smtClean="0"/>
              <a:t>Packet scheduling  : </a:t>
            </a:r>
            <a:r>
              <a:rPr lang="en-IN" sz="2800" b="1" dirty="0" smtClean="0"/>
              <a:t>weighted fair queueing</a:t>
            </a:r>
          </a:p>
          <a:p>
            <a:pPr marL="514350" indent="-514350">
              <a:lnSpc>
                <a:spcPct val="150000"/>
              </a:lnSpc>
              <a:buFont typeface="Arial" pitchFamily="34" charset="0"/>
              <a:buChar char="•"/>
            </a:pPr>
            <a:r>
              <a:rPr lang="en-IN" sz="2800" dirty="0" smtClean="0"/>
              <a:t>expedited traffic is given  </a:t>
            </a:r>
            <a:r>
              <a:rPr lang="en-IN" sz="2800" b="1" dirty="0" smtClean="0"/>
              <a:t>twice as much bandwidth as it needs</a:t>
            </a:r>
            <a:endParaRPr lang="en-IN" sz="2800" b="1"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1676399" y="0"/>
            <a:ext cx="6096001" cy="838200"/>
          </a:xfrm>
        </p:spPr>
        <p:txBody>
          <a:bodyPr>
            <a:noAutofit/>
          </a:bodyPr>
          <a:lstStyle/>
          <a:p>
            <a:r>
              <a:rPr lang="en-US" sz="4000" b="1" dirty="0" smtClean="0">
                <a:solidFill>
                  <a:srgbClr val="C00000"/>
                </a:solidFill>
              </a:rPr>
              <a:t>Differentiated Services</a:t>
            </a:r>
          </a:p>
        </p:txBody>
      </p:sp>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sp>
        <p:nvSpPr>
          <p:cNvPr id="5" name="TextBox 4"/>
          <p:cNvSpPr txBox="1"/>
          <p:nvPr/>
        </p:nvSpPr>
        <p:spPr>
          <a:xfrm>
            <a:off x="228600" y="685800"/>
            <a:ext cx="8458200" cy="754694"/>
          </a:xfrm>
          <a:prstGeom prst="rect">
            <a:avLst/>
          </a:prstGeom>
          <a:noFill/>
        </p:spPr>
        <p:txBody>
          <a:bodyPr wrap="square" rtlCol="0">
            <a:spAutoFit/>
          </a:bodyPr>
          <a:lstStyle/>
          <a:p>
            <a:pPr marL="514350" indent="-514350" algn="just">
              <a:lnSpc>
                <a:spcPct val="150000"/>
              </a:lnSpc>
            </a:pPr>
            <a:r>
              <a:rPr lang="en-IN" sz="3200" b="1" dirty="0" smtClean="0"/>
              <a:t>Assured Forwarding</a:t>
            </a:r>
            <a:endParaRPr lang="en-IN" sz="3200" b="1" dirty="0" smtClean="0">
              <a:solidFill>
                <a:srgbClr val="0070C0"/>
              </a:solidFill>
            </a:endParaRPr>
          </a:p>
        </p:txBody>
      </p:sp>
      <p:sp>
        <p:nvSpPr>
          <p:cNvPr id="11" name="TextBox 10"/>
          <p:cNvSpPr txBox="1"/>
          <p:nvPr/>
        </p:nvSpPr>
        <p:spPr>
          <a:xfrm>
            <a:off x="304800" y="1905000"/>
            <a:ext cx="8534400" cy="3539430"/>
          </a:xfrm>
          <a:prstGeom prst="rect">
            <a:avLst/>
          </a:prstGeom>
          <a:noFill/>
        </p:spPr>
        <p:txBody>
          <a:bodyPr wrap="square" rtlCol="0">
            <a:spAutoFit/>
          </a:bodyPr>
          <a:lstStyle/>
          <a:p>
            <a:pPr marL="514350" indent="-514350" algn="just">
              <a:buFont typeface="Arial" pitchFamily="34" charset="0"/>
              <a:buChar char="•"/>
            </a:pPr>
            <a:r>
              <a:rPr lang="en-IN" sz="2800" dirty="0" smtClean="0"/>
              <a:t>Defines four priority classes, each class having its own resources.</a:t>
            </a:r>
          </a:p>
          <a:p>
            <a:pPr marL="514350" indent="-514350" algn="just"/>
            <a:endParaRPr lang="en-IN" sz="2800" dirty="0" smtClean="0"/>
          </a:p>
          <a:p>
            <a:pPr marL="514350" indent="-514350" algn="just">
              <a:buFont typeface="Arial" pitchFamily="34" charset="0"/>
              <a:buChar char="•"/>
            </a:pPr>
            <a:r>
              <a:rPr lang="en-US" sz="2800" dirty="0" smtClean="0"/>
              <a:t> </a:t>
            </a:r>
            <a:r>
              <a:rPr lang="en-IN" sz="2800" dirty="0" smtClean="0"/>
              <a:t>Defines three discard probabilities for packets that are undergoing congestion: </a:t>
            </a:r>
            <a:r>
              <a:rPr lang="en-IN" sz="2800" b="1" dirty="0" smtClean="0"/>
              <a:t>low, medium, and high</a:t>
            </a:r>
          </a:p>
          <a:p>
            <a:pPr marL="514350" indent="-514350" algn="just"/>
            <a:endParaRPr lang="en-IN" sz="2800" dirty="0" smtClean="0"/>
          </a:p>
          <a:p>
            <a:pPr marL="514350" indent="-514350" algn="just">
              <a:buFont typeface="Arial" pitchFamily="34" charset="0"/>
              <a:buChar char="•"/>
            </a:pPr>
            <a:r>
              <a:rPr lang="en-US" sz="2800" dirty="0" smtClean="0"/>
              <a:t> </a:t>
            </a:r>
            <a:r>
              <a:rPr lang="en-IN" sz="2800" dirty="0" smtClean="0"/>
              <a:t>Taken together, these two factors define 12 service classes</a:t>
            </a:r>
            <a:endParaRPr lang="en-IN" sz="2800"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1676399" y="0"/>
            <a:ext cx="6096001" cy="838200"/>
          </a:xfrm>
        </p:spPr>
        <p:txBody>
          <a:bodyPr>
            <a:noAutofit/>
          </a:bodyPr>
          <a:lstStyle/>
          <a:p>
            <a:r>
              <a:rPr lang="en-US" sz="4000" b="1" dirty="0" smtClean="0">
                <a:solidFill>
                  <a:srgbClr val="C00000"/>
                </a:solidFill>
              </a:rPr>
              <a:t>Differentiated Services</a:t>
            </a:r>
          </a:p>
        </p:txBody>
      </p:sp>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pic>
        <p:nvPicPr>
          <p:cNvPr id="122882" name="Picture 2"/>
          <p:cNvPicPr>
            <a:picLocks noChangeAspect="1" noChangeArrowheads="1"/>
          </p:cNvPicPr>
          <p:nvPr/>
        </p:nvPicPr>
        <p:blipFill>
          <a:blip r:embed="rId3"/>
          <a:srcRect/>
          <a:stretch>
            <a:fillRect/>
          </a:stretch>
        </p:blipFill>
        <p:spPr bwMode="auto">
          <a:xfrm>
            <a:off x="457200" y="685800"/>
            <a:ext cx="8077200" cy="59367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69636"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69637" name="TextBox 11"/>
          <p:cNvSpPr txBox="1">
            <a:spLocks noChangeArrowheads="1"/>
          </p:cNvSpPr>
          <p:nvPr/>
        </p:nvSpPr>
        <p:spPr bwMode="auto">
          <a:xfrm>
            <a:off x="381000" y="228600"/>
            <a:ext cx="8129588" cy="920252"/>
          </a:xfrm>
          <a:prstGeom prst="rect">
            <a:avLst/>
          </a:prstGeom>
          <a:noFill/>
          <a:ln w="9525">
            <a:noFill/>
            <a:miter lim="800000"/>
            <a:headEnd/>
            <a:tailEnd/>
          </a:ln>
        </p:spPr>
        <p:txBody>
          <a:bodyPr wrap="square">
            <a:spAutoFit/>
          </a:bodyPr>
          <a:lstStyle/>
          <a:p>
            <a:pPr algn="ctr">
              <a:lnSpc>
                <a:spcPct val="150000"/>
              </a:lnSpc>
            </a:pPr>
            <a:r>
              <a:rPr lang="en-US" sz="4000" b="1" dirty="0" smtClean="0">
                <a:solidFill>
                  <a:srgbClr val="0070C0"/>
                </a:solidFill>
              </a:rPr>
              <a:t>Open loop  solutions </a:t>
            </a:r>
          </a:p>
        </p:txBody>
      </p:sp>
      <p:sp>
        <p:nvSpPr>
          <p:cNvPr id="6" name="TextBox 5"/>
          <p:cNvSpPr txBox="1"/>
          <p:nvPr/>
        </p:nvSpPr>
        <p:spPr>
          <a:xfrm>
            <a:off x="304800" y="914400"/>
            <a:ext cx="8382000" cy="3847207"/>
          </a:xfrm>
          <a:prstGeom prst="rect">
            <a:avLst/>
          </a:prstGeom>
          <a:noFill/>
        </p:spPr>
        <p:txBody>
          <a:bodyPr wrap="square" rtlCol="0">
            <a:spAutoFit/>
          </a:bodyPr>
          <a:lstStyle/>
          <a:p>
            <a:endParaRPr lang="en-IN" dirty="0" smtClean="0"/>
          </a:p>
          <a:p>
            <a:endParaRPr lang="en-IN" sz="2800" b="1" dirty="0" smtClean="0">
              <a:solidFill>
                <a:srgbClr val="002060"/>
              </a:solidFill>
            </a:endParaRPr>
          </a:p>
          <a:p>
            <a:pPr marL="800100" lvl="1" indent="-342900" algn="just">
              <a:lnSpc>
                <a:spcPct val="150000"/>
              </a:lnSpc>
              <a:buFont typeface="Arial" pitchFamily="34" charset="0"/>
              <a:buChar char="•"/>
            </a:pPr>
            <a:r>
              <a:rPr lang="en-IN" sz="2400" dirty="0" smtClean="0"/>
              <a:t>attempt to solve the problem by a good design</a:t>
            </a:r>
          </a:p>
          <a:p>
            <a:pPr marL="800100" lvl="1" indent="-342900" algn="just">
              <a:lnSpc>
                <a:spcPct val="150000"/>
              </a:lnSpc>
              <a:buFont typeface="Arial" pitchFamily="34" charset="0"/>
              <a:buChar char="•"/>
            </a:pPr>
            <a:r>
              <a:rPr lang="en-US" sz="2400" dirty="0" smtClean="0"/>
              <a:t> </a:t>
            </a:r>
            <a:r>
              <a:rPr lang="en-IN" sz="2400" dirty="0" smtClean="0"/>
              <a:t>Once system is up and running, midcourse corrections are not made</a:t>
            </a:r>
          </a:p>
          <a:p>
            <a:pPr marL="800100" lvl="1" indent="-342900" algn="just">
              <a:lnSpc>
                <a:spcPct val="150000"/>
              </a:lnSpc>
              <a:buFont typeface="Arial" pitchFamily="34" charset="0"/>
              <a:buChar char="•"/>
            </a:pPr>
            <a:r>
              <a:rPr lang="en-US" sz="2400" dirty="0" smtClean="0"/>
              <a:t> further </a:t>
            </a:r>
            <a:r>
              <a:rPr lang="en-IN" sz="2400" dirty="0" smtClean="0"/>
              <a:t>divided into  ones that </a:t>
            </a:r>
            <a:r>
              <a:rPr lang="en-IN" sz="2400" b="1" dirty="0" smtClean="0"/>
              <a:t>act at the source </a:t>
            </a:r>
            <a:r>
              <a:rPr lang="en-IN" sz="2400" dirty="0" smtClean="0"/>
              <a:t>versus ones that </a:t>
            </a:r>
            <a:r>
              <a:rPr lang="en-IN" sz="2400" b="1" dirty="0" smtClean="0"/>
              <a:t>act at the destination</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69636"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69637" name="TextBox 11"/>
          <p:cNvSpPr txBox="1">
            <a:spLocks noChangeArrowheads="1"/>
          </p:cNvSpPr>
          <p:nvPr/>
        </p:nvSpPr>
        <p:spPr bwMode="auto">
          <a:xfrm>
            <a:off x="457200" y="0"/>
            <a:ext cx="8129588" cy="920252"/>
          </a:xfrm>
          <a:prstGeom prst="rect">
            <a:avLst/>
          </a:prstGeom>
          <a:noFill/>
          <a:ln w="9525">
            <a:noFill/>
            <a:miter lim="800000"/>
            <a:headEnd/>
            <a:tailEnd/>
          </a:ln>
        </p:spPr>
        <p:txBody>
          <a:bodyPr wrap="square">
            <a:spAutoFit/>
          </a:bodyPr>
          <a:lstStyle/>
          <a:p>
            <a:pPr algn="ctr">
              <a:lnSpc>
                <a:spcPct val="150000"/>
              </a:lnSpc>
            </a:pPr>
            <a:r>
              <a:rPr lang="en-US" sz="4000" b="1" dirty="0" smtClean="0">
                <a:solidFill>
                  <a:srgbClr val="0070C0"/>
                </a:solidFill>
              </a:rPr>
              <a:t>Open loop  solutions </a:t>
            </a:r>
          </a:p>
        </p:txBody>
      </p:sp>
      <p:sp>
        <p:nvSpPr>
          <p:cNvPr id="7" name="Rectangle 6"/>
          <p:cNvSpPr/>
          <p:nvPr/>
        </p:nvSpPr>
        <p:spPr>
          <a:xfrm>
            <a:off x="381000" y="1447800"/>
            <a:ext cx="8458200" cy="3877985"/>
          </a:xfrm>
          <a:prstGeom prst="rect">
            <a:avLst/>
          </a:prstGeom>
        </p:spPr>
        <p:txBody>
          <a:bodyPr wrap="square">
            <a:spAutoFit/>
          </a:bodyPr>
          <a:lstStyle/>
          <a:p>
            <a:pPr algn="just">
              <a:lnSpc>
                <a:spcPct val="150000"/>
              </a:lnSpc>
            </a:pPr>
            <a:r>
              <a:rPr lang="en-IN" sz="2800" dirty="0" smtClean="0"/>
              <a:t>Essential points for Open Loop solutions are</a:t>
            </a:r>
          </a:p>
          <a:p>
            <a:pPr lvl="1" algn="just">
              <a:lnSpc>
                <a:spcPct val="150000"/>
              </a:lnSpc>
              <a:buFont typeface="Arial" pitchFamily="34" charset="0"/>
              <a:buChar char="•"/>
            </a:pPr>
            <a:r>
              <a:rPr lang="en-IN" sz="2400" dirty="0" smtClean="0"/>
              <a:t>  deciding  when to accept new traffic</a:t>
            </a:r>
          </a:p>
          <a:p>
            <a:pPr lvl="1" algn="just">
              <a:lnSpc>
                <a:spcPct val="150000"/>
              </a:lnSpc>
              <a:buFont typeface="Arial" pitchFamily="34" charset="0"/>
              <a:buChar char="•"/>
            </a:pPr>
            <a:r>
              <a:rPr lang="en-IN" sz="2400" dirty="0" smtClean="0"/>
              <a:t>  when to discard which packets </a:t>
            </a:r>
          </a:p>
          <a:p>
            <a:pPr lvl="1" algn="just">
              <a:lnSpc>
                <a:spcPct val="150000"/>
              </a:lnSpc>
              <a:buFont typeface="Arial" pitchFamily="34" charset="0"/>
              <a:buChar char="•"/>
            </a:pPr>
            <a:r>
              <a:rPr lang="en-IN" sz="2400" dirty="0" smtClean="0"/>
              <a:t>   making scheduling  decisions. </a:t>
            </a:r>
          </a:p>
          <a:p>
            <a:pPr lvl="1" algn="just">
              <a:lnSpc>
                <a:spcPct val="150000"/>
              </a:lnSpc>
              <a:buFont typeface="Arial" pitchFamily="34" charset="0"/>
              <a:buChar char="•"/>
            </a:pPr>
            <a:endParaRPr lang="en-IN" sz="2400" dirty="0" smtClean="0"/>
          </a:p>
          <a:p>
            <a:pPr marL="457200" indent="-457200" algn="just">
              <a:lnSpc>
                <a:spcPct val="150000"/>
              </a:lnSpc>
              <a:buFont typeface="Arial" pitchFamily="34" charset="0"/>
              <a:buChar char="•"/>
            </a:pPr>
            <a:r>
              <a:rPr lang="en-IN" sz="2400" dirty="0" smtClean="0"/>
              <a:t>All of these decisions are based on a sensible system design</a:t>
            </a:r>
          </a:p>
          <a:p>
            <a:r>
              <a:rPr lang="en-US" sz="2400" dirty="0" smtClean="0"/>
              <a:t>                ( </a:t>
            </a:r>
            <a:r>
              <a:rPr lang="en-IN" sz="2400" dirty="0" smtClean="0"/>
              <a:t>do  not depend on the current network state.)</a:t>
            </a:r>
            <a:endParaRPr lang="en-IN"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69637" name="TextBox 11"/>
          <p:cNvSpPr txBox="1">
            <a:spLocks noChangeArrowheads="1"/>
          </p:cNvSpPr>
          <p:nvPr/>
        </p:nvSpPr>
        <p:spPr bwMode="auto">
          <a:xfrm>
            <a:off x="609600" y="228600"/>
            <a:ext cx="8129588" cy="920252"/>
          </a:xfrm>
          <a:prstGeom prst="rect">
            <a:avLst/>
          </a:prstGeom>
          <a:noFill/>
          <a:ln w="9525">
            <a:noFill/>
            <a:miter lim="800000"/>
            <a:headEnd/>
            <a:tailEnd/>
          </a:ln>
        </p:spPr>
        <p:txBody>
          <a:bodyPr wrap="square">
            <a:spAutoFit/>
          </a:bodyPr>
          <a:lstStyle/>
          <a:p>
            <a:pPr algn="ctr">
              <a:lnSpc>
                <a:spcPct val="150000"/>
              </a:lnSpc>
            </a:pPr>
            <a:r>
              <a:rPr lang="en-US" sz="4000" b="1" dirty="0" smtClean="0">
                <a:solidFill>
                  <a:srgbClr val="0070C0"/>
                </a:solidFill>
              </a:rPr>
              <a:t>Closed  loop  solutions </a:t>
            </a:r>
          </a:p>
        </p:txBody>
      </p:sp>
      <p:sp>
        <p:nvSpPr>
          <p:cNvPr id="6" name="TextBox 5"/>
          <p:cNvSpPr txBox="1"/>
          <p:nvPr/>
        </p:nvSpPr>
        <p:spPr>
          <a:xfrm>
            <a:off x="304800" y="1143000"/>
            <a:ext cx="8382000" cy="4339650"/>
          </a:xfrm>
          <a:prstGeom prst="rect">
            <a:avLst/>
          </a:prstGeom>
          <a:noFill/>
        </p:spPr>
        <p:txBody>
          <a:bodyPr wrap="square" rtlCol="0">
            <a:spAutoFit/>
          </a:bodyPr>
          <a:lstStyle/>
          <a:p>
            <a:endParaRPr lang="en-IN" dirty="0" smtClean="0"/>
          </a:p>
          <a:p>
            <a:endParaRPr lang="en-IN" sz="3600" b="1" dirty="0" smtClean="0">
              <a:solidFill>
                <a:srgbClr val="002060"/>
              </a:solidFill>
            </a:endParaRPr>
          </a:p>
          <a:p>
            <a:pPr marL="514350" indent="-514350">
              <a:buFont typeface="Arial" pitchFamily="34" charset="0"/>
              <a:buChar char="•"/>
            </a:pPr>
            <a:r>
              <a:rPr lang="en-IN" sz="2800" b="1" dirty="0" smtClean="0">
                <a:solidFill>
                  <a:srgbClr val="002060"/>
                </a:solidFill>
              </a:rPr>
              <a:t> </a:t>
            </a:r>
            <a:r>
              <a:rPr lang="en-IN" sz="3600" dirty="0" smtClean="0"/>
              <a:t>B</a:t>
            </a:r>
            <a:r>
              <a:rPr lang="en-IN" sz="3200" dirty="0" smtClean="0"/>
              <a:t>ased on the concept of feedback</a:t>
            </a:r>
            <a:r>
              <a:rPr lang="en-IN" sz="2400" dirty="0" smtClean="0"/>
              <a:t>.</a:t>
            </a:r>
          </a:p>
          <a:p>
            <a:pPr marL="514350" indent="-514350"/>
            <a:endParaRPr lang="en-IN" sz="2400" dirty="0" smtClean="0"/>
          </a:p>
          <a:p>
            <a:pPr marL="342900" indent="-342900" algn="just">
              <a:lnSpc>
                <a:spcPct val="150000"/>
              </a:lnSpc>
              <a:buFont typeface="Arial" pitchFamily="34" charset="0"/>
              <a:buChar char="•"/>
            </a:pPr>
            <a:r>
              <a:rPr lang="en-US" sz="2800" dirty="0" smtClean="0"/>
              <a:t> </a:t>
            </a:r>
            <a:r>
              <a:rPr lang="en-IN" sz="2800" b="1" dirty="0" smtClean="0"/>
              <a:t>This approach can be divided into 3 steps</a:t>
            </a:r>
          </a:p>
          <a:p>
            <a:pPr marL="1371600" lvl="2" indent="-457200" algn="just">
              <a:buFont typeface="+mj-lt"/>
              <a:buAutoNum type="arabicPeriod"/>
            </a:pPr>
            <a:r>
              <a:rPr lang="en-IN" sz="2400" dirty="0" smtClean="0"/>
              <a:t>Monitor the system to detect when and where congestion occurs.</a:t>
            </a:r>
          </a:p>
          <a:p>
            <a:pPr marL="1371600" lvl="2" indent="-457200" algn="just">
              <a:buFont typeface="+mj-lt"/>
              <a:buAutoNum type="arabicPeriod"/>
            </a:pPr>
            <a:r>
              <a:rPr lang="en-US" sz="2400" dirty="0" smtClean="0"/>
              <a:t> </a:t>
            </a:r>
            <a:r>
              <a:rPr lang="en-IN" sz="2400" dirty="0" smtClean="0"/>
              <a:t>To pass this information to the places where actions can be taken.</a:t>
            </a:r>
          </a:p>
          <a:p>
            <a:pPr marL="1371600" lvl="2" indent="-457200" algn="just">
              <a:buFont typeface="+mj-lt"/>
              <a:buAutoNum type="arabicPeriod"/>
            </a:pPr>
            <a:r>
              <a:rPr lang="en-US" sz="2400" dirty="0" smtClean="0"/>
              <a:t> </a:t>
            </a:r>
            <a:r>
              <a:rPr lang="en-IN" sz="2400" dirty="0" smtClean="0"/>
              <a:t>Adjust the system operation to correct the problem.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69636"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69637" name="TextBox 11"/>
          <p:cNvSpPr txBox="1">
            <a:spLocks noChangeArrowheads="1"/>
          </p:cNvSpPr>
          <p:nvPr/>
        </p:nvSpPr>
        <p:spPr bwMode="auto">
          <a:xfrm>
            <a:off x="304800" y="228600"/>
            <a:ext cx="8129588" cy="707886"/>
          </a:xfrm>
          <a:prstGeom prst="rect">
            <a:avLst/>
          </a:prstGeom>
          <a:noFill/>
          <a:ln w="9525">
            <a:noFill/>
            <a:miter lim="800000"/>
            <a:headEnd/>
            <a:tailEnd/>
          </a:ln>
        </p:spPr>
        <p:txBody>
          <a:bodyPr wrap="square">
            <a:spAutoFit/>
          </a:bodyPr>
          <a:lstStyle/>
          <a:p>
            <a:pPr algn="ctr"/>
            <a:r>
              <a:rPr lang="en-US" sz="4000" b="1" dirty="0" smtClean="0">
                <a:solidFill>
                  <a:srgbClr val="0070C0"/>
                </a:solidFill>
              </a:rPr>
              <a:t>Closed  loop  solutions </a:t>
            </a:r>
          </a:p>
        </p:txBody>
      </p:sp>
      <p:sp>
        <p:nvSpPr>
          <p:cNvPr id="6" name="TextBox 5"/>
          <p:cNvSpPr txBox="1"/>
          <p:nvPr/>
        </p:nvSpPr>
        <p:spPr>
          <a:xfrm>
            <a:off x="533400" y="1524001"/>
            <a:ext cx="8229600" cy="4216539"/>
          </a:xfrm>
          <a:prstGeom prst="rect">
            <a:avLst/>
          </a:prstGeom>
          <a:noFill/>
        </p:spPr>
        <p:txBody>
          <a:bodyPr wrap="square" rtlCol="0">
            <a:spAutoFit/>
          </a:bodyPr>
          <a:lstStyle/>
          <a:p>
            <a:endParaRPr lang="en-IN" dirty="0" smtClean="0"/>
          </a:p>
          <a:p>
            <a:pPr marL="457200" indent="-457200">
              <a:buFont typeface="+mj-lt"/>
              <a:buAutoNum type="arabicPeriod"/>
            </a:pPr>
            <a:r>
              <a:rPr lang="en-IN" sz="2800" b="1" dirty="0" smtClean="0"/>
              <a:t>monitor the system to detect any congestion</a:t>
            </a:r>
            <a:endParaRPr lang="en-IN" sz="2800" dirty="0" smtClean="0"/>
          </a:p>
          <a:p>
            <a:pPr marL="457200" indent="-457200">
              <a:lnSpc>
                <a:spcPct val="150000"/>
              </a:lnSpc>
            </a:pPr>
            <a:r>
              <a:rPr lang="en-IN" sz="2800" dirty="0" smtClean="0"/>
              <a:t> </a:t>
            </a:r>
            <a:r>
              <a:rPr lang="en-IN" sz="2800" u="sng" dirty="0" smtClean="0"/>
              <a:t>Metrics used to monitor for congestion</a:t>
            </a:r>
            <a:endParaRPr lang="en-IN" sz="2800" dirty="0" smtClean="0"/>
          </a:p>
          <a:p>
            <a:pPr marL="914400" lvl="1" indent="-457200">
              <a:lnSpc>
                <a:spcPct val="150000"/>
              </a:lnSpc>
              <a:buFont typeface="+mj-lt"/>
              <a:buAutoNum type="arabicPeriod"/>
            </a:pPr>
            <a:r>
              <a:rPr lang="en-IN" sz="2400" dirty="0" smtClean="0"/>
              <a:t>percentage of discarded packets</a:t>
            </a:r>
          </a:p>
          <a:p>
            <a:pPr marL="914400" lvl="1" indent="-457200">
              <a:lnSpc>
                <a:spcPct val="150000"/>
              </a:lnSpc>
              <a:buFont typeface="+mj-lt"/>
              <a:buAutoNum type="arabicPeriod"/>
            </a:pPr>
            <a:r>
              <a:rPr lang="en-IN" sz="2400" dirty="0" smtClean="0"/>
              <a:t>average queue lengths</a:t>
            </a:r>
          </a:p>
          <a:p>
            <a:pPr marL="914400" lvl="1" indent="-457200">
              <a:lnSpc>
                <a:spcPct val="150000"/>
              </a:lnSpc>
              <a:buFont typeface="+mj-lt"/>
              <a:buAutoNum type="arabicPeriod"/>
            </a:pPr>
            <a:r>
              <a:rPr lang="en-IN" sz="2400" dirty="0" smtClean="0"/>
              <a:t> number of packets that time out and are retransmitted</a:t>
            </a:r>
          </a:p>
          <a:p>
            <a:pPr marL="914400" lvl="1" indent="-457200">
              <a:lnSpc>
                <a:spcPct val="150000"/>
              </a:lnSpc>
              <a:buFont typeface="+mj-lt"/>
              <a:buAutoNum type="arabicPeriod"/>
            </a:pPr>
            <a:r>
              <a:rPr lang="en-IN" sz="2400" dirty="0" smtClean="0"/>
              <a:t> the average packet </a:t>
            </a:r>
            <a:r>
              <a:rPr lang="en-IN" sz="2400" dirty="0" smtClean="0"/>
              <a:t>delay</a:t>
            </a:r>
          </a:p>
          <a:p>
            <a:pPr marL="914400" lvl="1" indent="-457200">
              <a:lnSpc>
                <a:spcPct val="150000"/>
              </a:lnSpc>
              <a:buFont typeface="+mj-lt"/>
              <a:buAutoNum type="arabicPeriod"/>
            </a:pPr>
            <a:r>
              <a:rPr lang="en-IN" sz="2400" dirty="0" smtClean="0"/>
              <a:t>Standard deviation </a:t>
            </a:r>
            <a:r>
              <a:rPr lang="en-IN" sz="2400" smtClean="0"/>
              <a:t>of packet delay</a:t>
            </a:r>
            <a:endParaRPr lang="en-IN"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69636"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69637" name="TextBox 11"/>
          <p:cNvSpPr txBox="1">
            <a:spLocks noChangeArrowheads="1"/>
          </p:cNvSpPr>
          <p:nvPr/>
        </p:nvSpPr>
        <p:spPr bwMode="auto">
          <a:xfrm>
            <a:off x="381000" y="0"/>
            <a:ext cx="8129588" cy="1015663"/>
          </a:xfrm>
          <a:prstGeom prst="rect">
            <a:avLst/>
          </a:prstGeom>
          <a:noFill/>
          <a:ln w="9525">
            <a:noFill/>
            <a:miter lim="800000"/>
            <a:headEnd/>
            <a:tailEnd/>
          </a:ln>
        </p:spPr>
        <p:txBody>
          <a:bodyPr wrap="square">
            <a:spAutoFit/>
          </a:bodyPr>
          <a:lstStyle/>
          <a:p>
            <a:pPr algn="ctr">
              <a:lnSpc>
                <a:spcPct val="150000"/>
              </a:lnSpc>
            </a:pPr>
            <a:r>
              <a:rPr lang="en-US" sz="4000" b="1" dirty="0" smtClean="0">
                <a:solidFill>
                  <a:srgbClr val="0070C0"/>
                </a:solidFill>
              </a:rPr>
              <a:t>Closed  loop  solutions </a:t>
            </a:r>
          </a:p>
        </p:txBody>
      </p:sp>
      <p:sp>
        <p:nvSpPr>
          <p:cNvPr id="6" name="TextBox 5"/>
          <p:cNvSpPr txBox="1"/>
          <p:nvPr/>
        </p:nvSpPr>
        <p:spPr>
          <a:xfrm>
            <a:off x="228600" y="1066800"/>
            <a:ext cx="8382000" cy="5478423"/>
          </a:xfrm>
          <a:prstGeom prst="rect">
            <a:avLst/>
          </a:prstGeom>
          <a:noFill/>
        </p:spPr>
        <p:txBody>
          <a:bodyPr wrap="square" rtlCol="0">
            <a:spAutoFit/>
          </a:bodyPr>
          <a:lstStyle/>
          <a:p>
            <a:pPr marL="514350" indent="-514350">
              <a:buFont typeface="+mj-lt"/>
              <a:buAutoNum type="arabicPeriod" startAt="2"/>
            </a:pPr>
            <a:r>
              <a:rPr lang="en-IN" sz="2800" b="1" dirty="0" smtClean="0"/>
              <a:t>Pass information to where action can be taken </a:t>
            </a:r>
            <a:endParaRPr lang="en-IN" sz="2800" dirty="0" smtClean="0"/>
          </a:p>
          <a:p>
            <a:pPr marL="457200" indent="-457200">
              <a:lnSpc>
                <a:spcPct val="150000"/>
              </a:lnSpc>
            </a:pPr>
            <a:r>
              <a:rPr lang="en-IN" sz="2800" b="1" u="sng" dirty="0" smtClean="0"/>
              <a:t>Approaches :</a:t>
            </a:r>
            <a:r>
              <a:rPr lang="en-IN" sz="2800" b="1" dirty="0" smtClean="0"/>
              <a:t> </a:t>
            </a:r>
          </a:p>
          <a:p>
            <a:pPr marL="971550" lvl="1" indent="-514350" algn="just">
              <a:lnSpc>
                <a:spcPct val="150000"/>
              </a:lnSpc>
              <a:buFont typeface="+mj-lt"/>
              <a:buAutoNum type="arabicPeriod"/>
            </a:pPr>
            <a:r>
              <a:rPr lang="en-IN" sz="2800" dirty="0" smtClean="0"/>
              <a:t>Send special packets (choke)  back to its source to inform the problem. </a:t>
            </a:r>
          </a:p>
          <a:p>
            <a:pPr marL="971550" lvl="1" indent="-514350" algn="just">
              <a:lnSpc>
                <a:spcPct val="150000"/>
              </a:lnSpc>
              <a:buFont typeface="+mj-lt"/>
              <a:buAutoNum type="arabicPeriod"/>
            </a:pPr>
            <a:r>
              <a:rPr lang="en-US" sz="2800" dirty="0" smtClean="0"/>
              <a:t> </a:t>
            </a:r>
            <a:r>
              <a:rPr lang="en-IN" sz="2800" dirty="0" smtClean="0"/>
              <a:t>Use bit field in the packet to indicate that a threshold is exceeded </a:t>
            </a:r>
          </a:p>
          <a:p>
            <a:pPr marL="971550" lvl="1" indent="-514350" algn="just">
              <a:lnSpc>
                <a:spcPct val="150000"/>
              </a:lnSpc>
              <a:buFont typeface="+mj-lt"/>
              <a:buAutoNum type="arabicPeriod"/>
            </a:pPr>
            <a:r>
              <a:rPr lang="en-US" sz="2800" dirty="0" smtClean="0"/>
              <a:t> The source s</a:t>
            </a:r>
            <a:r>
              <a:rPr lang="en-IN" sz="2800" dirty="0" smtClean="0"/>
              <a:t>ends out </a:t>
            </a:r>
            <a:r>
              <a:rPr lang="en-IN" sz="2800" b="1" dirty="0" smtClean="0"/>
              <a:t>probe packets </a:t>
            </a:r>
            <a:r>
              <a:rPr lang="en-IN" sz="2800" dirty="0" smtClean="0"/>
              <a:t>at regular intervals to explicitly ask about the congestion.</a:t>
            </a:r>
          </a:p>
          <a:p>
            <a:pPr marL="971550" lvl="1" indent="-514350" algn="just">
              <a:buFont typeface="+mj-lt"/>
              <a:buAutoNum type="arabicPeriod"/>
            </a:pPr>
            <a:endParaRPr lang="en-IN" sz="2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69636"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69637" name="TextBox 11"/>
          <p:cNvSpPr txBox="1">
            <a:spLocks noChangeArrowheads="1"/>
          </p:cNvSpPr>
          <p:nvPr/>
        </p:nvSpPr>
        <p:spPr bwMode="auto">
          <a:xfrm>
            <a:off x="381000" y="0"/>
            <a:ext cx="8129588" cy="1015663"/>
          </a:xfrm>
          <a:prstGeom prst="rect">
            <a:avLst/>
          </a:prstGeom>
          <a:noFill/>
          <a:ln w="9525">
            <a:noFill/>
            <a:miter lim="800000"/>
            <a:headEnd/>
            <a:tailEnd/>
          </a:ln>
        </p:spPr>
        <p:txBody>
          <a:bodyPr wrap="square">
            <a:spAutoFit/>
          </a:bodyPr>
          <a:lstStyle/>
          <a:p>
            <a:pPr algn="ctr">
              <a:lnSpc>
                <a:spcPct val="150000"/>
              </a:lnSpc>
            </a:pPr>
            <a:r>
              <a:rPr lang="en-US" sz="4000" b="1" dirty="0" smtClean="0">
                <a:solidFill>
                  <a:srgbClr val="0070C0"/>
                </a:solidFill>
              </a:rPr>
              <a:t>Closed  loop  solutions </a:t>
            </a:r>
          </a:p>
        </p:txBody>
      </p:sp>
      <p:sp>
        <p:nvSpPr>
          <p:cNvPr id="6" name="TextBox 5"/>
          <p:cNvSpPr txBox="1"/>
          <p:nvPr/>
        </p:nvSpPr>
        <p:spPr>
          <a:xfrm>
            <a:off x="228600" y="1066800"/>
            <a:ext cx="8382000" cy="954107"/>
          </a:xfrm>
          <a:prstGeom prst="rect">
            <a:avLst/>
          </a:prstGeom>
          <a:noFill/>
        </p:spPr>
        <p:txBody>
          <a:bodyPr wrap="square" rtlCol="0">
            <a:spAutoFit/>
          </a:bodyPr>
          <a:lstStyle/>
          <a:p>
            <a:pPr marL="971550" lvl="1" indent="-514350" algn="just"/>
            <a:r>
              <a:rPr lang="en-IN" sz="2800" dirty="0" smtClean="0"/>
              <a:t>     Sending special packets (choke)  back to its source to inform the problem. </a:t>
            </a:r>
          </a:p>
        </p:txBody>
      </p:sp>
      <p:pic>
        <p:nvPicPr>
          <p:cNvPr id="7" name="Picture 6"/>
          <p:cNvPicPr>
            <a:picLocks noChangeAspect="1" noChangeArrowheads="1"/>
          </p:cNvPicPr>
          <p:nvPr/>
        </p:nvPicPr>
        <p:blipFill>
          <a:blip r:embed="rId3"/>
          <a:srcRect/>
          <a:stretch>
            <a:fillRect/>
          </a:stretch>
        </p:blipFill>
        <p:spPr bwMode="auto">
          <a:xfrm>
            <a:off x="457200" y="2514600"/>
            <a:ext cx="8404465" cy="2304231"/>
          </a:xfrm>
          <a:prstGeom prst="rect">
            <a:avLst/>
          </a:prstGeom>
          <a:noFill/>
          <a:ln w="9525">
            <a:noFill/>
            <a:miter lim="800000"/>
            <a:headEnd/>
            <a:tailEnd/>
          </a:ln>
        </p:spPr>
      </p:pic>
      <p:sp>
        <p:nvSpPr>
          <p:cNvPr id="8" name="TextBox 7"/>
          <p:cNvSpPr txBox="1"/>
          <p:nvPr/>
        </p:nvSpPr>
        <p:spPr>
          <a:xfrm>
            <a:off x="304800" y="5257800"/>
            <a:ext cx="8686800" cy="1200329"/>
          </a:xfrm>
          <a:prstGeom prst="rect">
            <a:avLst/>
          </a:prstGeom>
          <a:noFill/>
        </p:spPr>
        <p:txBody>
          <a:bodyPr wrap="square" rtlCol="0">
            <a:spAutoFit/>
          </a:bodyPr>
          <a:lstStyle/>
          <a:p>
            <a:pPr marL="514350" indent="-514350" algn="just">
              <a:lnSpc>
                <a:spcPct val="150000"/>
              </a:lnSpc>
              <a:buFont typeface="Arial" pitchFamily="34" charset="0"/>
              <a:buChar char="•"/>
            </a:pPr>
            <a:r>
              <a:rPr lang="en-IN" sz="2400" dirty="0" smtClean="0"/>
              <a:t>Extra packets increase the load at that moment of time, but  reduces the congestion later </a:t>
            </a:r>
            <a:endParaRPr lang="en-IN"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69636"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69637" name="TextBox 11"/>
          <p:cNvSpPr txBox="1">
            <a:spLocks noChangeArrowheads="1"/>
          </p:cNvSpPr>
          <p:nvPr/>
        </p:nvSpPr>
        <p:spPr bwMode="auto">
          <a:xfrm>
            <a:off x="381000" y="0"/>
            <a:ext cx="8129588" cy="1015663"/>
          </a:xfrm>
          <a:prstGeom prst="rect">
            <a:avLst/>
          </a:prstGeom>
          <a:noFill/>
          <a:ln w="9525">
            <a:noFill/>
            <a:miter lim="800000"/>
            <a:headEnd/>
            <a:tailEnd/>
          </a:ln>
        </p:spPr>
        <p:txBody>
          <a:bodyPr wrap="square">
            <a:spAutoFit/>
          </a:bodyPr>
          <a:lstStyle/>
          <a:p>
            <a:pPr algn="ctr">
              <a:lnSpc>
                <a:spcPct val="150000"/>
              </a:lnSpc>
            </a:pPr>
            <a:r>
              <a:rPr lang="en-US" sz="4000" b="1" dirty="0" smtClean="0">
                <a:solidFill>
                  <a:srgbClr val="0070C0"/>
                </a:solidFill>
              </a:rPr>
              <a:t>Closed  loop  solutions </a:t>
            </a:r>
          </a:p>
        </p:txBody>
      </p:sp>
      <p:sp>
        <p:nvSpPr>
          <p:cNvPr id="6" name="TextBox 5"/>
          <p:cNvSpPr txBox="1"/>
          <p:nvPr/>
        </p:nvSpPr>
        <p:spPr>
          <a:xfrm>
            <a:off x="152400" y="1066800"/>
            <a:ext cx="8610600" cy="4585871"/>
          </a:xfrm>
          <a:prstGeom prst="rect">
            <a:avLst/>
          </a:prstGeom>
          <a:noFill/>
        </p:spPr>
        <p:txBody>
          <a:bodyPr wrap="square" rtlCol="0">
            <a:spAutoFit/>
          </a:bodyPr>
          <a:lstStyle/>
          <a:p>
            <a:pPr marL="514350" indent="-514350">
              <a:buFont typeface="+mj-lt"/>
              <a:buAutoNum type="arabicPeriod" startAt="3"/>
            </a:pPr>
            <a:r>
              <a:rPr lang="en-IN" sz="2800" b="1" dirty="0" smtClean="0"/>
              <a:t>Adjust system operation to correct the problem </a:t>
            </a:r>
          </a:p>
          <a:p>
            <a:pPr marL="971550" lvl="3" indent="-514350">
              <a:lnSpc>
                <a:spcPct val="150000"/>
              </a:lnSpc>
              <a:buFont typeface="+mj-lt"/>
              <a:buAutoNum type="arabicPeriod"/>
            </a:pPr>
            <a:r>
              <a:rPr lang="en-IN" sz="3200" dirty="0" smtClean="0"/>
              <a:t>Increase resources </a:t>
            </a:r>
          </a:p>
          <a:p>
            <a:pPr marL="1428750" lvl="2" indent="-514350">
              <a:buFont typeface="Arial" pitchFamily="34" charset="0"/>
              <a:buChar char="•"/>
            </a:pPr>
            <a:r>
              <a:rPr lang="en-IN" sz="2400" dirty="0" smtClean="0"/>
              <a:t>Increase the bandwidth </a:t>
            </a:r>
          </a:p>
          <a:p>
            <a:pPr marL="1428750" lvl="2" indent="-514350">
              <a:buFont typeface="Arial" pitchFamily="34" charset="0"/>
              <a:buChar char="•"/>
            </a:pPr>
            <a:r>
              <a:rPr lang="en-US" sz="2800" dirty="0" smtClean="0"/>
              <a:t> </a:t>
            </a:r>
            <a:r>
              <a:rPr lang="en-IN" sz="2400" dirty="0" smtClean="0">
                <a:solidFill>
                  <a:prstClr val="black"/>
                </a:solidFill>
              </a:rPr>
              <a:t>Increase</a:t>
            </a:r>
            <a:r>
              <a:rPr lang="en-IN" sz="2000" dirty="0" smtClean="0"/>
              <a:t>  </a:t>
            </a:r>
            <a:r>
              <a:rPr lang="en-IN" sz="2000" dirty="0" smtClean="0">
                <a:latin typeface="Arial"/>
              </a:rPr>
              <a:t>memory</a:t>
            </a:r>
          </a:p>
          <a:p>
            <a:pPr marL="1428750" lvl="2" indent="-514350">
              <a:buFont typeface="Arial" pitchFamily="34" charset="0"/>
              <a:buChar char="•"/>
            </a:pPr>
            <a:r>
              <a:rPr lang="en-US" sz="2000" dirty="0" smtClean="0">
                <a:latin typeface="Arial"/>
              </a:rPr>
              <a:t>Use a faster  processor</a:t>
            </a:r>
          </a:p>
          <a:p>
            <a:pPr marL="1428750" lvl="2" indent="-514350"/>
            <a:endParaRPr lang="en-IN" sz="4000" dirty="0" smtClean="0"/>
          </a:p>
          <a:p>
            <a:pPr marL="971550" lvl="1" indent="-514350">
              <a:buFont typeface="+mj-lt"/>
              <a:buAutoNum type="arabicPeriod" startAt="2"/>
            </a:pPr>
            <a:r>
              <a:rPr lang="en-IN" sz="2800" dirty="0" smtClean="0"/>
              <a:t>Or  Decrease load</a:t>
            </a:r>
          </a:p>
          <a:p>
            <a:pPr marL="1428750" lvl="2" indent="-514350">
              <a:buFont typeface="Arial" pitchFamily="34" charset="0"/>
              <a:buChar char="•"/>
            </a:pPr>
            <a:r>
              <a:rPr lang="en-US" sz="2800" dirty="0" smtClean="0"/>
              <a:t> </a:t>
            </a:r>
            <a:r>
              <a:rPr lang="en-IN" sz="2400" dirty="0" smtClean="0"/>
              <a:t>denying service to some users</a:t>
            </a:r>
          </a:p>
          <a:p>
            <a:pPr marL="1428750" lvl="2" indent="-514350">
              <a:buFont typeface="Arial" pitchFamily="34" charset="0"/>
              <a:buChar char="•"/>
            </a:pPr>
            <a:r>
              <a:rPr lang="en-US" sz="2400" dirty="0" smtClean="0"/>
              <a:t> </a:t>
            </a:r>
            <a:r>
              <a:rPr lang="en-IN" sz="2400" dirty="0" smtClean="0"/>
              <a:t>degrading service to some users</a:t>
            </a:r>
          </a:p>
          <a:p>
            <a:pPr marL="1428750" lvl="2" indent="-514350">
              <a:buFont typeface="Arial" pitchFamily="34" charset="0"/>
              <a:buChar char="•"/>
            </a:pPr>
            <a:r>
              <a:rPr lang="en-US" sz="2400" dirty="0" smtClean="0"/>
              <a:t> </a:t>
            </a:r>
            <a:r>
              <a:rPr lang="en-IN" sz="2400" dirty="0" smtClean="0"/>
              <a:t>tell the hosts to reduce their outgoing traffic</a:t>
            </a:r>
            <a:endParaRPr lang="en-IN" sz="36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69636"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69637" name="TextBox 11"/>
          <p:cNvSpPr txBox="1">
            <a:spLocks noChangeArrowheads="1"/>
          </p:cNvSpPr>
          <p:nvPr/>
        </p:nvSpPr>
        <p:spPr bwMode="auto">
          <a:xfrm>
            <a:off x="457200" y="0"/>
            <a:ext cx="8129588" cy="920252"/>
          </a:xfrm>
          <a:prstGeom prst="rect">
            <a:avLst/>
          </a:prstGeom>
          <a:noFill/>
          <a:ln w="9525">
            <a:noFill/>
            <a:miter lim="800000"/>
            <a:headEnd/>
            <a:tailEnd/>
          </a:ln>
        </p:spPr>
        <p:txBody>
          <a:bodyPr wrap="square">
            <a:spAutoFit/>
          </a:bodyPr>
          <a:lstStyle/>
          <a:p>
            <a:pPr algn="ctr">
              <a:lnSpc>
                <a:spcPct val="150000"/>
              </a:lnSpc>
            </a:pPr>
            <a:r>
              <a:rPr lang="en-US" sz="4000" b="1" dirty="0" smtClean="0">
                <a:solidFill>
                  <a:srgbClr val="0070C0"/>
                </a:solidFill>
              </a:rPr>
              <a:t>Closed  loop  solutions </a:t>
            </a:r>
          </a:p>
        </p:txBody>
      </p:sp>
      <p:sp>
        <p:nvSpPr>
          <p:cNvPr id="6" name="TextBox 5"/>
          <p:cNvSpPr txBox="1"/>
          <p:nvPr/>
        </p:nvSpPr>
        <p:spPr>
          <a:xfrm>
            <a:off x="304800" y="1143000"/>
            <a:ext cx="8382000" cy="3939540"/>
          </a:xfrm>
          <a:prstGeom prst="rect">
            <a:avLst/>
          </a:prstGeom>
          <a:noFill/>
        </p:spPr>
        <p:txBody>
          <a:bodyPr wrap="square" rtlCol="0">
            <a:spAutoFit/>
          </a:bodyPr>
          <a:lstStyle/>
          <a:p>
            <a:endParaRPr lang="en-IN" dirty="0" smtClean="0"/>
          </a:p>
          <a:p>
            <a:r>
              <a:rPr lang="en-IN" sz="2800" b="1" dirty="0" smtClean="0"/>
              <a:t>Can  be divided into two categories</a:t>
            </a:r>
            <a:r>
              <a:rPr lang="en-IN" sz="2400" dirty="0" smtClean="0"/>
              <a:t>. </a:t>
            </a:r>
          </a:p>
          <a:p>
            <a:endParaRPr lang="en-IN" sz="2400" dirty="0" smtClean="0"/>
          </a:p>
          <a:p>
            <a:pPr marL="1371600" lvl="2" indent="-457200" algn="just">
              <a:lnSpc>
                <a:spcPct val="150000"/>
              </a:lnSpc>
              <a:buFont typeface="+mj-lt"/>
              <a:buAutoNum type="arabicPeriod"/>
            </a:pPr>
            <a:r>
              <a:rPr lang="en-US" sz="2400" dirty="0" smtClean="0"/>
              <a:t> </a:t>
            </a:r>
            <a:r>
              <a:rPr lang="en-US" sz="2400" b="1" dirty="0" smtClean="0"/>
              <a:t>E</a:t>
            </a:r>
            <a:r>
              <a:rPr lang="en-IN" sz="2400" b="1" dirty="0" smtClean="0"/>
              <a:t>xplicit approach: </a:t>
            </a:r>
            <a:r>
              <a:rPr lang="en-IN" sz="2400" dirty="0" smtClean="0"/>
              <a:t> special packets are sent back to the sources to curtail down the congestion</a:t>
            </a:r>
          </a:p>
          <a:p>
            <a:pPr marL="1371600" lvl="2" indent="-457200" algn="just">
              <a:lnSpc>
                <a:spcPct val="150000"/>
              </a:lnSpc>
              <a:buFont typeface="+mj-lt"/>
              <a:buAutoNum type="arabicPeriod"/>
            </a:pPr>
            <a:r>
              <a:rPr lang="en-US" sz="2400" dirty="0" smtClean="0"/>
              <a:t> </a:t>
            </a:r>
            <a:r>
              <a:rPr lang="en-IN" sz="2400" b="1" dirty="0" smtClean="0"/>
              <a:t>Implicit approach  : </a:t>
            </a:r>
            <a:r>
              <a:rPr lang="en-IN" sz="2400" dirty="0" smtClean="0"/>
              <a:t>the source itself acts pro-actively and tries to deduce the existence of congestion by making local observations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1" y="0"/>
            <a:ext cx="2057400" cy="1143000"/>
          </a:xfrm>
        </p:spPr>
        <p:txBody>
          <a:bodyPr>
            <a:noAutofit/>
          </a:bodyPr>
          <a:lstStyle/>
          <a:p>
            <a:pPr algn="l" eaLnBrk="1" hangingPunct="1">
              <a:lnSpc>
                <a:spcPct val="150000"/>
              </a:lnSpc>
            </a:pPr>
            <a:r>
              <a:rPr lang="en-US" sz="4000" b="1" dirty="0" smtClean="0">
                <a:solidFill>
                  <a:srgbClr val="C00000"/>
                </a:solidFill>
              </a:rPr>
              <a:t> </a:t>
            </a:r>
            <a:r>
              <a:rPr lang="en-US" b="1" dirty="0" smtClean="0">
                <a:solidFill>
                  <a:srgbClr val="C00000"/>
                </a:solidFill>
              </a:rPr>
              <a:t>Topics</a:t>
            </a:r>
          </a:p>
        </p:txBody>
      </p:sp>
      <p:sp>
        <p:nvSpPr>
          <p:cNvPr id="67587"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67588"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5" name="TextBox 4"/>
          <p:cNvSpPr txBox="1"/>
          <p:nvPr/>
        </p:nvSpPr>
        <p:spPr>
          <a:xfrm>
            <a:off x="457200" y="990600"/>
            <a:ext cx="8001000" cy="5539978"/>
          </a:xfrm>
          <a:prstGeom prst="rect">
            <a:avLst/>
          </a:prstGeom>
          <a:noFill/>
        </p:spPr>
        <p:txBody>
          <a:bodyPr wrap="square" rtlCol="0">
            <a:spAutoFit/>
          </a:bodyPr>
          <a:lstStyle/>
          <a:p>
            <a:pPr marL="457200" indent="-457200" algn="just">
              <a:lnSpc>
                <a:spcPct val="150000"/>
              </a:lnSpc>
              <a:buFont typeface="+mj-lt"/>
              <a:buAutoNum type="arabicPeriod"/>
            </a:pPr>
            <a:r>
              <a:rPr lang="en-US" sz="2400" b="1" dirty="0" smtClean="0"/>
              <a:t>Congestion Control Algorithms: </a:t>
            </a:r>
          </a:p>
          <a:p>
            <a:pPr marL="914400" lvl="1" indent="-457200" algn="just">
              <a:buFont typeface="Arial" pitchFamily="34" charset="0"/>
              <a:buChar char="•"/>
            </a:pPr>
            <a:r>
              <a:rPr lang="en-US" sz="2400" dirty="0" smtClean="0"/>
              <a:t> introduction</a:t>
            </a:r>
          </a:p>
          <a:p>
            <a:pPr marL="914400" lvl="1" indent="-457200" algn="just">
              <a:buFont typeface="Arial" pitchFamily="34" charset="0"/>
              <a:buChar char="•"/>
            </a:pPr>
            <a:r>
              <a:rPr lang="en-US" sz="2400" dirty="0" smtClean="0"/>
              <a:t>General techniques for Congestion Control </a:t>
            </a:r>
          </a:p>
          <a:p>
            <a:pPr marL="914400" lvl="1" indent="-457200" algn="just">
              <a:buFont typeface="Arial" pitchFamily="34" charset="0"/>
              <a:buChar char="•"/>
            </a:pPr>
            <a:r>
              <a:rPr lang="en-US" sz="2400" dirty="0" smtClean="0"/>
              <a:t>Congestion Prevention Policies</a:t>
            </a:r>
          </a:p>
          <a:p>
            <a:pPr marL="914400" lvl="1" indent="-457200" algn="just">
              <a:buFont typeface="Arial" pitchFamily="34" charset="0"/>
              <a:buChar char="•"/>
            </a:pPr>
            <a:r>
              <a:rPr lang="en-US" sz="2400" dirty="0" smtClean="0"/>
              <a:t>Congestion Control in Virtual-Circuit Subnets</a:t>
            </a:r>
          </a:p>
          <a:p>
            <a:pPr marL="914400" lvl="1" indent="-457200" algn="just">
              <a:buFont typeface="Arial" pitchFamily="34" charset="0"/>
              <a:buChar char="•"/>
            </a:pPr>
            <a:r>
              <a:rPr lang="en-US" sz="2400" dirty="0" smtClean="0"/>
              <a:t>Congestion Control in Datagram Subnets</a:t>
            </a:r>
          </a:p>
          <a:p>
            <a:pPr marL="914400" lvl="1" indent="-457200" algn="just">
              <a:buFont typeface="Arial" pitchFamily="34" charset="0"/>
              <a:buChar char="•"/>
            </a:pPr>
            <a:r>
              <a:rPr lang="en-US" sz="2400" dirty="0" smtClean="0"/>
              <a:t>Load Shedding, Jitter Control</a:t>
            </a:r>
          </a:p>
          <a:p>
            <a:pPr marL="914400" lvl="1" indent="-457200" algn="just"/>
            <a:endParaRPr lang="en-US" sz="2400" dirty="0" smtClean="0"/>
          </a:p>
          <a:p>
            <a:pPr marL="457200" indent="-457200" algn="just">
              <a:lnSpc>
                <a:spcPct val="150000"/>
              </a:lnSpc>
              <a:buFont typeface="+mj-lt"/>
              <a:buAutoNum type="arabicPeriod"/>
            </a:pPr>
            <a:r>
              <a:rPr lang="en-US" sz="2400" b="1" dirty="0" smtClean="0"/>
              <a:t>Quality Of  Service: </a:t>
            </a:r>
          </a:p>
          <a:p>
            <a:pPr marL="914400" lvl="1" indent="-457200" algn="just">
              <a:buFont typeface="+mj-lt"/>
              <a:buAutoNum type="arabicPeriod"/>
            </a:pPr>
            <a:r>
              <a:rPr lang="en-US" sz="2400" dirty="0" smtClean="0"/>
              <a:t>Requirements</a:t>
            </a:r>
          </a:p>
          <a:p>
            <a:pPr marL="914400" lvl="1" indent="-457200" algn="just">
              <a:buFont typeface="+mj-lt"/>
              <a:buAutoNum type="arabicPeriod"/>
            </a:pPr>
            <a:r>
              <a:rPr lang="en-US" sz="2400" dirty="0" smtClean="0"/>
              <a:t>Techniques for Achieving Good Quality of Service</a:t>
            </a:r>
          </a:p>
          <a:p>
            <a:pPr marL="914400" lvl="1" indent="-457200" algn="just">
              <a:buFont typeface="+mj-lt"/>
              <a:buAutoNum type="arabicPeriod"/>
            </a:pPr>
            <a:r>
              <a:rPr lang="en-US" sz="2400" dirty="0" smtClean="0"/>
              <a:t>Integrated Services</a:t>
            </a:r>
          </a:p>
          <a:p>
            <a:pPr marL="914400" lvl="1" indent="-457200" algn="just">
              <a:buFont typeface="+mj-lt"/>
              <a:buAutoNum type="arabicPeriod"/>
            </a:pPr>
            <a:r>
              <a:rPr lang="en-US" sz="2400" dirty="0" smtClean="0"/>
              <a:t>Differentiated Services</a:t>
            </a:r>
            <a:endParaRPr lang="en-IN" sz="2400"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70660"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70661" name="TextBox 11"/>
          <p:cNvSpPr txBox="1">
            <a:spLocks noChangeArrowheads="1"/>
          </p:cNvSpPr>
          <p:nvPr/>
        </p:nvSpPr>
        <p:spPr bwMode="auto">
          <a:xfrm>
            <a:off x="404812" y="0"/>
            <a:ext cx="8739188" cy="920252"/>
          </a:xfrm>
          <a:prstGeom prst="rect">
            <a:avLst/>
          </a:prstGeom>
          <a:noFill/>
          <a:ln w="9525">
            <a:noFill/>
            <a:miter lim="800000"/>
            <a:headEnd/>
            <a:tailEnd/>
          </a:ln>
        </p:spPr>
        <p:txBody>
          <a:bodyPr>
            <a:spAutoFit/>
          </a:bodyPr>
          <a:lstStyle/>
          <a:p>
            <a:pPr algn="ctr">
              <a:lnSpc>
                <a:spcPct val="150000"/>
              </a:lnSpc>
            </a:pPr>
            <a:r>
              <a:rPr lang="en-US" sz="4000" b="1" dirty="0" smtClean="0">
                <a:solidFill>
                  <a:srgbClr val="C00000"/>
                </a:solidFill>
              </a:rPr>
              <a:t>Congestion Prevention Policies</a:t>
            </a:r>
            <a:endParaRPr lang="en-US" sz="4000" dirty="0">
              <a:solidFill>
                <a:srgbClr val="C00000"/>
              </a:solidFill>
            </a:endParaRPr>
          </a:p>
        </p:txBody>
      </p:sp>
      <p:pic>
        <p:nvPicPr>
          <p:cNvPr id="70663" name="Picture 2"/>
          <p:cNvPicPr>
            <a:picLocks noChangeAspect="1" noChangeArrowheads="1"/>
          </p:cNvPicPr>
          <p:nvPr/>
        </p:nvPicPr>
        <p:blipFill>
          <a:blip r:embed="rId3"/>
          <a:srcRect/>
          <a:stretch>
            <a:fillRect/>
          </a:stretch>
        </p:blipFill>
        <p:spPr bwMode="auto">
          <a:xfrm>
            <a:off x="457200" y="1556754"/>
            <a:ext cx="8153400" cy="4952857"/>
          </a:xfrm>
          <a:prstGeom prst="rect">
            <a:avLst/>
          </a:prstGeom>
          <a:noFill/>
          <a:ln w="9525">
            <a:noFill/>
            <a:miter lim="800000"/>
            <a:headEnd/>
            <a:tailEnd/>
          </a:ln>
        </p:spPr>
      </p:pic>
      <p:sp>
        <p:nvSpPr>
          <p:cNvPr id="11" name="Rectangle 10"/>
          <p:cNvSpPr/>
          <p:nvPr/>
        </p:nvSpPr>
        <p:spPr>
          <a:xfrm>
            <a:off x="2590800" y="1143000"/>
            <a:ext cx="4127348" cy="461665"/>
          </a:xfrm>
          <a:prstGeom prst="rect">
            <a:avLst/>
          </a:prstGeom>
        </p:spPr>
        <p:txBody>
          <a:bodyPr wrap="none">
            <a:spAutoFit/>
          </a:bodyPr>
          <a:lstStyle/>
          <a:p>
            <a:r>
              <a:rPr lang="en-IN" sz="2400" b="1" dirty="0" smtClean="0"/>
              <a:t>Policies  that affect congestion</a:t>
            </a:r>
            <a:r>
              <a:rPr lang="en-IN" b="1" dirty="0" smtClean="0"/>
              <a:t>.</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71684"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71686" name="TextBox 13"/>
          <p:cNvSpPr txBox="1">
            <a:spLocks noChangeArrowheads="1"/>
          </p:cNvSpPr>
          <p:nvPr/>
        </p:nvSpPr>
        <p:spPr bwMode="auto">
          <a:xfrm>
            <a:off x="228600" y="1295400"/>
            <a:ext cx="8534400" cy="3924151"/>
          </a:xfrm>
          <a:prstGeom prst="rect">
            <a:avLst/>
          </a:prstGeom>
          <a:noFill/>
          <a:ln w="9525">
            <a:noFill/>
            <a:miter lim="800000"/>
            <a:headEnd/>
            <a:tailEnd/>
          </a:ln>
        </p:spPr>
        <p:txBody>
          <a:bodyPr wrap="square">
            <a:spAutoFit/>
          </a:bodyPr>
          <a:lstStyle/>
          <a:p>
            <a:pPr marL="342900" indent="-342900" algn="just">
              <a:lnSpc>
                <a:spcPct val="150000"/>
              </a:lnSpc>
              <a:buFont typeface="Times New Roman" pitchFamily="18" charset="0"/>
              <a:buAutoNum type="arabicPeriod"/>
            </a:pPr>
            <a:r>
              <a:rPr lang="en-US" sz="2800" b="1" dirty="0" smtClean="0">
                <a:solidFill>
                  <a:srgbClr val="00B050"/>
                </a:solidFill>
              </a:rPr>
              <a:t>Retransmission </a:t>
            </a:r>
            <a:r>
              <a:rPr lang="en-US" sz="2800" b="1" dirty="0">
                <a:solidFill>
                  <a:srgbClr val="00B050"/>
                </a:solidFill>
              </a:rPr>
              <a:t>policy </a:t>
            </a:r>
            <a:r>
              <a:rPr lang="en-US" sz="2400" b="1" dirty="0" smtClean="0">
                <a:solidFill>
                  <a:srgbClr val="00B050"/>
                </a:solidFill>
                <a:sym typeface="Wingdings" pitchFamily="2" charset="2"/>
              </a:rPr>
              <a:t>: </a:t>
            </a:r>
          </a:p>
          <a:p>
            <a:pPr marL="1257300" lvl="2" indent="-342900" algn="just">
              <a:lnSpc>
                <a:spcPct val="150000"/>
              </a:lnSpc>
              <a:buFont typeface="Arial" pitchFamily="34" charset="0"/>
              <a:buChar char="•"/>
            </a:pPr>
            <a:r>
              <a:rPr lang="en-US" sz="2300" dirty="0" smtClean="0">
                <a:sym typeface="Wingdings" pitchFamily="2" charset="2"/>
              </a:rPr>
              <a:t>H</a:t>
            </a:r>
            <a:r>
              <a:rPr lang="en-US" sz="2300" dirty="0" smtClean="0"/>
              <a:t>ow </a:t>
            </a:r>
            <a:r>
              <a:rPr lang="en-US" sz="2300" dirty="0"/>
              <a:t>fast a sender times out and what it transmits upon timeout</a:t>
            </a:r>
            <a:r>
              <a:rPr lang="en-US" sz="2300" dirty="0" smtClean="0"/>
              <a:t>.</a:t>
            </a:r>
          </a:p>
          <a:p>
            <a:pPr marL="1257300" lvl="2" indent="-342900" algn="just">
              <a:lnSpc>
                <a:spcPct val="150000"/>
              </a:lnSpc>
              <a:buFont typeface="Arial" pitchFamily="34" charset="0"/>
              <a:buChar char="•"/>
            </a:pPr>
            <a:r>
              <a:rPr lang="en-US" sz="2300" dirty="0" smtClean="0"/>
              <a:t> if a sender times out very fast , this will create extra retransmissions  causing a router to forward duplicates. </a:t>
            </a:r>
          </a:p>
          <a:p>
            <a:pPr marL="1257300" lvl="2" indent="-342900" algn="just">
              <a:lnSpc>
                <a:spcPct val="150000"/>
              </a:lnSpc>
              <a:buFont typeface="Arial" pitchFamily="34" charset="0"/>
              <a:buChar char="•"/>
            </a:pPr>
            <a:r>
              <a:rPr lang="en-US" sz="2300" dirty="0" smtClean="0"/>
              <a:t> </a:t>
            </a:r>
            <a:r>
              <a:rPr lang="en-US" sz="2300" dirty="0"/>
              <a:t>In this regard selective repeat better than Go Back N </a:t>
            </a:r>
            <a:r>
              <a:rPr lang="en-US" sz="2300" dirty="0" smtClean="0"/>
              <a:t>protocol</a:t>
            </a:r>
            <a:endParaRPr lang="en-US" sz="2300" dirty="0"/>
          </a:p>
        </p:txBody>
      </p:sp>
      <p:sp>
        <p:nvSpPr>
          <p:cNvPr id="8" name="TextBox 11"/>
          <p:cNvSpPr txBox="1">
            <a:spLocks noChangeArrowheads="1"/>
          </p:cNvSpPr>
          <p:nvPr/>
        </p:nvSpPr>
        <p:spPr bwMode="auto">
          <a:xfrm>
            <a:off x="0" y="0"/>
            <a:ext cx="9144000" cy="754694"/>
          </a:xfrm>
          <a:prstGeom prst="rect">
            <a:avLst/>
          </a:prstGeom>
          <a:noFill/>
          <a:ln w="9525">
            <a:noFill/>
            <a:miter lim="800000"/>
            <a:headEnd/>
            <a:tailEnd/>
          </a:ln>
        </p:spPr>
        <p:txBody>
          <a:bodyPr wrap="square">
            <a:spAutoFit/>
          </a:bodyPr>
          <a:lstStyle/>
          <a:p>
            <a:pPr>
              <a:lnSpc>
                <a:spcPct val="150000"/>
              </a:lnSpc>
            </a:pPr>
            <a:r>
              <a:rPr lang="en-US" sz="3200" b="1" dirty="0" smtClean="0">
                <a:solidFill>
                  <a:srgbClr val="C00000"/>
                </a:solidFill>
              </a:rPr>
              <a:t>Congestion Prevention Policies - </a:t>
            </a:r>
            <a:r>
              <a:rPr lang="en-US" sz="3200" b="1" dirty="0" smtClean="0">
                <a:solidFill>
                  <a:srgbClr val="0070C0"/>
                </a:solidFill>
              </a:rPr>
              <a:t>At data link layer</a:t>
            </a:r>
            <a:endParaRPr lang="en-US" sz="3200" dirty="0" smtClean="0">
              <a:solidFill>
                <a:srgbClr val="0070C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71684"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71686" name="TextBox 13"/>
          <p:cNvSpPr txBox="1">
            <a:spLocks noChangeArrowheads="1"/>
          </p:cNvSpPr>
          <p:nvPr/>
        </p:nvSpPr>
        <p:spPr bwMode="auto">
          <a:xfrm>
            <a:off x="228600" y="838200"/>
            <a:ext cx="8534400" cy="5401479"/>
          </a:xfrm>
          <a:prstGeom prst="rect">
            <a:avLst/>
          </a:prstGeom>
          <a:noFill/>
          <a:ln w="9525">
            <a:noFill/>
            <a:miter lim="800000"/>
            <a:headEnd/>
            <a:tailEnd/>
          </a:ln>
        </p:spPr>
        <p:txBody>
          <a:bodyPr wrap="square">
            <a:spAutoFit/>
          </a:bodyPr>
          <a:lstStyle/>
          <a:p>
            <a:pPr marL="457200" indent="-457200" algn="just">
              <a:lnSpc>
                <a:spcPct val="150000"/>
              </a:lnSpc>
              <a:buFont typeface="+mj-lt"/>
              <a:buAutoNum type="arabicPeriod" startAt="2"/>
            </a:pPr>
            <a:r>
              <a:rPr lang="en-US" sz="2300" b="1" dirty="0" smtClean="0">
                <a:solidFill>
                  <a:srgbClr val="00B050"/>
                </a:solidFill>
              </a:rPr>
              <a:t>Out-of-order packets </a:t>
            </a:r>
          </a:p>
          <a:p>
            <a:pPr marL="914400" lvl="1" indent="-457200" algn="just">
              <a:lnSpc>
                <a:spcPct val="150000"/>
              </a:lnSpc>
              <a:buFont typeface="Arial" pitchFamily="34" charset="0"/>
              <a:buChar char="•"/>
            </a:pPr>
            <a:r>
              <a:rPr lang="en-US" sz="2300" dirty="0" smtClean="0"/>
              <a:t>If </a:t>
            </a:r>
            <a:r>
              <a:rPr lang="en-US" sz="2300" dirty="0"/>
              <a:t>receivers routinely discard </a:t>
            </a:r>
            <a:r>
              <a:rPr lang="en-US" sz="2300" dirty="0" smtClean="0"/>
              <a:t>all out-of-order packets  , </a:t>
            </a:r>
            <a:r>
              <a:rPr lang="en-US" sz="2300" dirty="0"/>
              <a:t>these packets will have to be transmitted again later</a:t>
            </a:r>
          </a:p>
          <a:p>
            <a:pPr marL="457200" indent="-457200" algn="just">
              <a:lnSpc>
                <a:spcPct val="150000"/>
              </a:lnSpc>
              <a:buFont typeface="+mj-lt"/>
              <a:buAutoNum type="arabicPeriod" startAt="2"/>
            </a:pPr>
            <a:r>
              <a:rPr lang="en-US" sz="2300" b="1" dirty="0" smtClean="0">
                <a:solidFill>
                  <a:srgbClr val="00B050"/>
                </a:solidFill>
              </a:rPr>
              <a:t>Acknowledgement  policy</a:t>
            </a:r>
          </a:p>
          <a:p>
            <a:pPr marL="800100" lvl="1" indent="-342900" algn="just">
              <a:lnSpc>
                <a:spcPct val="150000"/>
              </a:lnSpc>
              <a:buFont typeface="Arial" pitchFamily="34" charset="0"/>
              <a:buChar char="•"/>
            </a:pPr>
            <a:r>
              <a:rPr lang="en-US" sz="2300" dirty="0" smtClean="0"/>
              <a:t>If </a:t>
            </a:r>
            <a:r>
              <a:rPr lang="en-US" sz="2300" dirty="0"/>
              <a:t>each packet is </a:t>
            </a:r>
            <a:r>
              <a:rPr lang="en-US" sz="2300" dirty="0" smtClean="0"/>
              <a:t>immediately</a:t>
            </a:r>
            <a:r>
              <a:rPr lang="en-US" sz="2300" dirty="0"/>
              <a:t>, the acknowledgement packets generate extra traffic. </a:t>
            </a:r>
            <a:endParaRPr lang="en-US" sz="2300" dirty="0" smtClean="0"/>
          </a:p>
          <a:p>
            <a:pPr marL="800100" lvl="1" indent="-342900" algn="just">
              <a:lnSpc>
                <a:spcPct val="150000"/>
              </a:lnSpc>
              <a:buFont typeface="Arial" pitchFamily="34" charset="0"/>
              <a:buChar char="•"/>
            </a:pPr>
            <a:r>
              <a:rPr lang="en-US" sz="2300" dirty="0" smtClean="0"/>
              <a:t>Piggybacking  </a:t>
            </a:r>
            <a:r>
              <a:rPr lang="en-US" sz="2300" dirty="0"/>
              <a:t>causes extra timeouts and retransmissions may result.</a:t>
            </a:r>
          </a:p>
          <a:p>
            <a:pPr marL="342900" indent="-342900" algn="just">
              <a:lnSpc>
                <a:spcPct val="150000"/>
              </a:lnSpc>
              <a:buFont typeface="Times New Roman" pitchFamily="18" charset="0"/>
              <a:buAutoNum type="arabicPeriod" startAt="2"/>
            </a:pPr>
            <a:r>
              <a:rPr lang="en-US" sz="2300" b="1" dirty="0" smtClean="0">
                <a:solidFill>
                  <a:srgbClr val="00B050"/>
                </a:solidFill>
              </a:rPr>
              <a:t>Flow control scheme : </a:t>
            </a:r>
            <a:r>
              <a:rPr lang="en-US" sz="2300" dirty="0" smtClean="0"/>
              <a:t>A </a:t>
            </a:r>
            <a:r>
              <a:rPr lang="en-US" sz="2300" dirty="0"/>
              <a:t>tight </a:t>
            </a:r>
            <a:r>
              <a:rPr lang="en-US" sz="2300" b="1" dirty="0">
                <a:solidFill>
                  <a:srgbClr val="00B050"/>
                </a:solidFill>
              </a:rPr>
              <a:t>flow control scheme </a:t>
            </a:r>
            <a:r>
              <a:rPr lang="en-US" sz="2300" dirty="0" smtClean="0"/>
              <a:t>reduces </a:t>
            </a:r>
            <a:r>
              <a:rPr lang="en-US" sz="2300" dirty="0"/>
              <a:t>the data rate and thus helps fight congestion.</a:t>
            </a:r>
          </a:p>
        </p:txBody>
      </p:sp>
      <p:sp>
        <p:nvSpPr>
          <p:cNvPr id="8" name="TextBox 11"/>
          <p:cNvSpPr txBox="1">
            <a:spLocks noChangeArrowheads="1"/>
          </p:cNvSpPr>
          <p:nvPr/>
        </p:nvSpPr>
        <p:spPr bwMode="auto">
          <a:xfrm>
            <a:off x="0" y="0"/>
            <a:ext cx="9144000" cy="830997"/>
          </a:xfrm>
          <a:prstGeom prst="rect">
            <a:avLst/>
          </a:prstGeom>
          <a:noFill/>
          <a:ln w="9525">
            <a:noFill/>
            <a:miter lim="800000"/>
            <a:headEnd/>
            <a:tailEnd/>
          </a:ln>
        </p:spPr>
        <p:txBody>
          <a:bodyPr wrap="square">
            <a:spAutoFit/>
          </a:bodyPr>
          <a:lstStyle/>
          <a:p>
            <a:pPr>
              <a:lnSpc>
                <a:spcPct val="150000"/>
              </a:lnSpc>
            </a:pPr>
            <a:r>
              <a:rPr lang="en-US" sz="3200" b="1" dirty="0" smtClean="0">
                <a:solidFill>
                  <a:srgbClr val="C00000"/>
                </a:solidFill>
              </a:rPr>
              <a:t>Congestion Prevention Policies - </a:t>
            </a:r>
            <a:r>
              <a:rPr lang="en-US" sz="3200" b="1" dirty="0" smtClean="0">
                <a:solidFill>
                  <a:srgbClr val="0070C0"/>
                </a:solidFill>
              </a:rPr>
              <a:t>At data link layer</a:t>
            </a:r>
            <a:endParaRPr lang="en-US" sz="3200" dirty="0" smtClean="0">
              <a:solidFill>
                <a:srgbClr val="0070C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72708"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72711" name="TextBox 6"/>
          <p:cNvSpPr txBox="1">
            <a:spLocks noChangeArrowheads="1"/>
          </p:cNvSpPr>
          <p:nvPr/>
        </p:nvSpPr>
        <p:spPr bwMode="auto">
          <a:xfrm>
            <a:off x="228600" y="838200"/>
            <a:ext cx="8582025" cy="5170646"/>
          </a:xfrm>
          <a:prstGeom prst="rect">
            <a:avLst/>
          </a:prstGeom>
          <a:noFill/>
          <a:ln w="9525">
            <a:noFill/>
            <a:miter lim="800000"/>
            <a:headEnd/>
            <a:tailEnd/>
          </a:ln>
        </p:spPr>
        <p:txBody>
          <a:bodyPr>
            <a:spAutoFit/>
          </a:bodyPr>
          <a:lstStyle/>
          <a:p>
            <a:pPr marL="342900" indent="-342900" algn="just">
              <a:lnSpc>
                <a:spcPct val="150000"/>
              </a:lnSpc>
              <a:buFont typeface="Times New Roman" pitchFamily="18" charset="0"/>
              <a:buAutoNum type="arabicPeriod"/>
            </a:pPr>
            <a:r>
              <a:rPr lang="en-US" sz="2200" b="1" dirty="0">
                <a:solidFill>
                  <a:srgbClr val="00B050"/>
                </a:solidFill>
              </a:rPr>
              <a:t>The choice between using virtual circuits and using </a:t>
            </a:r>
            <a:r>
              <a:rPr lang="en-US" sz="2200" b="1" dirty="0" smtClean="0">
                <a:solidFill>
                  <a:srgbClr val="00B050"/>
                </a:solidFill>
              </a:rPr>
              <a:t>datagram's </a:t>
            </a:r>
            <a:r>
              <a:rPr lang="en-US" sz="2200" b="1" dirty="0">
                <a:solidFill>
                  <a:srgbClr val="00B050"/>
                </a:solidFill>
              </a:rPr>
              <a:t>affects congestion </a:t>
            </a:r>
            <a:endParaRPr lang="en-US" sz="2200" b="1" dirty="0" smtClean="0">
              <a:solidFill>
                <a:srgbClr val="00B050"/>
              </a:solidFill>
            </a:endParaRPr>
          </a:p>
          <a:p>
            <a:pPr marL="1257300" lvl="2" indent="-342900" algn="just">
              <a:lnSpc>
                <a:spcPct val="150000"/>
              </a:lnSpc>
              <a:buFont typeface="Arial" pitchFamily="34" charset="0"/>
              <a:buChar char="•"/>
            </a:pPr>
            <a:r>
              <a:rPr lang="en-US" sz="2200" dirty="0" smtClean="0"/>
              <a:t>since </a:t>
            </a:r>
            <a:r>
              <a:rPr lang="en-US" sz="2200" dirty="0"/>
              <a:t>many congestion control algorithms work only with virtual-circuit</a:t>
            </a:r>
            <a:r>
              <a:rPr lang="en-US" sz="2200" dirty="0" smtClean="0"/>
              <a:t>.</a:t>
            </a:r>
          </a:p>
          <a:p>
            <a:pPr marL="1257300" lvl="2" indent="-342900" algn="just">
              <a:lnSpc>
                <a:spcPct val="150000"/>
              </a:lnSpc>
            </a:pPr>
            <a:endParaRPr lang="en-US" sz="2200" dirty="0"/>
          </a:p>
          <a:p>
            <a:pPr marL="342900" indent="-342900" algn="just">
              <a:lnSpc>
                <a:spcPct val="150000"/>
              </a:lnSpc>
              <a:buFont typeface="Times New Roman" pitchFamily="18" charset="0"/>
              <a:buAutoNum type="arabicPeriod"/>
            </a:pPr>
            <a:r>
              <a:rPr lang="en-US" sz="2200" b="1" dirty="0">
                <a:solidFill>
                  <a:srgbClr val="00B050"/>
                </a:solidFill>
              </a:rPr>
              <a:t>Packet </a:t>
            </a:r>
            <a:r>
              <a:rPr lang="en-US" sz="2200" b="1" dirty="0" smtClean="0">
                <a:solidFill>
                  <a:srgbClr val="00B050"/>
                </a:solidFill>
              </a:rPr>
              <a:t>queuing </a:t>
            </a:r>
            <a:r>
              <a:rPr lang="en-US" sz="2200" b="1" dirty="0">
                <a:solidFill>
                  <a:srgbClr val="00B050"/>
                </a:solidFill>
              </a:rPr>
              <a:t>and service policy </a:t>
            </a:r>
            <a:endParaRPr lang="en-US" sz="2200" b="1" dirty="0" smtClean="0">
              <a:solidFill>
                <a:srgbClr val="00B050"/>
              </a:solidFill>
            </a:endParaRPr>
          </a:p>
          <a:p>
            <a:pPr marL="800100" lvl="1" indent="-342900" algn="just">
              <a:lnSpc>
                <a:spcPct val="150000"/>
              </a:lnSpc>
              <a:buFont typeface="Arial" pitchFamily="34" charset="0"/>
              <a:buChar char="•"/>
            </a:pPr>
            <a:r>
              <a:rPr lang="en-US" sz="2200" dirty="0" smtClean="0"/>
              <a:t>Relates </a:t>
            </a:r>
            <a:r>
              <a:rPr lang="en-US" sz="2200" dirty="0"/>
              <a:t>to whether routers have one queue per input line, one queue per output line, or both</a:t>
            </a:r>
            <a:r>
              <a:rPr lang="en-US" sz="2200" dirty="0" smtClean="0"/>
              <a:t>.</a:t>
            </a:r>
          </a:p>
          <a:p>
            <a:pPr marL="800100" lvl="1" indent="-342900" algn="just">
              <a:lnSpc>
                <a:spcPct val="150000"/>
              </a:lnSpc>
              <a:buFont typeface="Arial" pitchFamily="34" charset="0"/>
              <a:buChar char="•"/>
            </a:pPr>
            <a:r>
              <a:rPr lang="en-US" sz="2200" dirty="0" smtClean="0"/>
              <a:t> </a:t>
            </a:r>
            <a:r>
              <a:rPr lang="en-IN" sz="2200" dirty="0" smtClean="0"/>
              <a:t>It also relates to the order in which packets are processed (e.g., round robin or priority based).</a:t>
            </a:r>
            <a:endParaRPr lang="en-US" sz="2200" dirty="0"/>
          </a:p>
        </p:txBody>
      </p:sp>
      <p:sp>
        <p:nvSpPr>
          <p:cNvPr id="9" name="TextBox 11"/>
          <p:cNvSpPr txBox="1">
            <a:spLocks noChangeArrowheads="1"/>
          </p:cNvSpPr>
          <p:nvPr/>
        </p:nvSpPr>
        <p:spPr bwMode="auto">
          <a:xfrm>
            <a:off x="0" y="0"/>
            <a:ext cx="8915400" cy="754694"/>
          </a:xfrm>
          <a:prstGeom prst="rect">
            <a:avLst/>
          </a:prstGeom>
          <a:noFill/>
          <a:ln w="9525">
            <a:noFill/>
            <a:miter lim="800000"/>
            <a:headEnd/>
            <a:tailEnd/>
          </a:ln>
        </p:spPr>
        <p:txBody>
          <a:bodyPr wrap="square">
            <a:spAutoFit/>
          </a:bodyPr>
          <a:lstStyle/>
          <a:p>
            <a:pPr algn="ctr">
              <a:lnSpc>
                <a:spcPct val="150000"/>
              </a:lnSpc>
            </a:pPr>
            <a:r>
              <a:rPr lang="en-US" sz="3200" b="1" dirty="0" smtClean="0">
                <a:solidFill>
                  <a:srgbClr val="C00000"/>
                </a:solidFill>
              </a:rPr>
              <a:t>Congestion Prevention Policies - </a:t>
            </a:r>
            <a:r>
              <a:rPr lang="en-US" sz="2800" b="1" dirty="0" smtClean="0">
                <a:solidFill>
                  <a:srgbClr val="002060"/>
                </a:solidFill>
              </a:rPr>
              <a:t>At the network layer</a:t>
            </a:r>
            <a:endParaRPr lang="en-US" sz="3200" b="1" dirty="0" smtClean="0">
              <a:solidFill>
                <a:srgbClr val="00206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72708"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72711" name="TextBox 6"/>
          <p:cNvSpPr txBox="1">
            <a:spLocks noChangeArrowheads="1"/>
          </p:cNvSpPr>
          <p:nvPr/>
        </p:nvSpPr>
        <p:spPr bwMode="auto">
          <a:xfrm>
            <a:off x="228600" y="1143000"/>
            <a:ext cx="8582025" cy="4847481"/>
          </a:xfrm>
          <a:prstGeom prst="rect">
            <a:avLst/>
          </a:prstGeom>
          <a:noFill/>
          <a:ln w="9525">
            <a:noFill/>
            <a:miter lim="800000"/>
            <a:headEnd/>
            <a:tailEnd/>
          </a:ln>
        </p:spPr>
        <p:txBody>
          <a:bodyPr>
            <a:spAutoFit/>
          </a:bodyPr>
          <a:lstStyle/>
          <a:p>
            <a:pPr marL="457200" indent="-457200" algn="just">
              <a:lnSpc>
                <a:spcPct val="150000"/>
              </a:lnSpc>
              <a:buFont typeface="+mj-lt"/>
              <a:buAutoNum type="arabicPeriod" startAt="3"/>
            </a:pPr>
            <a:r>
              <a:rPr lang="en-US" sz="2400" b="1" dirty="0" smtClean="0">
                <a:solidFill>
                  <a:srgbClr val="00B050"/>
                </a:solidFill>
              </a:rPr>
              <a:t>Discard </a:t>
            </a:r>
            <a:r>
              <a:rPr lang="en-US" sz="2400" b="1" dirty="0">
                <a:solidFill>
                  <a:srgbClr val="00B050"/>
                </a:solidFill>
              </a:rPr>
              <a:t>policy </a:t>
            </a:r>
            <a:r>
              <a:rPr lang="en-US" sz="2200" dirty="0" smtClean="0"/>
              <a:t> </a:t>
            </a:r>
          </a:p>
          <a:p>
            <a:pPr marL="914400" lvl="1" indent="-457200" algn="just">
              <a:lnSpc>
                <a:spcPct val="150000"/>
              </a:lnSpc>
              <a:buFont typeface="Arial" pitchFamily="34" charset="0"/>
              <a:buChar char="•"/>
            </a:pPr>
            <a:r>
              <a:rPr lang="en-US" sz="2400" dirty="0" smtClean="0"/>
              <a:t>the </a:t>
            </a:r>
            <a:r>
              <a:rPr lang="en-US" sz="2400" dirty="0"/>
              <a:t>rule telling which packet is dropped when there is no space</a:t>
            </a:r>
            <a:r>
              <a:rPr lang="en-US" sz="2400" dirty="0" smtClean="0"/>
              <a:t>.</a:t>
            </a:r>
          </a:p>
          <a:p>
            <a:pPr marL="914400" lvl="1" indent="-457200" algn="just">
              <a:lnSpc>
                <a:spcPct val="150000"/>
              </a:lnSpc>
            </a:pPr>
            <a:endParaRPr lang="en-US" sz="2400" dirty="0"/>
          </a:p>
          <a:p>
            <a:pPr marL="342900" indent="-342900" algn="just">
              <a:lnSpc>
                <a:spcPct val="150000"/>
              </a:lnSpc>
              <a:buFont typeface="Times New Roman" pitchFamily="18" charset="0"/>
              <a:buAutoNum type="arabicPeriod" startAt="3"/>
            </a:pPr>
            <a:r>
              <a:rPr lang="en-US" sz="2400" dirty="0">
                <a:solidFill>
                  <a:srgbClr val="00B050"/>
                </a:solidFill>
              </a:rPr>
              <a:t>A </a:t>
            </a:r>
            <a:r>
              <a:rPr lang="en-US" sz="2400" b="1" dirty="0">
                <a:solidFill>
                  <a:srgbClr val="00B050"/>
                </a:solidFill>
              </a:rPr>
              <a:t>good routing algorithm </a:t>
            </a:r>
            <a:r>
              <a:rPr lang="en-US" sz="2200" dirty="0"/>
              <a:t>can help avoid congestion by spreading the traffic over all the </a:t>
            </a:r>
            <a:r>
              <a:rPr lang="en-US" sz="2200" dirty="0" smtClean="0"/>
              <a:t>lines</a:t>
            </a:r>
          </a:p>
          <a:p>
            <a:pPr marL="342900" indent="-342900" algn="just">
              <a:lnSpc>
                <a:spcPct val="150000"/>
              </a:lnSpc>
            </a:pPr>
            <a:endParaRPr lang="en-US" sz="2200" dirty="0"/>
          </a:p>
          <a:p>
            <a:pPr marL="342900" indent="-342900" algn="just">
              <a:lnSpc>
                <a:spcPct val="150000"/>
              </a:lnSpc>
              <a:buFont typeface="Times New Roman" pitchFamily="18" charset="0"/>
              <a:buAutoNum type="arabicPeriod" startAt="3"/>
            </a:pPr>
            <a:r>
              <a:rPr lang="en-US" sz="2200" b="1" dirty="0" smtClean="0">
                <a:solidFill>
                  <a:srgbClr val="00B050"/>
                </a:solidFill>
              </a:rPr>
              <a:t>Packet </a:t>
            </a:r>
            <a:r>
              <a:rPr lang="en-US" sz="2200" b="1" dirty="0">
                <a:solidFill>
                  <a:srgbClr val="00B050"/>
                </a:solidFill>
              </a:rPr>
              <a:t>lifetime management </a:t>
            </a:r>
            <a:r>
              <a:rPr lang="en-US" sz="2200" dirty="0"/>
              <a:t>deals with how long a packet may live before being discarded</a:t>
            </a:r>
          </a:p>
        </p:txBody>
      </p:sp>
      <p:sp>
        <p:nvSpPr>
          <p:cNvPr id="9" name="TextBox 11"/>
          <p:cNvSpPr txBox="1">
            <a:spLocks noChangeArrowheads="1"/>
          </p:cNvSpPr>
          <p:nvPr/>
        </p:nvSpPr>
        <p:spPr bwMode="auto">
          <a:xfrm>
            <a:off x="0" y="0"/>
            <a:ext cx="8915400" cy="754694"/>
          </a:xfrm>
          <a:prstGeom prst="rect">
            <a:avLst/>
          </a:prstGeom>
          <a:noFill/>
          <a:ln w="9525">
            <a:noFill/>
            <a:miter lim="800000"/>
            <a:headEnd/>
            <a:tailEnd/>
          </a:ln>
        </p:spPr>
        <p:txBody>
          <a:bodyPr wrap="square">
            <a:spAutoFit/>
          </a:bodyPr>
          <a:lstStyle/>
          <a:p>
            <a:pPr algn="ctr">
              <a:lnSpc>
                <a:spcPct val="150000"/>
              </a:lnSpc>
            </a:pPr>
            <a:r>
              <a:rPr lang="en-US" sz="3200" b="1" dirty="0" smtClean="0">
                <a:solidFill>
                  <a:srgbClr val="C00000"/>
                </a:solidFill>
              </a:rPr>
              <a:t>Congestion Prevention Policies - </a:t>
            </a:r>
            <a:r>
              <a:rPr lang="en-US" sz="2800" b="1" dirty="0" smtClean="0">
                <a:solidFill>
                  <a:srgbClr val="002060"/>
                </a:solidFill>
              </a:rPr>
              <a:t>At the network layer</a:t>
            </a:r>
            <a:endParaRPr lang="en-US" sz="3200" b="1" dirty="0" smtClean="0">
              <a:solidFill>
                <a:srgbClr val="00206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73732"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73735" name="TextBox 6"/>
          <p:cNvSpPr txBox="1">
            <a:spLocks noChangeArrowheads="1"/>
          </p:cNvSpPr>
          <p:nvPr/>
        </p:nvSpPr>
        <p:spPr bwMode="auto">
          <a:xfrm>
            <a:off x="228600" y="1066800"/>
            <a:ext cx="8582025" cy="4401205"/>
          </a:xfrm>
          <a:prstGeom prst="rect">
            <a:avLst/>
          </a:prstGeom>
          <a:noFill/>
          <a:ln w="9525">
            <a:noFill/>
            <a:miter lim="800000"/>
            <a:headEnd/>
            <a:tailEnd/>
          </a:ln>
        </p:spPr>
        <p:txBody>
          <a:bodyPr>
            <a:spAutoFit/>
          </a:bodyPr>
          <a:lstStyle/>
          <a:p>
            <a:pPr marL="342900" indent="-342900" algn="just">
              <a:lnSpc>
                <a:spcPct val="200000"/>
              </a:lnSpc>
              <a:buFont typeface="Times New Roman" pitchFamily="18" charset="0"/>
              <a:buAutoNum type="arabicPeriod"/>
            </a:pPr>
            <a:r>
              <a:rPr lang="en-US" sz="2800" dirty="0" smtClean="0"/>
              <a:t>First 4 are  </a:t>
            </a:r>
            <a:r>
              <a:rPr lang="en-US" sz="2800" dirty="0"/>
              <a:t>same </a:t>
            </a:r>
            <a:r>
              <a:rPr lang="en-US" sz="2800" dirty="0" smtClean="0"/>
              <a:t>as those </a:t>
            </a:r>
            <a:r>
              <a:rPr lang="en-US" sz="2800" dirty="0"/>
              <a:t>in the data link layer</a:t>
            </a:r>
          </a:p>
          <a:p>
            <a:pPr marL="342900" indent="-342900" algn="just">
              <a:lnSpc>
                <a:spcPct val="200000"/>
              </a:lnSpc>
              <a:buFont typeface="Times New Roman" pitchFamily="18" charset="0"/>
              <a:buAutoNum type="arabicPeriod"/>
            </a:pPr>
            <a:r>
              <a:rPr lang="en-US" sz="2800" dirty="0" smtClean="0">
                <a:solidFill>
                  <a:srgbClr val="00B050"/>
                </a:solidFill>
              </a:rPr>
              <a:t>Time out determination.</a:t>
            </a:r>
          </a:p>
          <a:p>
            <a:pPr marL="800100" lvl="1" indent="-342900" algn="just">
              <a:lnSpc>
                <a:spcPct val="150000"/>
              </a:lnSpc>
              <a:buFont typeface="Arial" pitchFamily="34" charset="0"/>
              <a:buChar char="•"/>
            </a:pPr>
            <a:r>
              <a:rPr lang="en-US" sz="2800" dirty="0" smtClean="0"/>
              <a:t>If </a:t>
            </a:r>
            <a:r>
              <a:rPr lang="en-US" sz="2800" dirty="0"/>
              <a:t>the timeout interval is too short, extra packets will be sent unnecessarily. </a:t>
            </a:r>
            <a:endParaRPr lang="en-US" sz="2800" dirty="0" smtClean="0"/>
          </a:p>
          <a:p>
            <a:pPr marL="800100" lvl="1" indent="-342900" algn="just">
              <a:lnSpc>
                <a:spcPct val="150000"/>
              </a:lnSpc>
              <a:buFont typeface="Arial" pitchFamily="34" charset="0"/>
              <a:buChar char="•"/>
            </a:pPr>
            <a:r>
              <a:rPr lang="en-US" sz="2800" dirty="0" smtClean="0"/>
              <a:t>If </a:t>
            </a:r>
            <a:r>
              <a:rPr lang="en-US" sz="2800" dirty="0"/>
              <a:t>it is too long, congestion will be reduced but the response time will suffer whenever a packet is lost.</a:t>
            </a:r>
          </a:p>
        </p:txBody>
      </p:sp>
      <p:sp>
        <p:nvSpPr>
          <p:cNvPr id="9" name="TextBox 11"/>
          <p:cNvSpPr txBox="1">
            <a:spLocks noChangeArrowheads="1"/>
          </p:cNvSpPr>
          <p:nvPr/>
        </p:nvSpPr>
        <p:spPr bwMode="auto">
          <a:xfrm>
            <a:off x="0" y="0"/>
            <a:ext cx="8915400" cy="830997"/>
          </a:xfrm>
          <a:prstGeom prst="rect">
            <a:avLst/>
          </a:prstGeom>
          <a:noFill/>
          <a:ln w="9525">
            <a:noFill/>
            <a:miter lim="800000"/>
            <a:headEnd/>
            <a:tailEnd/>
          </a:ln>
        </p:spPr>
        <p:txBody>
          <a:bodyPr wrap="square">
            <a:spAutoFit/>
          </a:bodyPr>
          <a:lstStyle/>
          <a:p>
            <a:pPr algn="ctr">
              <a:lnSpc>
                <a:spcPct val="150000"/>
              </a:lnSpc>
            </a:pPr>
            <a:r>
              <a:rPr lang="en-US" sz="3200" b="1" dirty="0" smtClean="0">
                <a:solidFill>
                  <a:srgbClr val="C00000"/>
                </a:solidFill>
              </a:rPr>
              <a:t>Congestion Prevention Policies - </a:t>
            </a:r>
            <a:r>
              <a:rPr lang="en-US" sz="2800" b="1" dirty="0" smtClean="0">
                <a:solidFill>
                  <a:srgbClr val="002060"/>
                </a:solidFill>
              </a:rPr>
              <a:t>At the transport layer</a:t>
            </a:r>
            <a:endParaRPr lang="en-US" sz="3200" b="1" dirty="0" smtClean="0">
              <a:solidFill>
                <a:srgbClr val="00206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74756"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74757" name="TextBox 11"/>
          <p:cNvSpPr txBox="1">
            <a:spLocks noChangeArrowheads="1"/>
          </p:cNvSpPr>
          <p:nvPr/>
        </p:nvSpPr>
        <p:spPr bwMode="auto">
          <a:xfrm>
            <a:off x="228600" y="0"/>
            <a:ext cx="8739188" cy="837473"/>
          </a:xfrm>
          <a:prstGeom prst="rect">
            <a:avLst/>
          </a:prstGeom>
          <a:noFill/>
          <a:ln w="9525">
            <a:noFill/>
            <a:miter lim="800000"/>
            <a:headEnd/>
            <a:tailEnd/>
          </a:ln>
        </p:spPr>
        <p:txBody>
          <a:bodyPr>
            <a:spAutoFit/>
          </a:bodyPr>
          <a:lstStyle/>
          <a:p>
            <a:pPr algn="ctr">
              <a:lnSpc>
                <a:spcPct val="150000"/>
              </a:lnSpc>
            </a:pPr>
            <a:r>
              <a:rPr lang="en-US" sz="3600" b="1" dirty="0">
                <a:solidFill>
                  <a:srgbClr val="C00000"/>
                </a:solidFill>
              </a:rPr>
              <a:t>Congestion Control in Virtual-Circuit Subnets</a:t>
            </a:r>
            <a:endParaRPr lang="en-US" sz="3600" dirty="0">
              <a:solidFill>
                <a:srgbClr val="C00000"/>
              </a:solidFill>
            </a:endParaRPr>
          </a:p>
        </p:txBody>
      </p:sp>
      <p:sp>
        <p:nvSpPr>
          <p:cNvPr id="74758" name="TextBox 13"/>
          <p:cNvSpPr txBox="1">
            <a:spLocks noChangeArrowheads="1"/>
          </p:cNvSpPr>
          <p:nvPr/>
        </p:nvSpPr>
        <p:spPr bwMode="auto">
          <a:xfrm>
            <a:off x="228600" y="1102578"/>
            <a:ext cx="8672513" cy="4401205"/>
          </a:xfrm>
          <a:prstGeom prst="rect">
            <a:avLst/>
          </a:prstGeom>
          <a:noFill/>
          <a:ln w="9525">
            <a:noFill/>
            <a:miter lim="800000"/>
            <a:headEnd/>
            <a:tailEnd/>
          </a:ln>
        </p:spPr>
        <p:txBody>
          <a:bodyPr>
            <a:spAutoFit/>
          </a:bodyPr>
          <a:lstStyle/>
          <a:p>
            <a:pPr marL="342900" indent="-342900" algn="just">
              <a:lnSpc>
                <a:spcPct val="200000"/>
              </a:lnSpc>
              <a:buFont typeface="Arial" pitchFamily="34" charset="0"/>
              <a:buChar char="•"/>
            </a:pPr>
            <a:r>
              <a:rPr lang="en-US" sz="2800" b="1" dirty="0">
                <a:solidFill>
                  <a:srgbClr val="0070C0"/>
                </a:solidFill>
              </a:rPr>
              <a:t>Congestion  is dynamically controlled in virtual-circuit </a:t>
            </a:r>
            <a:r>
              <a:rPr lang="en-US" sz="2800" b="1" dirty="0" smtClean="0">
                <a:solidFill>
                  <a:srgbClr val="0070C0"/>
                </a:solidFill>
              </a:rPr>
              <a:t>subnets and includes the  following techniques</a:t>
            </a:r>
            <a:endParaRPr lang="en-US" sz="2800" b="1" dirty="0">
              <a:solidFill>
                <a:srgbClr val="0070C0"/>
              </a:solidFill>
            </a:endParaRPr>
          </a:p>
          <a:p>
            <a:pPr marL="1371600" lvl="2" indent="-457200" algn="just">
              <a:lnSpc>
                <a:spcPct val="200000"/>
              </a:lnSpc>
              <a:buFont typeface="Times New Roman" pitchFamily="18" charset="0"/>
              <a:buAutoNum type="arabicPeriod"/>
            </a:pPr>
            <a:r>
              <a:rPr lang="en-US" sz="2800" b="1" dirty="0">
                <a:solidFill>
                  <a:srgbClr val="002060"/>
                </a:solidFill>
              </a:rPr>
              <a:t>Admission </a:t>
            </a:r>
            <a:r>
              <a:rPr lang="en-US" sz="2800" b="1" dirty="0" smtClean="0">
                <a:solidFill>
                  <a:srgbClr val="002060"/>
                </a:solidFill>
              </a:rPr>
              <a:t>control</a:t>
            </a:r>
          </a:p>
          <a:p>
            <a:pPr marL="1371600" lvl="2" indent="-457200" algn="just">
              <a:lnSpc>
                <a:spcPct val="200000"/>
              </a:lnSpc>
              <a:buFont typeface="Times New Roman" pitchFamily="18" charset="0"/>
              <a:buAutoNum type="arabicPeriod"/>
            </a:pPr>
            <a:r>
              <a:rPr lang="en-US" sz="2800" b="1" dirty="0" smtClean="0">
                <a:solidFill>
                  <a:srgbClr val="002060"/>
                </a:solidFill>
              </a:rPr>
              <a:t>Select alternative routes</a:t>
            </a:r>
          </a:p>
          <a:p>
            <a:pPr marL="1371600" lvl="2" indent="-457200" algn="just">
              <a:lnSpc>
                <a:spcPct val="200000"/>
              </a:lnSpc>
              <a:buFont typeface="Times New Roman" pitchFamily="18" charset="0"/>
              <a:buAutoNum type="arabicPeriod"/>
            </a:pPr>
            <a:r>
              <a:rPr lang="en-US" sz="2800" b="1" dirty="0" smtClean="0">
                <a:solidFill>
                  <a:srgbClr val="002060"/>
                </a:solidFill>
              </a:rPr>
              <a:t> </a:t>
            </a:r>
            <a:r>
              <a:rPr lang="en-IN" sz="2800" b="1" dirty="0" smtClean="0">
                <a:solidFill>
                  <a:srgbClr val="002060"/>
                </a:solidFill>
              </a:rPr>
              <a:t>Negotiate level of service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74756"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74757" name="TextBox 11"/>
          <p:cNvSpPr txBox="1">
            <a:spLocks noChangeArrowheads="1"/>
          </p:cNvSpPr>
          <p:nvPr/>
        </p:nvSpPr>
        <p:spPr bwMode="auto">
          <a:xfrm>
            <a:off x="228600" y="0"/>
            <a:ext cx="8739188" cy="837473"/>
          </a:xfrm>
          <a:prstGeom prst="rect">
            <a:avLst/>
          </a:prstGeom>
          <a:noFill/>
          <a:ln w="9525">
            <a:noFill/>
            <a:miter lim="800000"/>
            <a:headEnd/>
            <a:tailEnd/>
          </a:ln>
        </p:spPr>
        <p:txBody>
          <a:bodyPr>
            <a:spAutoFit/>
          </a:bodyPr>
          <a:lstStyle/>
          <a:p>
            <a:pPr algn="ctr">
              <a:lnSpc>
                <a:spcPct val="150000"/>
              </a:lnSpc>
            </a:pPr>
            <a:r>
              <a:rPr lang="en-US" sz="3600" b="1" dirty="0">
                <a:solidFill>
                  <a:srgbClr val="C00000"/>
                </a:solidFill>
              </a:rPr>
              <a:t>Congestion Control in Virtual-Circuit Subnets</a:t>
            </a:r>
            <a:endParaRPr lang="en-US" sz="3600" dirty="0">
              <a:solidFill>
                <a:srgbClr val="C00000"/>
              </a:solidFill>
            </a:endParaRPr>
          </a:p>
        </p:txBody>
      </p:sp>
      <p:sp>
        <p:nvSpPr>
          <p:cNvPr id="74758" name="TextBox 13"/>
          <p:cNvSpPr txBox="1">
            <a:spLocks noChangeArrowheads="1"/>
          </p:cNvSpPr>
          <p:nvPr/>
        </p:nvSpPr>
        <p:spPr bwMode="auto">
          <a:xfrm>
            <a:off x="228600" y="1066800"/>
            <a:ext cx="8672513" cy="5262979"/>
          </a:xfrm>
          <a:prstGeom prst="rect">
            <a:avLst/>
          </a:prstGeom>
          <a:noFill/>
          <a:ln w="9525">
            <a:noFill/>
            <a:miter lim="800000"/>
            <a:headEnd/>
            <a:tailEnd/>
          </a:ln>
        </p:spPr>
        <p:txBody>
          <a:bodyPr>
            <a:spAutoFit/>
          </a:bodyPr>
          <a:lstStyle/>
          <a:p>
            <a:pPr marL="457200" indent="-457200" algn="just">
              <a:lnSpc>
                <a:spcPct val="200000"/>
              </a:lnSpc>
              <a:buFont typeface="Times New Roman" pitchFamily="18" charset="0"/>
              <a:buAutoNum type="arabicPeriod"/>
            </a:pPr>
            <a:r>
              <a:rPr lang="en-US" sz="2800" b="1" dirty="0" smtClean="0">
                <a:solidFill>
                  <a:srgbClr val="00B050"/>
                </a:solidFill>
              </a:rPr>
              <a:t>Admission </a:t>
            </a:r>
            <a:r>
              <a:rPr lang="en-US" sz="2800" b="1" dirty="0">
                <a:solidFill>
                  <a:srgbClr val="00B050"/>
                </a:solidFill>
              </a:rPr>
              <a:t>control. </a:t>
            </a:r>
            <a:r>
              <a:rPr lang="en-US" sz="2800" b="1" dirty="0" smtClean="0">
                <a:solidFill>
                  <a:srgbClr val="00B050"/>
                </a:solidFill>
              </a:rPr>
              <a:t>:</a:t>
            </a:r>
          </a:p>
          <a:p>
            <a:pPr marL="1371600" lvl="2" indent="-457200" algn="just">
              <a:lnSpc>
                <a:spcPct val="200000"/>
              </a:lnSpc>
              <a:buFont typeface="Arial" pitchFamily="34" charset="0"/>
              <a:buChar char="•"/>
            </a:pPr>
            <a:r>
              <a:rPr lang="en-US" sz="2000" dirty="0" smtClean="0">
                <a:solidFill>
                  <a:srgbClr val="00B050"/>
                </a:solidFill>
              </a:rPr>
              <a:t> </a:t>
            </a:r>
            <a:r>
              <a:rPr lang="en-US" sz="2400" dirty="0"/>
              <a:t>Once congestion has been signaled, no more virtual circuits are set up until the problem has gone </a:t>
            </a:r>
            <a:r>
              <a:rPr lang="en-US" sz="2400" dirty="0" smtClean="0"/>
              <a:t>away.</a:t>
            </a:r>
          </a:p>
          <a:p>
            <a:pPr marL="1371600" lvl="2" indent="-457200" algn="just">
              <a:lnSpc>
                <a:spcPct val="200000"/>
              </a:lnSpc>
              <a:buFont typeface="Arial" pitchFamily="34" charset="0"/>
              <a:buChar char="•"/>
            </a:pPr>
            <a:r>
              <a:rPr lang="en-US" sz="2400" dirty="0" smtClean="0"/>
              <a:t> </a:t>
            </a:r>
            <a:r>
              <a:rPr lang="en-IN" sz="2400" dirty="0" smtClean="0"/>
              <a:t>Thus, attempts to set up new transport layer connections fail.</a:t>
            </a:r>
          </a:p>
          <a:p>
            <a:pPr marL="1371600" lvl="2" indent="-457200" algn="just">
              <a:lnSpc>
                <a:spcPct val="200000"/>
              </a:lnSpc>
              <a:buFont typeface="Arial" pitchFamily="34" charset="0"/>
              <a:buChar char="•"/>
            </a:pPr>
            <a:r>
              <a:rPr lang="en-US" sz="2400" dirty="0" smtClean="0"/>
              <a:t> </a:t>
            </a:r>
            <a:r>
              <a:rPr lang="en-IN" sz="2400" dirty="0" smtClean="0"/>
              <a:t>telephone system also uses  admission control.</a:t>
            </a:r>
            <a:endParaRPr lang="en-US" sz="2400" dirty="0"/>
          </a:p>
          <a:p>
            <a:pPr marL="914400" lvl="1" indent="-457200" algn="just">
              <a:lnSpc>
                <a:spcPct val="200000"/>
              </a:lnSpc>
            </a:pPr>
            <a:endParaRPr 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75780"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75782" name="TextBox 13"/>
          <p:cNvSpPr txBox="1">
            <a:spLocks noChangeArrowheads="1"/>
          </p:cNvSpPr>
          <p:nvPr/>
        </p:nvSpPr>
        <p:spPr bwMode="auto">
          <a:xfrm>
            <a:off x="152400" y="914400"/>
            <a:ext cx="8686800" cy="1292662"/>
          </a:xfrm>
          <a:prstGeom prst="rect">
            <a:avLst/>
          </a:prstGeom>
          <a:noFill/>
          <a:ln w="9525">
            <a:noFill/>
            <a:miter lim="800000"/>
            <a:headEnd/>
            <a:tailEnd/>
          </a:ln>
        </p:spPr>
        <p:txBody>
          <a:bodyPr wrap="square">
            <a:spAutoFit/>
          </a:bodyPr>
          <a:lstStyle/>
          <a:p>
            <a:pPr marL="514350" indent="-514350" algn="just">
              <a:lnSpc>
                <a:spcPct val="150000"/>
              </a:lnSpc>
              <a:buFont typeface="+mj-lt"/>
              <a:buAutoNum type="arabicPeriod" startAt="2"/>
            </a:pPr>
            <a:r>
              <a:rPr lang="en-US" sz="2800" b="1" dirty="0" smtClean="0">
                <a:solidFill>
                  <a:srgbClr val="00B050"/>
                </a:solidFill>
              </a:rPr>
              <a:t>selecting alternative route  : </a:t>
            </a:r>
            <a:r>
              <a:rPr lang="en-IN" sz="2400" dirty="0" smtClean="0"/>
              <a:t>allow new virtual circuits but carefully route all new virtual circuits around problem area.</a:t>
            </a:r>
            <a:endParaRPr lang="en-US" sz="2800" b="1" dirty="0" smtClean="0">
              <a:solidFill>
                <a:srgbClr val="00B050"/>
              </a:solidFill>
            </a:endParaRPr>
          </a:p>
        </p:txBody>
      </p:sp>
      <p:pic>
        <p:nvPicPr>
          <p:cNvPr id="75783" name="Picture 2"/>
          <p:cNvPicPr>
            <a:picLocks noChangeAspect="1" noChangeArrowheads="1"/>
          </p:cNvPicPr>
          <p:nvPr/>
        </p:nvPicPr>
        <p:blipFill>
          <a:blip r:embed="rId3"/>
          <a:srcRect/>
          <a:stretch>
            <a:fillRect/>
          </a:stretch>
        </p:blipFill>
        <p:spPr bwMode="auto">
          <a:xfrm>
            <a:off x="381000" y="2286000"/>
            <a:ext cx="8305800" cy="3378963"/>
          </a:xfrm>
          <a:prstGeom prst="rect">
            <a:avLst/>
          </a:prstGeom>
          <a:noFill/>
          <a:ln w="9525">
            <a:noFill/>
            <a:miter lim="800000"/>
            <a:headEnd/>
            <a:tailEnd/>
          </a:ln>
        </p:spPr>
      </p:pic>
      <p:sp>
        <p:nvSpPr>
          <p:cNvPr id="75784" name="Rectangle 7"/>
          <p:cNvSpPr>
            <a:spLocks noChangeArrowheads="1"/>
          </p:cNvSpPr>
          <p:nvPr/>
        </p:nvSpPr>
        <p:spPr bwMode="auto">
          <a:xfrm>
            <a:off x="300038" y="5775325"/>
            <a:ext cx="8615362" cy="830997"/>
          </a:xfrm>
          <a:prstGeom prst="rect">
            <a:avLst/>
          </a:prstGeom>
          <a:noFill/>
          <a:ln w="9525">
            <a:noFill/>
            <a:miter lim="800000"/>
            <a:headEnd/>
            <a:tailEnd/>
          </a:ln>
        </p:spPr>
        <p:txBody>
          <a:bodyPr wrap="square">
            <a:spAutoFit/>
          </a:bodyPr>
          <a:lstStyle/>
          <a:p>
            <a:pPr>
              <a:lnSpc>
                <a:spcPct val="150000"/>
              </a:lnSpc>
            </a:pPr>
            <a:r>
              <a:rPr lang="en-US" sz="1600" b="1" dirty="0"/>
              <a:t>(a) A congested subnet. (b) A redrawn subnet that eliminates the congestion. A virtual circuit from A to B is also shown.</a:t>
            </a:r>
            <a:endParaRPr lang="en-US" sz="1600" dirty="0"/>
          </a:p>
        </p:txBody>
      </p:sp>
      <p:sp>
        <p:nvSpPr>
          <p:cNvPr id="10" name="TextBox 11"/>
          <p:cNvSpPr txBox="1">
            <a:spLocks noChangeArrowheads="1"/>
          </p:cNvSpPr>
          <p:nvPr/>
        </p:nvSpPr>
        <p:spPr bwMode="auto">
          <a:xfrm>
            <a:off x="228600" y="0"/>
            <a:ext cx="8739188" cy="837473"/>
          </a:xfrm>
          <a:prstGeom prst="rect">
            <a:avLst/>
          </a:prstGeom>
          <a:noFill/>
          <a:ln w="9525">
            <a:noFill/>
            <a:miter lim="800000"/>
            <a:headEnd/>
            <a:tailEnd/>
          </a:ln>
        </p:spPr>
        <p:txBody>
          <a:bodyPr>
            <a:spAutoFit/>
          </a:bodyPr>
          <a:lstStyle/>
          <a:p>
            <a:pPr algn="ctr">
              <a:lnSpc>
                <a:spcPct val="150000"/>
              </a:lnSpc>
            </a:pPr>
            <a:r>
              <a:rPr lang="en-US" sz="3600" b="1" dirty="0">
                <a:solidFill>
                  <a:srgbClr val="C00000"/>
                </a:solidFill>
              </a:rPr>
              <a:t>Congestion Control in Virtual-Circuit Subnets</a:t>
            </a:r>
            <a:endParaRPr lang="en-US" sz="3600" dirty="0">
              <a:solidFill>
                <a:srgbClr val="C0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74756"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74757" name="TextBox 11"/>
          <p:cNvSpPr txBox="1">
            <a:spLocks noChangeArrowheads="1"/>
          </p:cNvSpPr>
          <p:nvPr/>
        </p:nvSpPr>
        <p:spPr bwMode="auto">
          <a:xfrm>
            <a:off x="228600" y="0"/>
            <a:ext cx="8739188" cy="837473"/>
          </a:xfrm>
          <a:prstGeom prst="rect">
            <a:avLst/>
          </a:prstGeom>
          <a:noFill/>
          <a:ln w="9525">
            <a:noFill/>
            <a:miter lim="800000"/>
            <a:headEnd/>
            <a:tailEnd/>
          </a:ln>
        </p:spPr>
        <p:txBody>
          <a:bodyPr>
            <a:spAutoFit/>
          </a:bodyPr>
          <a:lstStyle/>
          <a:p>
            <a:pPr algn="ctr">
              <a:lnSpc>
                <a:spcPct val="150000"/>
              </a:lnSpc>
            </a:pPr>
            <a:r>
              <a:rPr lang="en-US" sz="3600" b="1" dirty="0">
                <a:solidFill>
                  <a:srgbClr val="C00000"/>
                </a:solidFill>
              </a:rPr>
              <a:t>Congestion Control in Virtual-Circuit Subnets</a:t>
            </a:r>
            <a:endParaRPr lang="en-US" sz="3600" dirty="0">
              <a:solidFill>
                <a:srgbClr val="C00000"/>
              </a:solidFill>
            </a:endParaRPr>
          </a:p>
        </p:txBody>
      </p:sp>
      <p:sp>
        <p:nvSpPr>
          <p:cNvPr id="74758" name="TextBox 13"/>
          <p:cNvSpPr txBox="1">
            <a:spLocks noChangeArrowheads="1"/>
          </p:cNvSpPr>
          <p:nvPr/>
        </p:nvSpPr>
        <p:spPr bwMode="auto">
          <a:xfrm>
            <a:off x="228600" y="1066800"/>
            <a:ext cx="8672513" cy="5386090"/>
          </a:xfrm>
          <a:prstGeom prst="rect">
            <a:avLst/>
          </a:prstGeom>
          <a:noFill/>
          <a:ln w="9525">
            <a:noFill/>
            <a:miter lim="800000"/>
            <a:headEnd/>
            <a:tailEnd/>
          </a:ln>
        </p:spPr>
        <p:txBody>
          <a:bodyPr>
            <a:spAutoFit/>
          </a:bodyPr>
          <a:lstStyle/>
          <a:p>
            <a:pPr marL="514350" indent="-514350" algn="just">
              <a:lnSpc>
                <a:spcPct val="200000"/>
              </a:lnSpc>
              <a:buFont typeface="+mj-lt"/>
              <a:buAutoNum type="arabicPeriod" startAt="3"/>
            </a:pPr>
            <a:r>
              <a:rPr lang="en-IN" sz="2800" b="1" dirty="0" smtClean="0">
                <a:solidFill>
                  <a:srgbClr val="00B050"/>
                </a:solidFill>
              </a:rPr>
              <a:t>Negotiate level of service </a:t>
            </a:r>
          </a:p>
          <a:p>
            <a:pPr marL="1428750" lvl="2" indent="-514350" algn="just">
              <a:lnSpc>
                <a:spcPct val="150000"/>
              </a:lnSpc>
              <a:buFont typeface="Arial" pitchFamily="34" charset="0"/>
              <a:buChar char="•"/>
            </a:pPr>
            <a:r>
              <a:rPr lang="en-US" sz="2400" dirty="0" smtClean="0"/>
              <a:t>This host  normally specifies the volume and shape of the traffic, quality of service required, and other parameters.</a:t>
            </a:r>
          </a:p>
          <a:p>
            <a:pPr marL="1371600" lvl="2" indent="-457200" algn="just">
              <a:lnSpc>
                <a:spcPct val="150000"/>
              </a:lnSpc>
              <a:buFont typeface="Arial" pitchFamily="34" charset="0"/>
              <a:buChar char="•"/>
            </a:pPr>
            <a:r>
              <a:rPr lang="en-US" sz="2400" dirty="0" smtClean="0"/>
              <a:t>the subnet will agree to this  and  typically reserve required resources along the path when the circuit is set up</a:t>
            </a:r>
          </a:p>
          <a:p>
            <a:pPr marL="1371600" lvl="2" indent="-457200" algn="just">
              <a:lnSpc>
                <a:spcPct val="150000"/>
              </a:lnSpc>
              <a:buFont typeface="Arial" pitchFamily="34" charset="0"/>
              <a:buChar char="•"/>
            </a:pPr>
            <a:r>
              <a:rPr lang="en-US" sz="2400" dirty="0" smtClean="0"/>
              <a:t>These resources can include table and buffer space in the routers and bandwidth on the lines.</a:t>
            </a:r>
            <a:endParaRPr lang="en-IN" sz="4000" dirty="0" smtClean="0">
              <a:solidFill>
                <a:srgbClr val="00B05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67588"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5" name="TextBox 4"/>
          <p:cNvSpPr txBox="1"/>
          <p:nvPr/>
        </p:nvSpPr>
        <p:spPr>
          <a:xfrm>
            <a:off x="609600" y="1828800"/>
            <a:ext cx="8001000" cy="3693319"/>
          </a:xfrm>
          <a:prstGeom prst="rect">
            <a:avLst/>
          </a:prstGeom>
          <a:noFill/>
        </p:spPr>
        <p:txBody>
          <a:bodyPr wrap="square" rtlCol="0">
            <a:spAutoFit/>
          </a:bodyPr>
          <a:lstStyle/>
          <a:p>
            <a:pPr marL="457200" indent="-457200" algn="ctr">
              <a:lnSpc>
                <a:spcPct val="150000"/>
              </a:lnSpc>
            </a:pPr>
            <a:r>
              <a:rPr lang="en-US" sz="6600" b="1" dirty="0" smtClean="0">
                <a:solidFill>
                  <a:srgbClr val="C00000"/>
                </a:solidFill>
              </a:rPr>
              <a:t>Congestion Control Algorithms</a:t>
            </a:r>
          </a:p>
          <a:p>
            <a:pPr algn="ctr"/>
            <a:endParaRPr lang="en-IN" sz="3600" dirty="0">
              <a:solidFill>
                <a:srgbClr val="C0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77828"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77829" name="TextBox 11"/>
          <p:cNvSpPr txBox="1">
            <a:spLocks noChangeArrowheads="1"/>
          </p:cNvSpPr>
          <p:nvPr/>
        </p:nvSpPr>
        <p:spPr bwMode="auto">
          <a:xfrm>
            <a:off x="1066800" y="1676400"/>
            <a:ext cx="6934200" cy="2667000"/>
          </a:xfrm>
          <a:prstGeom prst="rect">
            <a:avLst/>
          </a:prstGeom>
          <a:noFill/>
          <a:ln w="9525">
            <a:noFill/>
            <a:miter lim="800000"/>
            <a:headEnd/>
            <a:tailEnd/>
          </a:ln>
        </p:spPr>
        <p:txBody>
          <a:bodyPr wrap="square">
            <a:spAutoFit/>
          </a:bodyPr>
          <a:lstStyle/>
          <a:p>
            <a:pPr algn="ctr">
              <a:lnSpc>
                <a:spcPct val="150000"/>
              </a:lnSpc>
            </a:pPr>
            <a:r>
              <a:rPr lang="en-US" sz="5400" b="1" dirty="0">
                <a:solidFill>
                  <a:srgbClr val="C00000"/>
                </a:solidFill>
              </a:rPr>
              <a:t>Congestion Control in Datagram Subnets</a:t>
            </a:r>
            <a:endParaRPr lang="en-US" sz="5400" dirty="0">
              <a:solidFill>
                <a:srgbClr val="C00000"/>
              </a:solidFill>
            </a:endParaRPr>
          </a:p>
        </p:txBody>
      </p:sp>
      <p:sp>
        <p:nvSpPr>
          <p:cNvPr id="77831"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77828"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77829" name="TextBox 11"/>
          <p:cNvSpPr txBox="1">
            <a:spLocks noChangeArrowheads="1"/>
          </p:cNvSpPr>
          <p:nvPr/>
        </p:nvSpPr>
        <p:spPr bwMode="auto">
          <a:xfrm>
            <a:off x="685800" y="0"/>
            <a:ext cx="7875587" cy="837473"/>
          </a:xfrm>
          <a:prstGeom prst="rect">
            <a:avLst/>
          </a:prstGeom>
          <a:noFill/>
          <a:ln w="9525">
            <a:noFill/>
            <a:miter lim="800000"/>
            <a:headEnd/>
            <a:tailEnd/>
          </a:ln>
        </p:spPr>
        <p:txBody>
          <a:bodyPr>
            <a:spAutoFit/>
          </a:bodyPr>
          <a:lstStyle/>
          <a:p>
            <a:pPr algn="ctr">
              <a:lnSpc>
                <a:spcPct val="150000"/>
              </a:lnSpc>
            </a:pPr>
            <a:r>
              <a:rPr lang="en-US" sz="3600" b="1" dirty="0">
                <a:solidFill>
                  <a:srgbClr val="C00000"/>
                </a:solidFill>
              </a:rPr>
              <a:t>Congestion Control in Datagram Subnets</a:t>
            </a:r>
            <a:endParaRPr lang="en-US" sz="3600" dirty="0">
              <a:solidFill>
                <a:srgbClr val="C00000"/>
              </a:solidFill>
            </a:endParaRPr>
          </a:p>
        </p:txBody>
      </p:sp>
      <p:sp>
        <p:nvSpPr>
          <p:cNvPr id="77830" name="TextBox 13"/>
          <p:cNvSpPr txBox="1">
            <a:spLocks noChangeArrowheads="1"/>
          </p:cNvSpPr>
          <p:nvPr/>
        </p:nvSpPr>
        <p:spPr bwMode="auto">
          <a:xfrm>
            <a:off x="228600" y="838200"/>
            <a:ext cx="8610599" cy="5816977"/>
          </a:xfrm>
          <a:prstGeom prst="rect">
            <a:avLst/>
          </a:prstGeom>
          <a:noFill/>
          <a:ln w="9525">
            <a:noFill/>
            <a:miter lim="800000"/>
            <a:headEnd/>
            <a:tailEnd/>
          </a:ln>
        </p:spPr>
        <p:txBody>
          <a:bodyPr wrap="square">
            <a:spAutoFit/>
          </a:bodyPr>
          <a:lstStyle/>
          <a:p>
            <a:pPr marL="457200" indent="-457200" algn="just">
              <a:lnSpc>
                <a:spcPct val="150000"/>
              </a:lnSpc>
              <a:buFont typeface="Arial" pitchFamily="34" charset="0"/>
              <a:buChar char="•"/>
            </a:pPr>
            <a:r>
              <a:rPr lang="en-IN" sz="2400" dirty="0" smtClean="0"/>
              <a:t>For each output line, router maintains an estimate </a:t>
            </a:r>
            <a:r>
              <a:rPr lang="en-IN" sz="3200" b="1" dirty="0" smtClean="0"/>
              <a:t>u</a:t>
            </a:r>
            <a:r>
              <a:rPr lang="en-IN" sz="2400" dirty="0" smtClean="0"/>
              <a:t> of its utilization: </a:t>
            </a:r>
            <a:r>
              <a:rPr lang="en-US" sz="2400" dirty="0" smtClean="0"/>
              <a:t> </a:t>
            </a:r>
            <a:r>
              <a:rPr lang="en-US" sz="2800" b="1" dirty="0" smtClean="0">
                <a:solidFill>
                  <a:srgbClr val="0070C0"/>
                </a:solidFill>
              </a:rPr>
              <a:t>u</a:t>
            </a:r>
            <a:r>
              <a:rPr lang="en-US" sz="2800" b="1" baseline="-25000" dirty="0" smtClean="0">
                <a:solidFill>
                  <a:srgbClr val="0070C0"/>
                </a:solidFill>
              </a:rPr>
              <a:t>new </a:t>
            </a:r>
            <a:r>
              <a:rPr lang="en-US" sz="2800" b="1" dirty="0" smtClean="0">
                <a:solidFill>
                  <a:srgbClr val="0070C0"/>
                </a:solidFill>
              </a:rPr>
              <a:t>  =  au</a:t>
            </a:r>
            <a:r>
              <a:rPr lang="en-US" sz="2800" b="1" baseline="-25000" dirty="0" smtClean="0">
                <a:solidFill>
                  <a:srgbClr val="0070C0"/>
                </a:solidFill>
              </a:rPr>
              <a:t>old</a:t>
            </a:r>
            <a:r>
              <a:rPr lang="en-US" sz="2800" b="1" dirty="0" smtClean="0">
                <a:solidFill>
                  <a:srgbClr val="0070C0"/>
                </a:solidFill>
              </a:rPr>
              <a:t>  + (1 – a) f   </a:t>
            </a:r>
            <a:endParaRPr lang="en-IN" sz="2400" b="1" dirty="0" smtClean="0">
              <a:solidFill>
                <a:srgbClr val="0070C0"/>
              </a:solidFill>
            </a:endParaRPr>
          </a:p>
          <a:p>
            <a:pPr lvl="2"/>
            <a:r>
              <a:rPr lang="en-IN" dirty="0" smtClean="0"/>
              <a:t>   </a:t>
            </a:r>
          </a:p>
          <a:p>
            <a:pPr marL="800100" lvl="1" indent="-342900">
              <a:buFont typeface="Arial" pitchFamily="34" charset="0"/>
              <a:buChar char="•"/>
            </a:pPr>
            <a:r>
              <a:rPr lang="en-US" sz="2000" dirty="0" smtClean="0"/>
              <a:t>  </a:t>
            </a:r>
            <a:r>
              <a:rPr lang="en-IN" sz="2400" dirty="0" smtClean="0"/>
              <a:t>a </a:t>
            </a:r>
            <a:r>
              <a:rPr lang="en-IN" sz="2400" dirty="0" smtClean="0">
                <a:sym typeface="Wingdings" pitchFamily="2" charset="2"/>
              </a:rPr>
              <a:t> </a:t>
            </a:r>
            <a:r>
              <a:rPr lang="en-IN" sz="2400" dirty="0" smtClean="0"/>
              <a:t> a constant.</a:t>
            </a:r>
          </a:p>
          <a:p>
            <a:pPr marL="914400" lvl="1" indent="-457200">
              <a:buFont typeface="Arial" pitchFamily="34" charset="0"/>
              <a:buChar char="•"/>
            </a:pPr>
            <a:r>
              <a:rPr lang="en-IN" sz="2400" dirty="0" smtClean="0"/>
              <a:t>f (0 or1)  </a:t>
            </a:r>
            <a:r>
              <a:rPr lang="en-IN" sz="2400" dirty="0" smtClean="0">
                <a:sym typeface="Wingdings" pitchFamily="2" charset="2"/>
              </a:rPr>
              <a:t> </a:t>
            </a:r>
            <a:r>
              <a:rPr lang="en-IN" sz="2400" dirty="0" smtClean="0"/>
              <a:t> a sample of the instantaneous line utilization, made periodically.</a:t>
            </a:r>
            <a:r>
              <a:rPr lang="en-US" sz="2400" dirty="0" smtClean="0"/>
              <a:t> </a:t>
            </a:r>
          </a:p>
          <a:p>
            <a:pPr marL="914400" lvl="1" indent="-457200"/>
            <a:endParaRPr lang="en-US" sz="2400" dirty="0" smtClean="0"/>
          </a:p>
          <a:p>
            <a:pPr marL="457200" indent="-457200">
              <a:lnSpc>
                <a:spcPct val="150000"/>
              </a:lnSpc>
            </a:pPr>
            <a:r>
              <a:rPr lang="en-US" sz="2400" b="1" dirty="0" smtClean="0"/>
              <a:t>If u</a:t>
            </a:r>
            <a:r>
              <a:rPr lang="en-US" sz="2400" b="1" baseline="-25000" dirty="0" smtClean="0"/>
              <a:t>new  </a:t>
            </a:r>
            <a:r>
              <a:rPr lang="en-US" sz="2400" b="1" dirty="0" smtClean="0"/>
              <a:t>&gt; threshold value , </a:t>
            </a:r>
            <a:r>
              <a:rPr lang="en-IN" sz="2400" b="1" dirty="0" smtClean="0"/>
              <a:t>the output line enters a </a:t>
            </a:r>
            <a:r>
              <a:rPr lang="en-IN" sz="2400" b="1" dirty="0" smtClean="0">
                <a:solidFill>
                  <a:srgbClr val="C00000"/>
                </a:solidFill>
              </a:rPr>
              <a:t>warning state.</a:t>
            </a:r>
          </a:p>
          <a:p>
            <a:pPr marL="457200" indent="-457200">
              <a:lnSpc>
                <a:spcPct val="150000"/>
              </a:lnSpc>
              <a:buFont typeface="Arial" pitchFamily="34" charset="0"/>
              <a:buChar char="•"/>
            </a:pPr>
            <a:r>
              <a:rPr lang="en-IN" sz="2400" dirty="0" smtClean="0"/>
              <a:t>If a packet’s output line is in warning state, some action is taken</a:t>
            </a:r>
          </a:p>
          <a:p>
            <a:pPr marL="1828800" lvl="3" indent="-457200">
              <a:lnSpc>
                <a:spcPct val="150000"/>
              </a:lnSpc>
              <a:buFont typeface="+mj-lt"/>
              <a:buAutoNum type="arabicPeriod"/>
            </a:pPr>
            <a:r>
              <a:rPr lang="en-IN" sz="2800" dirty="0" smtClean="0">
                <a:solidFill>
                  <a:srgbClr val="0070C0"/>
                </a:solidFill>
              </a:rPr>
              <a:t>The warning bit</a:t>
            </a:r>
          </a:p>
          <a:p>
            <a:pPr marL="1828800" lvl="3" indent="-457200">
              <a:lnSpc>
                <a:spcPct val="150000"/>
              </a:lnSpc>
              <a:buFont typeface="+mj-lt"/>
              <a:buAutoNum type="arabicPeriod"/>
            </a:pPr>
            <a:r>
              <a:rPr lang="en-IN" sz="2800" dirty="0" smtClean="0">
                <a:solidFill>
                  <a:srgbClr val="0070C0"/>
                </a:solidFill>
              </a:rPr>
              <a:t>Choke packets</a:t>
            </a:r>
            <a:endParaRPr lang="en-US" sz="2800" dirty="0" smtClean="0">
              <a:solidFill>
                <a:srgbClr val="0070C0"/>
              </a:solidFill>
            </a:endParaRPr>
          </a:p>
        </p:txBody>
      </p:sp>
      <p:sp>
        <p:nvSpPr>
          <p:cNvPr id="77831"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78852"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78854" name="TextBox 13"/>
          <p:cNvSpPr txBox="1">
            <a:spLocks noChangeArrowheads="1"/>
          </p:cNvSpPr>
          <p:nvPr/>
        </p:nvSpPr>
        <p:spPr bwMode="auto">
          <a:xfrm>
            <a:off x="152400" y="990600"/>
            <a:ext cx="8766175" cy="4524315"/>
          </a:xfrm>
          <a:prstGeom prst="rect">
            <a:avLst/>
          </a:prstGeom>
          <a:noFill/>
          <a:ln w="9525">
            <a:noFill/>
            <a:miter lim="800000"/>
            <a:headEnd/>
            <a:tailEnd/>
          </a:ln>
        </p:spPr>
        <p:txBody>
          <a:bodyPr wrap="square">
            <a:spAutoFit/>
          </a:bodyPr>
          <a:lstStyle/>
          <a:p>
            <a:pPr marL="914400" lvl="1" indent="-457200" algn="just">
              <a:lnSpc>
                <a:spcPct val="150000"/>
              </a:lnSpc>
              <a:buFont typeface="+mj-lt"/>
              <a:buAutoNum type="arabicPeriod"/>
            </a:pPr>
            <a:r>
              <a:rPr lang="en-IN" sz="2400" dirty="0" smtClean="0"/>
              <a:t>Router sets a </a:t>
            </a:r>
            <a:r>
              <a:rPr lang="en-IN" sz="2400" i="1" dirty="0" smtClean="0"/>
              <a:t>special bit </a:t>
            </a:r>
            <a:r>
              <a:rPr lang="en-IN" sz="2400" dirty="0" smtClean="0"/>
              <a:t>in the packet’s header.</a:t>
            </a:r>
          </a:p>
          <a:p>
            <a:pPr marL="914400" lvl="1" indent="-457200" algn="just">
              <a:lnSpc>
                <a:spcPct val="150000"/>
              </a:lnSpc>
              <a:buFont typeface="+mj-lt"/>
              <a:buAutoNum type="arabicPeriod"/>
            </a:pPr>
            <a:r>
              <a:rPr lang="en-IN" sz="2400" dirty="0" smtClean="0"/>
              <a:t> Destination copies the bit into the next ACK and  sends  to the source.</a:t>
            </a:r>
          </a:p>
          <a:p>
            <a:pPr marL="914400" lvl="1" indent="-457200" algn="just">
              <a:lnSpc>
                <a:spcPct val="150000"/>
              </a:lnSpc>
              <a:buFont typeface="+mj-lt"/>
              <a:buAutoNum type="arabicPeriod"/>
            </a:pPr>
            <a:r>
              <a:rPr lang="en-IN" sz="2400" dirty="0" smtClean="0"/>
              <a:t>The sender monitors the number of ACK packets it receives with the warning bit set and adjusts  its transmission rate accordingly.</a:t>
            </a:r>
          </a:p>
          <a:p>
            <a:pPr marL="914400" lvl="1" indent="-457200" algn="just">
              <a:lnSpc>
                <a:spcPct val="150000"/>
              </a:lnSpc>
              <a:buFont typeface="+mj-lt"/>
              <a:buAutoNum type="arabicPeriod"/>
            </a:pPr>
            <a:r>
              <a:rPr lang="en-US" sz="2400" dirty="0" smtClean="0"/>
              <a:t>As </a:t>
            </a:r>
            <a:r>
              <a:rPr lang="en-US" sz="2400" dirty="0"/>
              <a:t>long as the warning bits  continue to flow in, the source continues to decrease its transmission </a:t>
            </a:r>
            <a:r>
              <a:rPr lang="en-US" sz="2400" dirty="0" smtClean="0"/>
              <a:t>rate.</a:t>
            </a:r>
            <a:endParaRPr lang="en-US" sz="2400" dirty="0"/>
          </a:p>
        </p:txBody>
      </p:sp>
      <p:sp>
        <p:nvSpPr>
          <p:cNvPr id="78855"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9" name="TextBox 11"/>
          <p:cNvSpPr txBox="1">
            <a:spLocks noChangeArrowheads="1"/>
          </p:cNvSpPr>
          <p:nvPr/>
        </p:nvSpPr>
        <p:spPr bwMode="auto">
          <a:xfrm>
            <a:off x="685800" y="0"/>
            <a:ext cx="7875587" cy="837473"/>
          </a:xfrm>
          <a:prstGeom prst="rect">
            <a:avLst/>
          </a:prstGeom>
          <a:noFill/>
          <a:ln w="9525">
            <a:noFill/>
            <a:miter lim="800000"/>
            <a:headEnd/>
            <a:tailEnd/>
          </a:ln>
        </p:spPr>
        <p:txBody>
          <a:bodyPr>
            <a:spAutoFit/>
          </a:bodyPr>
          <a:lstStyle/>
          <a:p>
            <a:pPr marL="514350" indent="-514350" algn="ctr">
              <a:lnSpc>
                <a:spcPct val="150000"/>
              </a:lnSpc>
              <a:buFont typeface="+mj-lt"/>
              <a:buAutoNum type="arabicPeriod"/>
            </a:pPr>
            <a:r>
              <a:rPr lang="en-US" sz="3600" b="1" dirty="0" smtClean="0">
                <a:solidFill>
                  <a:srgbClr val="0070C0"/>
                </a:solidFill>
              </a:rPr>
              <a:t>The Warning Bit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78852"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78855"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7" name="TextBox 13"/>
          <p:cNvSpPr txBox="1">
            <a:spLocks noChangeArrowheads="1"/>
          </p:cNvSpPr>
          <p:nvPr/>
        </p:nvSpPr>
        <p:spPr bwMode="auto">
          <a:xfrm>
            <a:off x="228600" y="1066800"/>
            <a:ext cx="8686800" cy="5324535"/>
          </a:xfrm>
          <a:prstGeom prst="rect">
            <a:avLst/>
          </a:prstGeom>
          <a:noFill/>
          <a:ln w="9525">
            <a:solidFill>
              <a:schemeClr val="accent1"/>
            </a:solidFill>
            <a:miter lim="800000"/>
            <a:headEnd/>
            <a:tailEnd/>
          </a:ln>
        </p:spPr>
        <p:txBody>
          <a:bodyPr wrap="square">
            <a:spAutoFit/>
          </a:bodyPr>
          <a:lstStyle/>
          <a:p>
            <a:pPr marL="914400" lvl="1" indent="-457200" algn="just">
              <a:buFont typeface="+mj-lt"/>
              <a:buAutoNum type="arabicPeriod"/>
            </a:pPr>
            <a:r>
              <a:rPr lang="en-US" sz="2400" dirty="0" smtClean="0"/>
              <a:t>The </a:t>
            </a:r>
            <a:r>
              <a:rPr lang="en-US" sz="2400" dirty="0"/>
              <a:t>router in trouble  sends a </a:t>
            </a:r>
            <a:r>
              <a:rPr lang="en-US" sz="2400" dirty="0">
                <a:solidFill>
                  <a:srgbClr val="00B050"/>
                </a:solidFill>
              </a:rPr>
              <a:t>choke packet </a:t>
            </a:r>
            <a:r>
              <a:rPr lang="en-US" sz="2400" dirty="0"/>
              <a:t>back to the source host, giving it the destination found in the packet</a:t>
            </a:r>
            <a:r>
              <a:rPr lang="en-US" sz="2400" dirty="0" smtClean="0"/>
              <a:t>.</a:t>
            </a:r>
          </a:p>
          <a:p>
            <a:pPr marL="914400" lvl="1" indent="-457200" algn="just">
              <a:buFont typeface="+mj-lt"/>
              <a:buAutoNum type="arabicPeriod"/>
            </a:pPr>
            <a:endParaRPr lang="en-US" sz="2400" dirty="0"/>
          </a:p>
          <a:p>
            <a:pPr marL="914400" lvl="1" indent="-457200" algn="just">
              <a:buFont typeface="+mj-lt"/>
              <a:buAutoNum type="arabicPeriod"/>
            </a:pPr>
            <a:r>
              <a:rPr lang="en-IN" sz="2400" dirty="0" smtClean="0"/>
              <a:t>The original packet is tagged so that it will not generate any  more choke packets.</a:t>
            </a:r>
          </a:p>
          <a:p>
            <a:pPr marL="914400" lvl="1" indent="-457200" algn="just"/>
            <a:endParaRPr lang="en-IN" sz="2400" dirty="0" smtClean="0"/>
          </a:p>
          <a:p>
            <a:pPr marL="914400" lvl="1" indent="-457200" algn="just">
              <a:buFont typeface="+mj-lt"/>
              <a:buAutoNum type="arabicPeriod" startAt="3"/>
            </a:pPr>
            <a:r>
              <a:rPr lang="en-US" sz="2400" dirty="0" smtClean="0"/>
              <a:t> </a:t>
            </a:r>
            <a:r>
              <a:rPr lang="en-IN" sz="2400" dirty="0" smtClean="0"/>
              <a:t>When the source gets a chock packet, it cuts rate by half, and ignores further choke packets coming from the same destination for a fixed period</a:t>
            </a:r>
          </a:p>
          <a:p>
            <a:pPr marL="914400" lvl="1" indent="-457200" algn="just"/>
            <a:endParaRPr lang="en-IN" sz="2400" dirty="0" smtClean="0"/>
          </a:p>
          <a:p>
            <a:pPr marL="914400" lvl="1" indent="-457200" algn="just">
              <a:buFont typeface="+mj-lt"/>
              <a:buAutoNum type="arabicPeriod" startAt="3"/>
            </a:pPr>
            <a:r>
              <a:rPr lang="en-IN" sz="2400" dirty="0" smtClean="0"/>
              <a:t>After that period has expired, the host listens for more choke packets. If one arrives, the host cut rate by half again. If no choke packet arrives, the host may increase rate</a:t>
            </a:r>
          </a:p>
          <a:p>
            <a:pPr marL="914400" lvl="1" indent="-457200" algn="just">
              <a:buFont typeface="+mj-lt"/>
              <a:buAutoNum type="arabicPeriod" startAt="3"/>
            </a:pPr>
            <a:endParaRPr lang="en-US" sz="2800" dirty="0"/>
          </a:p>
        </p:txBody>
      </p:sp>
      <p:sp>
        <p:nvSpPr>
          <p:cNvPr id="8" name="TextBox 13"/>
          <p:cNvSpPr txBox="1">
            <a:spLocks noChangeArrowheads="1"/>
          </p:cNvSpPr>
          <p:nvPr/>
        </p:nvSpPr>
        <p:spPr bwMode="auto">
          <a:xfrm>
            <a:off x="2590800" y="228600"/>
            <a:ext cx="2819400" cy="671851"/>
          </a:xfrm>
          <a:prstGeom prst="rect">
            <a:avLst/>
          </a:prstGeom>
          <a:noFill/>
          <a:ln w="9525">
            <a:noFill/>
            <a:miter lim="800000"/>
            <a:headEnd/>
            <a:tailEnd/>
          </a:ln>
        </p:spPr>
        <p:txBody>
          <a:bodyPr wrap="square">
            <a:spAutoFit/>
          </a:bodyPr>
          <a:lstStyle/>
          <a:p>
            <a:pPr marL="457200" indent="-457200" algn="ctr">
              <a:lnSpc>
                <a:spcPct val="150000"/>
              </a:lnSpc>
              <a:buFont typeface="Times New Roman" pitchFamily="18" charset="0"/>
              <a:buAutoNum type="arabicPeriod" startAt="2"/>
            </a:pPr>
            <a:r>
              <a:rPr lang="en-US" sz="2800" b="1" dirty="0">
                <a:solidFill>
                  <a:srgbClr val="0070C0"/>
                </a:solidFill>
              </a:rPr>
              <a:t>Choke </a:t>
            </a:r>
            <a:r>
              <a:rPr lang="en-US" sz="2800" b="1" dirty="0" smtClean="0">
                <a:solidFill>
                  <a:srgbClr val="0070C0"/>
                </a:solidFill>
              </a:rPr>
              <a:t>Packets</a:t>
            </a:r>
            <a:endParaRPr lang="en-US" sz="2800" b="1" dirty="0">
              <a:solidFill>
                <a:srgbClr val="0070C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78852"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78855"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7" name="TextBox 13"/>
          <p:cNvSpPr txBox="1">
            <a:spLocks noChangeArrowheads="1"/>
          </p:cNvSpPr>
          <p:nvPr/>
        </p:nvSpPr>
        <p:spPr bwMode="auto">
          <a:xfrm>
            <a:off x="533400" y="914400"/>
            <a:ext cx="8001000" cy="830997"/>
          </a:xfrm>
          <a:prstGeom prst="rect">
            <a:avLst/>
          </a:prstGeom>
          <a:noFill/>
          <a:ln w="9525">
            <a:solidFill>
              <a:schemeClr val="accent1"/>
            </a:solidFill>
            <a:miter lim="800000"/>
            <a:headEnd/>
            <a:tailEnd/>
          </a:ln>
        </p:spPr>
        <p:txBody>
          <a:bodyPr wrap="square">
            <a:spAutoFit/>
          </a:bodyPr>
          <a:lstStyle/>
          <a:p>
            <a:pPr marL="914400" lvl="1" indent="-457200"/>
            <a:r>
              <a:rPr lang="en-IN" sz="2400" dirty="0" smtClean="0"/>
              <a:t>The original packet is tagged so that it will not generate any  more choke packets.</a:t>
            </a:r>
          </a:p>
        </p:txBody>
      </p:sp>
      <p:sp>
        <p:nvSpPr>
          <p:cNvPr id="8" name="TextBox 13"/>
          <p:cNvSpPr txBox="1">
            <a:spLocks noChangeArrowheads="1"/>
          </p:cNvSpPr>
          <p:nvPr/>
        </p:nvSpPr>
        <p:spPr bwMode="auto">
          <a:xfrm>
            <a:off x="2590800" y="228600"/>
            <a:ext cx="2819400" cy="671851"/>
          </a:xfrm>
          <a:prstGeom prst="rect">
            <a:avLst/>
          </a:prstGeom>
          <a:noFill/>
          <a:ln w="9525">
            <a:noFill/>
            <a:miter lim="800000"/>
            <a:headEnd/>
            <a:tailEnd/>
          </a:ln>
        </p:spPr>
        <p:txBody>
          <a:bodyPr wrap="square">
            <a:spAutoFit/>
          </a:bodyPr>
          <a:lstStyle/>
          <a:p>
            <a:pPr marL="457200" indent="-457200" algn="ctr">
              <a:lnSpc>
                <a:spcPct val="150000"/>
              </a:lnSpc>
              <a:buFont typeface="Times New Roman" pitchFamily="18" charset="0"/>
              <a:buAutoNum type="arabicPeriod" startAt="2"/>
            </a:pPr>
            <a:r>
              <a:rPr lang="en-US" sz="2800" b="1" dirty="0">
                <a:solidFill>
                  <a:srgbClr val="0070C0"/>
                </a:solidFill>
              </a:rPr>
              <a:t>Choke </a:t>
            </a:r>
            <a:r>
              <a:rPr lang="en-US" sz="2800" b="1" dirty="0" smtClean="0">
                <a:solidFill>
                  <a:srgbClr val="0070C0"/>
                </a:solidFill>
              </a:rPr>
              <a:t>Packets</a:t>
            </a:r>
            <a:endParaRPr lang="en-US" sz="2800" b="1" dirty="0">
              <a:solidFill>
                <a:srgbClr val="0070C0"/>
              </a:solidFill>
            </a:endParaRPr>
          </a:p>
        </p:txBody>
      </p:sp>
      <p:sp>
        <p:nvSpPr>
          <p:cNvPr id="81" name="Line 3"/>
          <p:cNvSpPr>
            <a:spLocks noChangeShapeType="1"/>
          </p:cNvSpPr>
          <p:nvPr/>
        </p:nvSpPr>
        <p:spPr bwMode="auto">
          <a:xfrm>
            <a:off x="2212975" y="3500438"/>
            <a:ext cx="4873625" cy="0"/>
          </a:xfrm>
          <a:prstGeom prst="line">
            <a:avLst/>
          </a:prstGeom>
          <a:noFill/>
          <a:ln w="25400">
            <a:solidFill>
              <a:schemeClr val="tx1"/>
            </a:solidFill>
            <a:round/>
            <a:headEnd type="none" w="sm" len="sm"/>
            <a:tailEnd type="none" w="sm" len="sm"/>
          </a:ln>
        </p:spPr>
        <p:txBody>
          <a:bodyPr wrap="none" anchor="ctr"/>
          <a:lstStyle/>
          <a:p>
            <a:endParaRPr lang="en-IN" dirty="0"/>
          </a:p>
        </p:txBody>
      </p:sp>
      <p:sp>
        <p:nvSpPr>
          <p:cNvPr id="82" name="Rectangle 4"/>
          <p:cNvSpPr>
            <a:spLocks noChangeArrowheads="1"/>
          </p:cNvSpPr>
          <p:nvPr/>
        </p:nvSpPr>
        <p:spPr bwMode="auto">
          <a:xfrm>
            <a:off x="3708400" y="3221038"/>
            <a:ext cx="952500" cy="630237"/>
          </a:xfrm>
          <a:prstGeom prst="rect">
            <a:avLst/>
          </a:prstGeom>
          <a:solidFill>
            <a:schemeClr val="accent2"/>
          </a:solidFill>
          <a:ln w="12700">
            <a:solidFill>
              <a:schemeClr val="tx1"/>
            </a:solidFill>
            <a:miter lim="800000"/>
            <a:headEnd/>
            <a:tailEnd/>
          </a:ln>
        </p:spPr>
        <p:txBody>
          <a:bodyPr wrap="none" lIns="92075" tIns="46038" rIns="92075" bIns="46038" anchor="ctr"/>
          <a:lstStyle/>
          <a:p>
            <a:pPr algn="ctr" eaLnBrk="0" hangingPunct="0"/>
            <a:r>
              <a:rPr lang="en-US" sz="2000" dirty="0">
                <a:latin typeface="Arial" charset="0"/>
              </a:rPr>
              <a:t>router</a:t>
            </a:r>
          </a:p>
        </p:txBody>
      </p:sp>
      <p:sp>
        <p:nvSpPr>
          <p:cNvPr id="83" name="Rectangle 5"/>
          <p:cNvSpPr>
            <a:spLocks noChangeArrowheads="1"/>
          </p:cNvSpPr>
          <p:nvPr/>
        </p:nvSpPr>
        <p:spPr bwMode="auto">
          <a:xfrm>
            <a:off x="5900738" y="3221038"/>
            <a:ext cx="952500" cy="630237"/>
          </a:xfrm>
          <a:prstGeom prst="rect">
            <a:avLst/>
          </a:prstGeom>
          <a:solidFill>
            <a:schemeClr val="accent2"/>
          </a:solidFill>
          <a:ln w="12700">
            <a:solidFill>
              <a:schemeClr val="tx1"/>
            </a:solidFill>
            <a:miter lim="800000"/>
            <a:headEnd/>
            <a:tailEnd/>
          </a:ln>
        </p:spPr>
        <p:txBody>
          <a:bodyPr wrap="none" lIns="92075" tIns="46038" rIns="92075" bIns="46038" anchor="ctr"/>
          <a:lstStyle/>
          <a:p>
            <a:pPr algn="ctr" eaLnBrk="0" hangingPunct="0"/>
            <a:r>
              <a:rPr lang="en-US" sz="2000" dirty="0">
                <a:latin typeface="Arial" charset="0"/>
              </a:rPr>
              <a:t>router</a:t>
            </a:r>
          </a:p>
        </p:txBody>
      </p:sp>
      <p:sp>
        <p:nvSpPr>
          <p:cNvPr id="84" name="Oval 6"/>
          <p:cNvSpPr>
            <a:spLocks noChangeArrowheads="1"/>
          </p:cNvSpPr>
          <p:nvPr/>
        </p:nvSpPr>
        <p:spPr bwMode="auto">
          <a:xfrm>
            <a:off x="1846263" y="3179763"/>
            <a:ext cx="606425" cy="606425"/>
          </a:xfrm>
          <a:prstGeom prst="ellipse">
            <a:avLst/>
          </a:prstGeom>
          <a:solidFill>
            <a:schemeClr val="accent2"/>
          </a:solidFill>
          <a:ln w="25400">
            <a:solidFill>
              <a:schemeClr val="tx1"/>
            </a:solidFill>
            <a:round/>
            <a:headEnd/>
            <a:tailEnd/>
          </a:ln>
        </p:spPr>
        <p:txBody>
          <a:bodyPr wrap="none" lIns="92075" tIns="46038" rIns="92075" bIns="46038" anchor="ctr"/>
          <a:lstStyle/>
          <a:p>
            <a:pPr algn="ctr" eaLnBrk="0" hangingPunct="0"/>
            <a:r>
              <a:rPr lang="en-US" sz="1600" dirty="0">
                <a:latin typeface="Arial" charset="0"/>
              </a:rPr>
              <a:t>Host</a:t>
            </a:r>
          </a:p>
        </p:txBody>
      </p:sp>
      <p:sp>
        <p:nvSpPr>
          <p:cNvPr id="85" name="Rectangle 7"/>
          <p:cNvSpPr>
            <a:spLocks noChangeArrowheads="1"/>
          </p:cNvSpPr>
          <p:nvPr/>
        </p:nvSpPr>
        <p:spPr bwMode="auto">
          <a:xfrm>
            <a:off x="2589213" y="3221038"/>
            <a:ext cx="249237" cy="130175"/>
          </a:xfrm>
          <a:prstGeom prst="rect">
            <a:avLst/>
          </a:prstGeom>
          <a:solidFill>
            <a:schemeClr val="hlink"/>
          </a:solidFill>
          <a:ln w="12700">
            <a:solidFill>
              <a:schemeClr val="tx1"/>
            </a:solidFill>
            <a:miter lim="800000"/>
            <a:headEnd/>
            <a:tailEnd/>
          </a:ln>
        </p:spPr>
        <p:txBody>
          <a:bodyPr wrap="none" anchor="ctr"/>
          <a:lstStyle/>
          <a:p>
            <a:endParaRPr lang="en-US" dirty="0"/>
          </a:p>
        </p:txBody>
      </p:sp>
      <p:sp>
        <p:nvSpPr>
          <p:cNvPr id="86" name="Rectangle 8"/>
          <p:cNvSpPr>
            <a:spLocks noChangeArrowheads="1"/>
          </p:cNvSpPr>
          <p:nvPr/>
        </p:nvSpPr>
        <p:spPr bwMode="auto">
          <a:xfrm>
            <a:off x="3255963" y="3221038"/>
            <a:ext cx="249237" cy="130175"/>
          </a:xfrm>
          <a:prstGeom prst="rect">
            <a:avLst/>
          </a:prstGeom>
          <a:solidFill>
            <a:schemeClr val="hlink"/>
          </a:solidFill>
          <a:ln w="12700">
            <a:solidFill>
              <a:schemeClr val="tx1"/>
            </a:solidFill>
            <a:miter lim="800000"/>
            <a:headEnd/>
            <a:tailEnd/>
          </a:ln>
        </p:spPr>
        <p:txBody>
          <a:bodyPr wrap="none" anchor="ctr"/>
          <a:lstStyle/>
          <a:p>
            <a:endParaRPr lang="en-US" dirty="0"/>
          </a:p>
        </p:txBody>
      </p:sp>
      <p:sp>
        <p:nvSpPr>
          <p:cNvPr id="87" name="Rectangle 9"/>
          <p:cNvSpPr>
            <a:spLocks noChangeArrowheads="1"/>
          </p:cNvSpPr>
          <p:nvPr/>
        </p:nvSpPr>
        <p:spPr bwMode="auto">
          <a:xfrm>
            <a:off x="4859338" y="3221038"/>
            <a:ext cx="249237" cy="130175"/>
          </a:xfrm>
          <a:prstGeom prst="rect">
            <a:avLst/>
          </a:prstGeom>
          <a:solidFill>
            <a:schemeClr val="hlink"/>
          </a:solidFill>
          <a:ln w="12700">
            <a:solidFill>
              <a:schemeClr val="tx1"/>
            </a:solidFill>
            <a:miter lim="800000"/>
            <a:headEnd/>
            <a:tailEnd/>
          </a:ln>
        </p:spPr>
        <p:txBody>
          <a:bodyPr wrap="none" anchor="ctr"/>
          <a:lstStyle/>
          <a:p>
            <a:endParaRPr lang="en-US" dirty="0"/>
          </a:p>
        </p:txBody>
      </p:sp>
      <p:sp>
        <p:nvSpPr>
          <p:cNvPr id="88" name="Rectangle 10"/>
          <p:cNvSpPr>
            <a:spLocks noChangeArrowheads="1"/>
          </p:cNvSpPr>
          <p:nvPr/>
        </p:nvSpPr>
        <p:spPr bwMode="auto">
          <a:xfrm>
            <a:off x="2957513" y="3649663"/>
            <a:ext cx="249237" cy="130175"/>
          </a:xfrm>
          <a:prstGeom prst="rect">
            <a:avLst/>
          </a:prstGeom>
          <a:solidFill>
            <a:srgbClr val="FF0000"/>
          </a:solidFill>
          <a:ln w="12700">
            <a:solidFill>
              <a:schemeClr val="tx1"/>
            </a:solidFill>
            <a:miter lim="800000"/>
            <a:headEnd/>
            <a:tailEnd/>
          </a:ln>
        </p:spPr>
        <p:txBody>
          <a:bodyPr wrap="none" anchor="ctr"/>
          <a:lstStyle/>
          <a:p>
            <a:endParaRPr lang="en-US" dirty="0"/>
          </a:p>
        </p:txBody>
      </p:sp>
      <p:sp>
        <p:nvSpPr>
          <p:cNvPr id="89" name="Rectangle 11"/>
          <p:cNvSpPr>
            <a:spLocks noChangeArrowheads="1"/>
          </p:cNvSpPr>
          <p:nvPr/>
        </p:nvSpPr>
        <p:spPr bwMode="auto">
          <a:xfrm>
            <a:off x="5378450" y="3221038"/>
            <a:ext cx="249238" cy="130175"/>
          </a:xfrm>
          <a:prstGeom prst="rect">
            <a:avLst/>
          </a:prstGeom>
          <a:solidFill>
            <a:schemeClr val="hlink"/>
          </a:solidFill>
          <a:ln w="12700">
            <a:solidFill>
              <a:schemeClr val="tx1"/>
            </a:solidFill>
            <a:miter lim="800000"/>
            <a:headEnd/>
            <a:tailEnd/>
          </a:ln>
        </p:spPr>
        <p:txBody>
          <a:bodyPr wrap="none" anchor="ctr"/>
          <a:lstStyle/>
          <a:p>
            <a:endParaRPr lang="en-US" dirty="0"/>
          </a:p>
        </p:txBody>
      </p:sp>
      <p:sp>
        <p:nvSpPr>
          <p:cNvPr id="90" name="Line 12"/>
          <p:cNvSpPr>
            <a:spLocks noChangeShapeType="1"/>
          </p:cNvSpPr>
          <p:nvPr/>
        </p:nvSpPr>
        <p:spPr bwMode="auto">
          <a:xfrm flipH="1">
            <a:off x="2786063" y="3703638"/>
            <a:ext cx="166687" cy="0"/>
          </a:xfrm>
          <a:prstGeom prst="line">
            <a:avLst/>
          </a:prstGeom>
          <a:noFill/>
          <a:ln w="12700">
            <a:solidFill>
              <a:schemeClr val="tx1"/>
            </a:solidFill>
            <a:round/>
            <a:headEnd type="none" w="sm" len="sm"/>
            <a:tailEnd type="stealth" w="med" len="med"/>
          </a:ln>
        </p:spPr>
        <p:txBody>
          <a:bodyPr wrap="none" anchor="ctr"/>
          <a:lstStyle/>
          <a:p>
            <a:endParaRPr lang="en-IN" dirty="0"/>
          </a:p>
        </p:txBody>
      </p:sp>
      <p:sp>
        <p:nvSpPr>
          <p:cNvPr id="91" name="Line 13"/>
          <p:cNvSpPr>
            <a:spLocks noChangeShapeType="1"/>
          </p:cNvSpPr>
          <p:nvPr/>
        </p:nvSpPr>
        <p:spPr bwMode="auto">
          <a:xfrm>
            <a:off x="2844800" y="3286125"/>
            <a:ext cx="155575" cy="0"/>
          </a:xfrm>
          <a:prstGeom prst="line">
            <a:avLst/>
          </a:prstGeom>
          <a:noFill/>
          <a:ln w="12700">
            <a:solidFill>
              <a:schemeClr val="tx1"/>
            </a:solidFill>
            <a:round/>
            <a:headEnd type="none" w="sm" len="sm"/>
            <a:tailEnd type="stealth" w="med" len="med"/>
          </a:ln>
        </p:spPr>
        <p:txBody>
          <a:bodyPr wrap="none" anchor="ctr"/>
          <a:lstStyle/>
          <a:p>
            <a:endParaRPr lang="en-IN" dirty="0"/>
          </a:p>
        </p:txBody>
      </p:sp>
      <p:sp>
        <p:nvSpPr>
          <p:cNvPr id="92" name="Line 14"/>
          <p:cNvSpPr>
            <a:spLocks noChangeShapeType="1"/>
          </p:cNvSpPr>
          <p:nvPr/>
        </p:nvSpPr>
        <p:spPr bwMode="auto">
          <a:xfrm>
            <a:off x="3521075" y="3286125"/>
            <a:ext cx="155575" cy="0"/>
          </a:xfrm>
          <a:prstGeom prst="line">
            <a:avLst/>
          </a:prstGeom>
          <a:noFill/>
          <a:ln w="12700">
            <a:solidFill>
              <a:schemeClr val="tx1"/>
            </a:solidFill>
            <a:round/>
            <a:headEnd type="none" w="sm" len="sm"/>
            <a:tailEnd type="stealth" w="med" len="med"/>
          </a:ln>
        </p:spPr>
        <p:txBody>
          <a:bodyPr wrap="none" anchor="ctr"/>
          <a:lstStyle/>
          <a:p>
            <a:endParaRPr lang="en-IN" dirty="0"/>
          </a:p>
        </p:txBody>
      </p:sp>
      <p:sp>
        <p:nvSpPr>
          <p:cNvPr id="93" name="Line 15"/>
          <p:cNvSpPr>
            <a:spLocks noChangeShapeType="1"/>
          </p:cNvSpPr>
          <p:nvPr/>
        </p:nvSpPr>
        <p:spPr bwMode="auto">
          <a:xfrm>
            <a:off x="5122863" y="3286125"/>
            <a:ext cx="155575" cy="0"/>
          </a:xfrm>
          <a:prstGeom prst="line">
            <a:avLst/>
          </a:prstGeom>
          <a:noFill/>
          <a:ln w="12700">
            <a:solidFill>
              <a:schemeClr val="tx1"/>
            </a:solidFill>
            <a:round/>
            <a:headEnd type="none" w="sm" len="sm"/>
            <a:tailEnd type="stealth" w="med" len="med"/>
          </a:ln>
        </p:spPr>
        <p:txBody>
          <a:bodyPr wrap="none" anchor="ctr"/>
          <a:lstStyle/>
          <a:p>
            <a:endParaRPr lang="en-IN" dirty="0"/>
          </a:p>
        </p:txBody>
      </p:sp>
      <p:sp>
        <p:nvSpPr>
          <p:cNvPr id="94" name="Line 16"/>
          <p:cNvSpPr>
            <a:spLocks noChangeShapeType="1"/>
          </p:cNvSpPr>
          <p:nvPr/>
        </p:nvSpPr>
        <p:spPr bwMode="auto">
          <a:xfrm>
            <a:off x="5643563" y="3286125"/>
            <a:ext cx="155575" cy="0"/>
          </a:xfrm>
          <a:prstGeom prst="line">
            <a:avLst/>
          </a:prstGeom>
          <a:noFill/>
          <a:ln w="12700">
            <a:solidFill>
              <a:schemeClr val="tx1"/>
            </a:solidFill>
            <a:round/>
            <a:headEnd type="none" w="sm" len="sm"/>
            <a:tailEnd type="stealth" w="med" len="med"/>
          </a:ln>
        </p:spPr>
        <p:txBody>
          <a:bodyPr wrap="none" anchor="ctr"/>
          <a:lstStyle/>
          <a:p>
            <a:endParaRPr lang="en-IN" dirty="0"/>
          </a:p>
        </p:txBody>
      </p:sp>
      <p:sp>
        <p:nvSpPr>
          <p:cNvPr id="95" name="Rectangle 17"/>
          <p:cNvSpPr>
            <a:spLocks noChangeArrowheads="1"/>
          </p:cNvSpPr>
          <p:nvPr/>
        </p:nvSpPr>
        <p:spPr bwMode="auto">
          <a:xfrm>
            <a:off x="2967038" y="5072063"/>
            <a:ext cx="960437" cy="701675"/>
          </a:xfrm>
          <a:prstGeom prst="rect">
            <a:avLst/>
          </a:prstGeom>
          <a:noFill/>
          <a:ln w="9525">
            <a:noFill/>
            <a:miter lim="800000"/>
            <a:headEnd/>
            <a:tailEnd/>
          </a:ln>
        </p:spPr>
        <p:txBody>
          <a:bodyPr wrap="none" lIns="92075" tIns="46038" rIns="92075" bIns="46038">
            <a:spAutoFit/>
          </a:bodyPr>
          <a:lstStyle/>
          <a:p>
            <a:pPr eaLnBrk="0" hangingPunct="0"/>
            <a:r>
              <a:rPr lang="en-US" sz="2000" dirty="0">
                <a:latin typeface="Arial" charset="0"/>
              </a:rPr>
              <a:t>Choke</a:t>
            </a:r>
          </a:p>
          <a:p>
            <a:pPr eaLnBrk="0" hangingPunct="0"/>
            <a:r>
              <a:rPr lang="en-US" sz="2000" dirty="0">
                <a:latin typeface="Arial" charset="0"/>
              </a:rPr>
              <a:t>Packet</a:t>
            </a:r>
          </a:p>
        </p:txBody>
      </p:sp>
      <p:sp>
        <p:nvSpPr>
          <p:cNvPr id="96" name="Rectangle 18"/>
          <p:cNvSpPr>
            <a:spLocks noChangeArrowheads="1"/>
          </p:cNvSpPr>
          <p:nvPr/>
        </p:nvSpPr>
        <p:spPr bwMode="auto">
          <a:xfrm>
            <a:off x="3908425" y="1927225"/>
            <a:ext cx="1470025" cy="701675"/>
          </a:xfrm>
          <a:prstGeom prst="rect">
            <a:avLst/>
          </a:prstGeom>
          <a:noFill/>
          <a:ln w="9525">
            <a:noFill/>
            <a:miter lim="800000"/>
            <a:headEnd/>
            <a:tailEnd/>
          </a:ln>
        </p:spPr>
        <p:txBody>
          <a:bodyPr wrap="none" lIns="92075" tIns="46038" rIns="92075" bIns="46038">
            <a:spAutoFit/>
          </a:bodyPr>
          <a:lstStyle/>
          <a:p>
            <a:pPr algn="ctr" eaLnBrk="0" hangingPunct="0"/>
            <a:r>
              <a:rPr lang="en-US" sz="2000" dirty="0">
                <a:latin typeface="Arial" charset="0"/>
              </a:rPr>
              <a:t>Congestion</a:t>
            </a:r>
          </a:p>
          <a:p>
            <a:pPr algn="ctr" eaLnBrk="0" hangingPunct="0"/>
            <a:r>
              <a:rPr lang="en-US" sz="2000" i="1" dirty="0">
                <a:latin typeface="Times" pitchFamily="18" charset="0"/>
              </a:rPr>
              <a:t>(u </a:t>
            </a:r>
            <a:r>
              <a:rPr lang="en-US" sz="1600" i="1" dirty="0">
                <a:latin typeface="Times" pitchFamily="18" charset="0"/>
              </a:rPr>
              <a:t>&gt;</a:t>
            </a:r>
            <a:r>
              <a:rPr lang="en-US" sz="2000" i="1" dirty="0" err="1">
                <a:latin typeface="Times" pitchFamily="18" charset="0"/>
              </a:rPr>
              <a:t>Thr</a:t>
            </a:r>
            <a:r>
              <a:rPr lang="en-US" sz="2000" i="1" dirty="0">
                <a:latin typeface="Times" pitchFamily="18" charset="0"/>
              </a:rPr>
              <a:t>)</a:t>
            </a:r>
          </a:p>
        </p:txBody>
      </p:sp>
      <p:sp>
        <p:nvSpPr>
          <p:cNvPr id="97" name="Line 19"/>
          <p:cNvSpPr>
            <a:spLocks noChangeShapeType="1"/>
          </p:cNvSpPr>
          <p:nvPr/>
        </p:nvSpPr>
        <p:spPr bwMode="auto">
          <a:xfrm>
            <a:off x="4643438" y="2654300"/>
            <a:ext cx="4762" cy="393700"/>
          </a:xfrm>
          <a:prstGeom prst="line">
            <a:avLst/>
          </a:prstGeom>
          <a:noFill/>
          <a:ln w="12700">
            <a:solidFill>
              <a:schemeClr val="tx1"/>
            </a:solidFill>
            <a:round/>
            <a:headEnd type="none" w="sm" len="sm"/>
            <a:tailEnd type="stealth" w="med" len="lg"/>
          </a:ln>
        </p:spPr>
        <p:txBody>
          <a:bodyPr wrap="none" anchor="ctr"/>
          <a:lstStyle/>
          <a:p>
            <a:endParaRPr lang="en-IN"/>
          </a:p>
        </p:txBody>
      </p:sp>
      <p:grpSp>
        <p:nvGrpSpPr>
          <p:cNvPr id="98" name="Group 20"/>
          <p:cNvGrpSpPr>
            <a:grpSpLocks/>
          </p:cNvGrpSpPr>
          <p:nvPr/>
        </p:nvGrpSpPr>
        <p:grpSpPr bwMode="auto">
          <a:xfrm>
            <a:off x="4513263" y="3352800"/>
            <a:ext cx="287337" cy="287338"/>
            <a:chOff x="2789" y="2112"/>
            <a:chExt cx="181" cy="181"/>
          </a:xfrm>
        </p:grpSpPr>
        <p:sp>
          <p:nvSpPr>
            <p:cNvPr id="99" name="Line 21"/>
            <p:cNvSpPr>
              <a:spLocks noChangeShapeType="1"/>
            </p:cNvSpPr>
            <p:nvPr/>
          </p:nvSpPr>
          <p:spPr bwMode="auto">
            <a:xfrm>
              <a:off x="2789" y="2112"/>
              <a:ext cx="181" cy="181"/>
            </a:xfrm>
            <a:prstGeom prst="line">
              <a:avLst/>
            </a:prstGeom>
            <a:noFill/>
            <a:ln w="25400">
              <a:solidFill>
                <a:srgbClr val="FF0000"/>
              </a:solidFill>
              <a:round/>
              <a:headEnd type="none" w="sm" len="sm"/>
              <a:tailEnd type="none" w="sm" len="sm"/>
            </a:ln>
          </p:spPr>
          <p:txBody>
            <a:bodyPr wrap="none" anchor="ctr"/>
            <a:lstStyle/>
            <a:p>
              <a:endParaRPr lang="en-IN"/>
            </a:p>
          </p:txBody>
        </p:sp>
        <p:sp>
          <p:nvSpPr>
            <p:cNvPr id="100" name="Line 22"/>
            <p:cNvSpPr>
              <a:spLocks noChangeShapeType="1"/>
            </p:cNvSpPr>
            <p:nvPr/>
          </p:nvSpPr>
          <p:spPr bwMode="auto">
            <a:xfrm flipH="1">
              <a:off x="2789" y="2112"/>
              <a:ext cx="181" cy="181"/>
            </a:xfrm>
            <a:prstGeom prst="line">
              <a:avLst/>
            </a:prstGeom>
            <a:noFill/>
            <a:ln w="25400">
              <a:solidFill>
                <a:srgbClr val="FF0000"/>
              </a:solidFill>
              <a:round/>
              <a:headEnd type="none" w="sm" len="sm"/>
              <a:tailEnd type="none" w="sm" len="sm"/>
            </a:ln>
          </p:spPr>
          <p:txBody>
            <a:bodyPr wrap="none" anchor="ctr"/>
            <a:lstStyle/>
            <a:p>
              <a:endParaRPr lang="en-IN"/>
            </a:p>
          </p:txBody>
        </p:sp>
      </p:grpSp>
      <p:sp>
        <p:nvSpPr>
          <p:cNvPr id="101" name="Line 23"/>
          <p:cNvSpPr>
            <a:spLocks noChangeShapeType="1"/>
          </p:cNvSpPr>
          <p:nvPr/>
        </p:nvSpPr>
        <p:spPr bwMode="auto">
          <a:xfrm flipH="1" flipV="1">
            <a:off x="5029200" y="3352800"/>
            <a:ext cx="152400" cy="1295400"/>
          </a:xfrm>
          <a:prstGeom prst="line">
            <a:avLst/>
          </a:prstGeom>
          <a:noFill/>
          <a:ln w="12700">
            <a:solidFill>
              <a:schemeClr val="tx1"/>
            </a:solidFill>
            <a:round/>
            <a:headEnd type="none" w="sm" len="sm"/>
            <a:tailEnd type="triangle" w="sm" len="sm"/>
          </a:ln>
        </p:spPr>
        <p:txBody>
          <a:bodyPr wrap="none" anchor="ctr"/>
          <a:lstStyle/>
          <a:p>
            <a:endParaRPr lang="en-IN"/>
          </a:p>
        </p:txBody>
      </p:sp>
      <p:sp>
        <p:nvSpPr>
          <p:cNvPr id="102" name="Line 24"/>
          <p:cNvSpPr>
            <a:spLocks noChangeShapeType="1"/>
          </p:cNvSpPr>
          <p:nvPr/>
        </p:nvSpPr>
        <p:spPr bwMode="auto">
          <a:xfrm flipH="1" flipV="1">
            <a:off x="3124200" y="3886200"/>
            <a:ext cx="304800" cy="1219200"/>
          </a:xfrm>
          <a:prstGeom prst="line">
            <a:avLst/>
          </a:prstGeom>
          <a:noFill/>
          <a:ln w="12700">
            <a:solidFill>
              <a:schemeClr val="tx1"/>
            </a:solidFill>
            <a:round/>
            <a:headEnd type="none" w="sm" len="sm"/>
            <a:tailEnd type="triangle" w="sm" len="sm"/>
          </a:ln>
        </p:spPr>
        <p:txBody>
          <a:bodyPr wrap="none" anchor="ctr"/>
          <a:lstStyle/>
          <a:p>
            <a:endParaRPr lang="en-IN"/>
          </a:p>
        </p:txBody>
      </p:sp>
      <p:sp>
        <p:nvSpPr>
          <p:cNvPr id="103" name="Line 25"/>
          <p:cNvSpPr>
            <a:spLocks noChangeShapeType="1"/>
          </p:cNvSpPr>
          <p:nvPr/>
        </p:nvSpPr>
        <p:spPr bwMode="auto">
          <a:xfrm flipV="1">
            <a:off x="5334000" y="3352800"/>
            <a:ext cx="152400" cy="1295400"/>
          </a:xfrm>
          <a:prstGeom prst="line">
            <a:avLst/>
          </a:prstGeom>
          <a:noFill/>
          <a:ln w="12700">
            <a:solidFill>
              <a:schemeClr val="tx1"/>
            </a:solidFill>
            <a:round/>
            <a:headEnd type="none" w="sm" len="sm"/>
            <a:tailEnd type="triangle" w="sm" len="sm"/>
          </a:ln>
        </p:spPr>
        <p:txBody>
          <a:bodyPr wrap="none" anchor="ctr"/>
          <a:lstStyle/>
          <a:p>
            <a:endParaRPr lang="en-IN"/>
          </a:p>
        </p:txBody>
      </p:sp>
      <p:sp>
        <p:nvSpPr>
          <p:cNvPr id="104" name="Rectangle 26"/>
          <p:cNvSpPr>
            <a:spLocks noChangeArrowheads="1"/>
          </p:cNvSpPr>
          <p:nvPr/>
        </p:nvSpPr>
        <p:spPr bwMode="auto">
          <a:xfrm>
            <a:off x="4257675" y="4724400"/>
            <a:ext cx="2000250" cy="1800225"/>
          </a:xfrm>
          <a:prstGeom prst="rect">
            <a:avLst/>
          </a:prstGeom>
          <a:noFill/>
          <a:ln w="9525">
            <a:noFill/>
            <a:miter lim="800000"/>
            <a:headEnd/>
            <a:tailEnd/>
          </a:ln>
        </p:spPr>
        <p:txBody>
          <a:bodyPr wrap="none" lIns="92075" tIns="46038" rIns="92075" bIns="46038">
            <a:spAutoFit/>
          </a:bodyPr>
          <a:lstStyle/>
          <a:p>
            <a:pPr algn="ctr" eaLnBrk="0" hangingPunct="0"/>
            <a:r>
              <a:rPr lang="en-US" sz="2000">
                <a:latin typeface="Arial" charset="0"/>
              </a:rPr>
              <a:t>Tagged</a:t>
            </a:r>
          </a:p>
          <a:p>
            <a:pPr algn="ctr" eaLnBrk="0" hangingPunct="0"/>
            <a:r>
              <a:rPr lang="en-US" sz="2000">
                <a:latin typeface="Arial" charset="0"/>
              </a:rPr>
              <a:t>Packets</a:t>
            </a:r>
          </a:p>
          <a:p>
            <a:pPr algn="ctr" eaLnBrk="0" hangingPunct="0"/>
            <a:r>
              <a:rPr lang="en-US" sz="1800">
                <a:latin typeface="Arial" charset="0"/>
              </a:rPr>
              <a:t>(to prevent</a:t>
            </a:r>
          </a:p>
          <a:p>
            <a:pPr algn="ctr" eaLnBrk="0" hangingPunct="0"/>
            <a:r>
              <a:rPr lang="en-US" sz="1800">
                <a:latin typeface="Arial" charset="0"/>
              </a:rPr>
              <a:t>further choke</a:t>
            </a:r>
          </a:p>
          <a:p>
            <a:pPr algn="ctr" eaLnBrk="0" hangingPunct="0"/>
            <a:r>
              <a:rPr lang="en-US" sz="1800">
                <a:latin typeface="Arial" charset="0"/>
              </a:rPr>
              <a:t>packet generation</a:t>
            </a:r>
          </a:p>
          <a:p>
            <a:pPr algn="ctr" eaLnBrk="0" hangingPunct="0"/>
            <a:r>
              <a:rPr lang="en-US" sz="1800">
                <a:latin typeface="Arial" charset="0"/>
              </a:rPr>
              <a:t>at later routers)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78852"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a:p>
        </p:txBody>
      </p:sp>
      <p:sp>
        <p:nvSpPr>
          <p:cNvPr id="78855"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7" name="TextBox 13"/>
          <p:cNvSpPr txBox="1">
            <a:spLocks noChangeArrowheads="1"/>
          </p:cNvSpPr>
          <p:nvPr/>
        </p:nvSpPr>
        <p:spPr bwMode="auto">
          <a:xfrm>
            <a:off x="1905000" y="228600"/>
            <a:ext cx="5715000" cy="923330"/>
          </a:xfrm>
          <a:prstGeom prst="rect">
            <a:avLst/>
          </a:prstGeom>
          <a:noFill/>
          <a:ln w="9525">
            <a:noFill/>
            <a:miter lim="800000"/>
            <a:headEnd/>
            <a:tailEnd/>
          </a:ln>
        </p:spPr>
        <p:txBody>
          <a:bodyPr wrap="square">
            <a:spAutoFit/>
          </a:bodyPr>
          <a:lstStyle/>
          <a:p>
            <a:pPr marL="457200" indent="-457200" algn="ctr">
              <a:lnSpc>
                <a:spcPct val="150000"/>
              </a:lnSpc>
              <a:buFont typeface="Times New Roman" pitchFamily="18" charset="0"/>
              <a:buAutoNum type="arabicPeriod" startAt="2"/>
            </a:pPr>
            <a:r>
              <a:rPr lang="en-US" sz="3600" b="1" dirty="0">
                <a:solidFill>
                  <a:srgbClr val="0070C0"/>
                </a:solidFill>
              </a:rPr>
              <a:t>Choke </a:t>
            </a:r>
            <a:r>
              <a:rPr lang="en-US" sz="3600" b="1" dirty="0" smtClean="0">
                <a:solidFill>
                  <a:srgbClr val="0070C0"/>
                </a:solidFill>
              </a:rPr>
              <a:t>Packets - example</a:t>
            </a:r>
            <a:endParaRPr lang="en-US" sz="3600" b="1" dirty="0">
              <a:solidFill>
                <a:srgbClr val="0070C0"/>
              </a:solidFill>
            </a:endParaRPr>
          </a:p>
        </p:txBody>
      </p:sp>
      <p:pic>
        <p:nvPicPr>
          <p:cNvPr id="1026" name="Picture 2"/>
          <p:cNvPicPr>
            <a:picLocks noChangeAspect="1" noChangeArrowheads="1"/>
          </p:cNvPicPr>
          <p:nvPr/>
        </p:nvPicPr>
        <p:blipFill>
          <a:blip r:embed="rId3"/>
          <a:srcRect/>
          <a:stretch>
            <a:fillRect/>
          </a:stretch>
        </p:blipFill>
        <p:spPr bwMode="auto">
          <a:xfrm>
            <a:off x="762000" y="1143000"/>
            <a:ext cx="7606403" cy="41148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03222" y="5638800"/>
            <a:ext cx="8640778" cy="99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78852"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a:p>
        </p:txBody>
      </p:sp>
      <p:sp>
        <p:nvSpPr>
          <p:cNvPr id="78855"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9" name="TextBox 8"/>
          <p:cNvSpPr txBox="1"/>
          <p:nvPr/>
        </p:nvSpPr>
        <p:spPr>
          <a:xfrm>
            <a:off x="228600" y="990600"/>
            <a:ext cx="8534400" cy="1569660"/>
          </a:xfrm>
          <a:prstGeom prst="rect">
            <a:avLst/>
          </a:prstGeom>
          <a:noFill/>
        </p:spPr>
        <p:txBody>
          <a:bodyPr wrap="square" rtlCol="0">
            <a:spAutoFit/>
          </a:bodyPr>
          <a:lstStyle/>
          <a:p>
            <a:pPr marL="457200" indent="-457200" algn="just">
              <a:buFont typeface="Arial" pitchFamily="34" charset="0"/>
              <a:buChar char="•"/>
            </a:pPr>
            <a:r>
              <a:rPr lang="en-IN" sz="2400" dirty="0" smtClean="0"/>
              <a:t>At high speeds  over long distances, this method does not work well because by the time choke packet reach the source, already a lot of packets destined to the same original destination would be out from the source.</a:t>
            </a:r>
            <a:endParaRPr lang="en-IN" sz="2400" dirty="0"/>
          </a:p>
        </p:txBody>
      </p:sp>
      <p:pic>
        <p:nvPicPr>
          <p:cNvPr id="1027" name="Picture 3"/>
          <p:cNvPicPr>
            <a:picLocks noChangeAspect="1" noChangeArrowheads="1"/>
          </p:cNvPicPr>
          <p:nvPr/>
        </p:nvPicPr>
        <p:blipFill>
          <a:blip r:embed="rId3"/>
          <a:srcRect/>
          <a:stretch>
            <a:fillRect/>
          </a:stretch>
        </p:blipFill>
        <p:spPr bwMode="auto">
          <a:xfrm>
            <a:off x="381000" y="3352800"/>
            <a:ext cx="8382000" cy="2670679"/>
          </a:xfrm>
          <a:prstGeom prst="rect">
            <a:avLst/>
          </a:prstGeom>
          <a:noFill/>
          <a:ln w="9525">
            <a:noFill/>
            <a:miter lim="800000"/>
            <a:headEnd/>
            <a:tailEnd/>
          </a:ln>
          <a:effectLst/>
        </p:spPr>
      </p:pic>
      <p:cxnSp>
        <p:nvCxnSpPr>
          <p:cNvPr id="11" name="Straight Arrow Connector 10"/>
          <p:cNvCxnSpPr/>
          <p:nvPr/>
        </p:nvCxnSpPr>
        <p:spPr>
          <a:xfrm rot="5400000">
            <a:off x="6591300" y="3390900"/>
            <a:ext cx="762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67400" y="2743200"/>
            <a:ext cx="3124200" cy="369332"/>
          </a:xfrm>
          <a:prstGeom prst="rect">
            <a:avLst/>
          </a:prstGeom>
          <a:noFill/>
        </p:spPr>
        <p:txBody>
          <a:bodyPr wrap="square" rtlCol="0">
            <a:spAutoFit/>
          </a:bodyPr>
          <a:lstStyle/>
          <a:p>
            <a:r>
              <a:rPr lang="en-US" dirty="0" smtClean="0"/>
              <a:t>Choke packet has reached A </a:t>
            </a:r>
            <a:endParaRPr lang="en-IN" dirty="0"/>
          </a:p>
        </p:txBody>
      </p:sp>
      <p:cxnSp>
        <p:nvCxnSpPr>
          <p:cNvPr id="15" name="Straight Arrow Connector 14"/>
          <p:cNvCxnSpPr/>
          <p:nvPr/>
        </p:nvCxnSpPr>
        <p:spPr>
          <a:xfrm rot="16200000" flipV="1">
            <a:off x="4381500" y="54483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48200" y="5943600"/>
            <a:ext cx="2743200" cy="646331"/>
          </a:xfrm>
          <a:prstGeom prst="rect">
            <a:avLst/>
          </a:prstGeom>
          <a:noFill/>
        </p:spPr>
        <p:txBody>
          <a:bodyPr wrap="square" rtlCol="0">
            <a:spAutoFit/>
          </a:bodyPr>
          <a:lstStyle/>
          <a:p>
            <a:pPr algn="just"/>
            <a:r>
              <a:rPr lang="en-US" dirty="0" smtClean="0"/>
              <a:t>D is still receiving data at high speed</a:t>
            </a:r>
            <a:endParaRPr lang="en-IN" dirty="0"/>
          </a:p>
        </p:txBody>
      </p:sp>
      <p:sp>
        <p:nvSpPr>
          <p:cNvPr id="18" name="TextBox 13"/>
          <p:cNvSpPr txBox="1">
            <a:spLocks noChangeArrowheads="1"/>
          </p:cNvSpPr>
          <p:nvPr/>
        </p:nvSpPr>
        <p:spPr bwMode="auto">
          <a:xfrm>
            <a:off x="152400" y="152400"/>
            <a:ext cx="6248400" cy="738664"/>
          </a:xfrm>
          <a:prstGeom prst="rect">
            <a:avLst/>
          </a:prstGeom>
          <a:noFill/>
          <a:ln w="9525">
            <a:noFill/>
            <a:miter lim="800000"/>
            <a:headEnd/>
            <a:tailEnd/>
          </a:ln>
        </p:spPr>
        <p:txBody>
          <a:bodyPr wrap="square">
            <a:spAutoFit/>
          </a:bodyPr>
          <a:lstStyle/>
          <a:p>
            <a:pPr marL="457200" indent="-457200" algn="just">
              <a:lnSpc>
                <a:spcPct val="150000"/>
              </a:lnSpc>
            </a:pPr>
            <a:r>
              <a:rPr lang="en-US" sz="2800" b="1" dirty="0" smtClean="0">
                <a:solidFill>
                  <a:srgbClr val="0070C0"/>
                </a:solidFill>
              </a:rPr>
              <a:t>Problem with Choke Packet method</a:t>
            </a:r>
            <a:endParaRPr lang="en-US" sz="2800" b="1" dirty="0">
              <a:solidFill>
                <a:srgbClr val="0070C0"/>
              </a:solidFill>
            </a:endParaRPr>
          </a:p>
        </p:txBody>
      </p:sp>
      <p:cxnSp>
        <p:nvCxnSpPr>
          <p:cNvPr id="12" name="Straight Arrow Connector 11"/>
          <p:cNvCxnSpPr/>
          <p:nvPr/>
        </p:nvCxnSpPr>
        <p:spPr>
          <a:xfrm rot="16200000" flipV="1">
            <a:off x="609600" y="5638800"/>
            <a:ext cx="609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2400" y="6096000"/>
            <a:ext cx="2133600" cy="369332"/>
          </a:xfrm>
          <a:prstGeom prst="rect">
            <a:avLst/>
          </a:prstGeom>
          <a:noFill/>
        </p:spPr>
        <p:txBody>
          <a:bodyPr wrap="square" rtlCol="0">
            <a:spAutoFit/>
          </a:bodyPr>
          <a:lstStyle/>
          <a:p>
            <a:pPr algn="just"/>
            <a:r>
              <a:rPr lang="en-US" dirty="0" smtClean="0"/>
              <a:t>A reduces its traffic</a:t>
            </a:r>
            <a:endParaRPr lang="en-IN" dirty="0"/>
          </a:p>
        </p:txBody>
      </p:sp>
      <p:cxnSp>
        <p:nvCxnSpPr>
          <p:cNvPr id="19" name="Straight Arrow Connector 18"/>
          <p:cNvCxnSpPr/>
          <p:nvPr/>
        </p:nvCxnSpPr>
        <p:spPr>
          <a:xfrm rot="16200000" flipV="1">
            <a:off x="2247900" y="55245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30505" y="6061360"/>
            <a:ext cx="2438400" cy="646331"/>
          </a:xfrm>
          <a:prstGeom prst="rect">
            <a:avLst/>
          </a:prstGeom>
          <a:noFill/>
        </p:spPr>
        <p:txBody>
          <a:bodyPr wrap="square" rtlCol="0">
            <a:spAutoFit/>
          </a:bodyPr>
          <a:lstStyle/>
          <a:p>
            <a:pPr algn="just"/>
            <a:r>
              <a:rPr lang="en-US" dirty="0" smtClean="0"/>
              <a:t>But D is receiving data at high speed</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78852"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a:p>
        </p:txBody>
      </p:sp>
      <p:sp>
        <p:nvSpPr>
          <p:cNvPr id="78855"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8" name="TextBox 13"/>
          <p:cNvSpPr txBox="1">
            <a:spLocks noChangeArrowheads="1"/>
          </p:cNvSpPr>
          <p:nvPr/>
        </p:nvSpPr>
        <p:spPr bwMode="auto">
          <a:xfrm>
            <a:off x="152400" y="152400"/>
            <a:ext cx="4648200" cy="671851"/>
          </a:xfrm>
          <a:prstGeom prst="rect">
            <a:avLst/>
          </a:prstGeom>
          <a:noFill/>
          <a:ln w="9525">
            <a:noFill/>
            <a:miter lim="800000"/>
            <a:headEnd/>
            <a:tailEnd/>
          </a:ln>
        </p:spPr>
        <p:txBody>
          <a:bodyPr wrap="square">
            <a:spAutoFit/>
          </a:bodyPr>
          <a:lstStyle/>
          <a:p>
            <a:pPr marL="457200" indent="-457200" algn="just">
              <a:lnSpc>
                <a:spcPct val="150000"/>
              </a:lnSpc>
            </a:pPr>
            <a:r>
              <a:rPr lang="en-IN" sz="2800" b="1" dirty="0" smtClean="0">
                <a:solidFill>
                  <a:srgbClr val="0070C0"/>
                </a:solidFill>
              </a:rPr>
              <a:t>Hop-by-Hop Choke Packets</a:t>
            </a:r>
            <a:endParaRPr lang="en-US" sz="2800" b="1" dirty="0">
              <a:solidFill>
                <a:srgbClr val="0070C0"/>
              </a:solidFill>
            </a:endParaRPr>
          </a:p>
        </p:txBody>
      </p:sp>
      <p:pic>
        <p:nvPicPr>
          <p:cNvPr id="2050" name="Picture 2"/>
          <p:cNvPicPr>
            <a:picLocks noChangeAspect="1" noChangeArrowheads="1"/>
          </p:cNvPicPr>
          <p:nvPr/>
        </p:nvPicPr>
        <p:blipFill>
          <a:blip r:embed="rId3"/>
          <a:srcRect/>
          <a:stretch>
            <a:fillRect/>
          </a:stretch>
        </p:blipFill>
        <p:spPr bwMode="auto">
          <a:xfrm>
            <a:off x="548640" y="990600"/>
            <a:ext cx="8366760" cy="3048000"/>
          </a:xfrm>
          <a:prstGeom prst="rect">
            <a:avLst/>
          </a:prstGeom>
          <a:noFill/>
          <a:ln w="9525">
            <a:noFill/>
            <a:miter lim="800000"/>
            <a:headEnd/>
            <a:tailEnd/>
          </a:ln>
          <a:effectLst/>
        </p:spPr>
      </p:pic>
      <p:sp>
        <p:nvSpPr>
          <p:cNvPr id="9" name="TextBox 8"/>
          <p:cNvSpPr txBox="1"/>
          <p:nvPr/>
        </p:nvSpPr>
        <p:spPr>
          <a:xfrm>
            <a:off x="304800" y="4343400"/>
            <a:ext cx="8610600" cy="2308324"/>
          </a:xfrm>
          <a:prstGeom prst="rect">
            <a:avLst/>
          </a:prstGeom>
          <a:noFill/>
        </p:spPr>
        <p:txBody>
          <a:bodyPr wrap="square" rtlCol="0">
            <a:spAutoFit/>
          </a:bodyPr>
          <a:lstStyle/>
          <a:p>
            <a:pPr algn="just">
              <a:lnSpc>
                <a:spcPct val="150000"/>
              </a:lnSpc>
            </a:pPr>
            <a:r>
              <a:rPr lang="en-IN" sz="2400" dirty="0" smtClean="0"/>
              <a:t>As soon as the choke packet reaches F, F is required to reduce the flow to D. Doing so will require F to devote more buffers to the flow, since the source is still sending away at full blast, but it gives D immediate relief</a:t>
            </a:r>
            <a:endParaRPr lang="en-IN"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1924" name="TextBox 11"/>
          <p:cNvSpPr txBox="1">
            <a:spLocks noChangeArrowheads="1"/>
          </p:cNvSpPr>
          <p:nvPr/>
        </p:nvSpPr>
        <p:spPr bwMode="auto">
          <a:xfrm>
            <a:off x="685800" y="0"/>
            <a:ext cx="7875587" cy="837473"/>
          </a:xfrm>
          <a:prstGeom prst="rect">
            <a:avLst/>
          </a:prstGeom>
          <a:noFill/>
          <a:ln w="9525">
            <a:noFill/>
            <a:miter lim="800000"/>
            <a:headEnd/>
            <a:tailEnd/>
          </a:ln>
        </p:spPr>
        <p:txBody>
          <a:bodyPr>
            <a:spAutoFit/>
          </a:bodyPr>
          <a:lstStyle/>
          <a:p>
            <a:pPr marL="742950" indent="-742950" algn="ctr">
              <a:lnSpc>
                <a:spcPct val="150000"/>
              </a:lnSpc>
              <a:buFont typeface="+mj-lt"/>
              <a:buAutoNum type="arabicPeriod" startAt="3"/>
            </a:pPr>
            <a:r>
              <a:rPr lang="en-US" sz="3600" b="1" dirty="0">
                <a:solidFill>
                  <a:srgbClr val="00B0F0"/>
                </a:solidFill>
              </a:rPr>
              <a:t>Load Shedding</a:t>
            </a:r>
            <a:endParaRPr lang="en-US" sz="3600" dirty="0">
              <a:solidFill>
                <a:srgbClr val="00B0F0"/>
              </a:solidFill>
            </a:endParaRPr>
          </a:p>
        </p:txBody>
      </p:sp>
      <p:sp>
        <p:nvSpPr>
          <p:cNvPr id="81925" name="TextBox 13"/>
          <p:cNvSpPr txBox="1">
            <a:spLocks noChangeArrowheads="1"/>
          </p:cNvSpPr>
          <p:nvPr/>
        </p:nvSpPr>
        <p:spPr bwMode="auto">
          <a:xfrm>
            <a:off x="152400" y="990600"/>
            <a:ext cx="8726487" cy="5262979"/>
          </a:xfrm>
          <a:prstGeom prst="rect">
            <a:avLst/>
          </a:prstGeom>
          <a:noFill/>
          <a:ln w="9525">
            <a:noFill/>
            <a:miter lim="800000"/>
            <a:headEnd/>
            <a:tailEnd/>
          </a:ln>
        </p:spPr>
        <p:txBody>
          <a:bodyPr>
            <a:spAutoFit/>
          </a:bodyPr>
          <a:lstStyle/>
          <a:p>
            <a:pPr marL="914400" lvl="1" indent="-457200" algn="just">
              <a:lnSpc>
                <a:spcPct val="150000"/>
              </a:lnSpc>
              <a:buFont typeface="Arial" pitchFamily="34" charset="0"/>
              <a:buChar char="•"/>
            </a:pPr>
            <a:r>
              <a:rPr lang="en-US" sz="2400" dirty="0"/>
              <a:t>A router </a:t>
            </a:r>
            <a:r>
              <a:rPr lang="en-US" sz="2400" dirty="0" smtClean="0"/>
              <a:t>, when heavily loaded and none of the methods work , </a:t>
            </a:r>
            <a:r>
              <a:rPr lang="en-US" sz="2400" dirty="0"/>
              <a:t>can just pick packets </a:t>
            </a:r>
            <a:r>
              <a:rPr lang="en-US" sz="2400" dirty="0" smtClean="0"/>
              <a:t>drop</a:t>
            </a:r>
            <a:r>
              <a:rPr lang="en-US" dirty="0" smtClean="0"/>
              <a:t>.  </a:t>
            </a:r>
            <a:r>
              <a:rPr lang="en-US" sz="2400" dirty="0" smtClean="0"/>
              <a:t>This is known as </a:t>
            </a:r>
            <a:r>
              <a:rPr lang="en-US" sz="2400" b="1" dirty="0" smtClean="0">
                <a:solidFill>
                  <a:srgbClr val="002060"/>
                </a:solidFill>
              </a:rPr>
              <a:t>Load Shedding .</a:t>
            </a:r>
            <a:endParaRPr lang="en-US" b="1" dirty="0" smtClean="0">
              <a:solidFill>
                <a:srgbClr val="002060"/>
              </a:solidFill>
            </a:endParaRPr>
          </a:p>
          <a:p>
            <a:pPr marL="914400" lvl="1" indent="-457200" algn="just">
              <a:lnSpc>
                <a:spcPct val="200000"/>
              </a:lnSpc>
              <a:buFont typeface="Arial" pitchFamily="34" charset="0"/>
              <a:buChar char="•"/>
            </a:pPr>
            <a:r>
              <a:rPr lang="en-US" sz="2400" b="1" dirty="0" smtClean="0"/>
              <a:t>Approaches to discard packets</a:t>
            </a:r>
            <a:endParaRPr lang="en-US" sz="1600" b="1" dirty="0" smtClean="0"/>
          </a:p>
          <a:p>
            <a:pPr marL="1371600" lvl="2" indent="-457200" algn="just">
              <a:lnSpc>
                <a:spcPct val="150000"/>
              </a:lnSpc>
              <a:buFont typeface="Arial" pitchFamily="34" charset="0"/>
              <a:buChar char="•"/>
            </a:pPr>
            <a:r>
              <a:rPr lang="en-US" sz="2400" dirty="0" smtClean="0">
                <a:solidFill>
                  <a:srgbClr val="002060"/>
                </a:solidFill>
              </a:rPr>
              <a:t>Select packets at random</a:t>
            </a:r>
          </a:p>
          <a:p>
            <a:pPr marL="1371600" lvl="2" indent="-457200" algn="just">
              <a:lnSpc>
                <a:spcPct val="150000"/>
              </a:lnSpc>
              <a:buFont typeface="Arial" pitchFamily="34" charset="0"/>
              <a:buChar char="•"/>
            </a:pPr>
            <a:r>
              <a:rPr lang="en-US" sz="2400" dirty="0" smtClean="0"/>
              <a:t> </a:t>
            </a:r>
            <a:r>
              <a:rPr lang="en-US" sz="2400" dirty="0" smtClean="0">
                <a:solidFill>
                  <a:srgbClr val="002060"/>
                </a:solidFill>
              </a:rPr>
              <a:t>Based on application</a:t>
            </a:r>
          </a:p>
          <a:p>
            <a:pPr marL="2286000" lvl="4" indent="-457200" algn="just">
              <a:lnSpc>
                <a:spcPct val="150000"/>
              </a:lnSpc>
              <a:buFont typeface="Arial" pitchFamily="34" charset="0"/>
              <a:buChar char="•"/>
            </a:pPr>
            <a:r>
              <a:rPr lang="en-US" sz="2400" dirty="0" smtClean="0"/>
              <a:t>For File Transfer :  keep old, discard new</a:t>
            </a:r>
          </a:p>
          <a:p>
            <a:pPr marL="2286000" lvl="4" indent="-457200" algn="just">
              <a:lnSpc>
                <a:spcPct val="150000"/>
              </a:lnSpc>
              <a:buFont typeface="Arial" pitchFamily="34" charset="0"/>
              <a:buChar char="•"/>
            </a:pPr>
            <a:r>
              <a:rPr lang="en-US" sz="2400" dirty="0" smtClean="0"/>
              <a:t>For  multimedia :  keep new , discard old</a:t>
            </a:r>
          </a:p>
          <a:p>
            <a:pPr marL="1371600" lvl="2" indent="-457200" algn="just">
              <a:lnSpc>
                <a:spcPct val="150000"/>
              </a:lnSpc>
              <a:buFont typeface="Arial" pitchFamily="34" charset="0"/>
              <a:buChar char="•"/>
            </a:pPr>
            <a:r>
              <a:rPr lang="en-US" sz="2400" dirty="0" smtClean="0">
                <a:solidFill>
                  <a:srgbClr val="002060"/>
                </a:solidFill>
              </a:rPr>
              <a:t> Intelligence discard policy </a:t>
            </a:r>
          </a:p>
        </p:txBody>
      </p:sp>
      <p:sp>
        <p:nvSpPr>
          <p:cNvPr id="81926"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1924" name="TextBox 11"/>
          <p:cNvSpPr txBox="1">
            <a:spLocks noChangeArrowheads="1"/>
          </p:cNvSpPr>
          <p:nvPr/>
        </p:nvSpPr>
        <p:spPr bwMode="auto">
          <a:xfrm>
            <a:off x="685800" y="0"/>
            <a:ext cx="7875587" cy="837473"/>
          </a:xfrm>
          <a:prstGeom prst="rect">
            <a:avLst/>
          </a:prstGeom>
          <a:noFill/>
          <a:ln w="9525">
            <a:noFill/>
            <a:miter lim="800000"/>
            <a:headEnd/>
            <a:tailEnd/>
          </a:ln>
        </p:spPr>
        <p:txBody>
          <a:bodyPr>
            <a:spAutoFit/>
          </a:bodyPr>
          <a:lstStyle/>
          <a:p>
            <a:pPr marL="742950" indent="-742950" algn="ctr">
              <a:lnSpc>
                <a:spcPct val="150000"/>
              </a:lnSpc>
              <a:buFont typeface="+mj-lt"/>
              <a:buAutoNum type="arabicPeriod" startAt="3"/>
            </a:pPr>
            <a:r>
              <a:rPr lang="en-US" sz="3600" b="1" dirty="0">
                <a:solidFill>
                  <a:srgbClr val="00B0F0"/>
                </a:solidFill>
              </a:rPr>
              <a:t>Load Shedding</a:t>
            </a:r>
            <a:endParaRPr lang="en-US" sz="3600" dirty="0">
              <a:solidFill>
                <a:srgbClr val="00B0F0"/>
              </a:solidFill>
            </a:endParaRPr>
          </a:p>
        </p:txBody>
      </p:sp>
      <p:sp>
        <p:nvSpPr>
          <p:cNvPr id="81925" name="TextBox 13"/>
          <p:cNvSpPr txBox="1">
            <a:spLocks noChangeArrowheads="1"/>
          </p:cNvSpPr>
          <p:nvPr/>
        </p:nvSpPr>
        <p:spPr bwMode="auto">
          <a:xfrm>
            <a:off x="228600" y="1295400"/>
            <a:ext cx="8497887" cy="833433"/>
          </a:xfrm>
          <a:prstGeom prst="rect">
            <a:avLst/>
          </a:prstGeom>
          <a:noFill/>
          <a:ln w="9525">
            <a:noFill/>
            <a:miter lim="800000"/>
            <a:headEnd/>
            <a:tailEnd/>
          </a:ln>
        </p:spPr>
        <p:txBody>
          <a:bodyPr wrap="square">
            <a:spAutoFit/>
          </a:bodyPr>
          <a:lstStyle/>
          <a:p>
            <a:pPr marL="457200" indent="-457200">
              <a:lnSpc>
                <a:spcPct val="200000"/>
              </a:lnSpc>
            </a:pPr>
            <a:r>
              <a:rPr lang="en-IN" sz="2800" b="1" dirty="0" smtClean="0">
                <a:solidFill>
                  <a:srgbClr val="002060"/>
                </a:solidFill>
              </a:rPr>
              <a:t>Discarding old packets </a:t>
            </a:r>
            <a:endParaRPr lang="en-US" b="1" dirty="0">
              <a:solidFill>
                <a:srgbClr val="002060"/>
              </a:solidFill>
            </a:endParaRPr>
          </a:p>
        </p:txBody>
      </p:sp>
      <p:sp>
        <p:nvSpPr>
          <p:cNvPr id="81926"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pic>
        <p:nvPicPr>
          <p:cNvPr id="3074" name="Picture 2"/>
          <p:cNvPicPr>
            <a:picLocks noChangeAspect="1" noChangeArrowheads="1"/>
          </p:cNvPicPr>
          <p:nvPr/>
        </p:nvPicPr>
        <p:blipFill>
          <a:blip r:embed="rId3"/>
          <a:srcRect/>
          <a:stretch>
            <a:fillRect/>
          </a:stretch>
        </p:blipFill>
        <p:spPr bwMode="auto">
          <a:xfrm>
            <a:off x="533400" y="2286000"/>
            <a:ext cx="8001000" cy="3517056"/>
          </a:xfrm>
          <a:prstGeom prst="rect">
            <a:avLst/>
          </a:prstGeom>
          <a:noFill/>
          <a:ln w="9525">
            <a:noFill/>
            <a:miter lim="800000"/>
            <a:headEnd/>
            <a:tailEnd/>
          </a:ln>
          <a:effectLst/>
        </p:spPr>
      </p:pic>
      <p:sp>
        <p:nvSpPr>
          <p:cNvPr id="8" name="Rectangle 7"/>
          <p:cNvSpPr/>
          <p:nvPr/>
        </p:nvSpPr>
        <p:spPr>
          <a:xfrm>
            <a:off x="381000" y="5943600"/>
            <a:ext cx="8458200" cy="461665"/>
          </a:xfrm>
          <a:prstGeom prst="rect">
            <a:avLst/>
          </a:prstGeom>
        </p:spPr>
        <p:txBody>
          <a:bodyPr wrap="square">
            <a:spAutoFit/>
          </a:bodyPr>
          <a:lstStyle/>
          <a:p>
            <a:r>
              <a:rPr lang="en-IN" sz="2400" dirty="0" smtClean="0"/>
              <a:t>Discarding  packet 7 provokes retransmission of these six packets</a:t>
            </a:r>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ical traffic congestion in an urban freeway. Shown here I-80 Eastshore Freeway, Berkeley, United States.">
            <a:hlinkClick r:id="rId3" tooltip="&quot;Typical traffic congestion in an urban freeway. Shown here I-80 Eastshore Freeway, Berkeley, United States.&quot;"/>
          </p:cNvPr>
          <p:cNvPicPr>
            <a:picLocks noChangeAspect="1" noChangeArrowheads="1"/>
          </p:cNvPicPr>
          <p:nvPr/>
        </p:nvPicPr>
        <p:blipFill>
          <a:blip r:embed="rId4"/>
          <a:srcRect/>
          <a:stretch>
            <a:fillRect/>
          </a:stretch>
        </p:blipFill>
        <p:spPr bwMode="auto">
          <a:xfrm>
            <a:off x="0" y="0"/>
            <a:ext cx="9132888" cy="6858000"/>
          </a:xfrm>
          <a:prstGeom prst="rect">
            <a:avLst/>
          </a:prstGeom>
          <a:noFill/>
          <a:ln w="9525">
            <a:noFill/>
            <a:miter lim="800000"/>
            <a:headEnd/>
            <a:tailEnd/>
          </a:ln>
        </p:spPr>
      </p:pic>
      <p:sp>
        <p:nvSpPr>
          <p:cNvPr id="3" name="Rectangle 2"/>
          <p:cNvSpPr/>
          <p:nvPr/>
        </p:nvSpPr>
        <p:spPr>
          <a:xfrm>
            <a:off x="1524000" y="1219200"/>
            <a:ext cx="6203238" cy="923330"/>
          </a:xfrm>
          <a:prstGeom prst="rect">
            <a:avLst/>
          </a:prstGeom>
          <a:noFill/>
        </p:spPr>
        <p:txBody>
          <a:bodyPr wrap="none">
            <a:spAutoFit/>
          </a:bodyPr>
          <a:lstStyle/>
          <a:p>
            <a:pPr algn="ctr" fontAlgn="auto">
              <a:spcBef>
                <a:spcPts val="0"/>
              </a:spcBef>
              <a:spcAft>
                <a:spcPts val="0"/>
              </a:spcAft>
              <a:defRPr/>
            </a:pPr>
            <a:r>
              <a:rPr lang="en-US" sz="5400" b="1" spc="300" dirty="0">
                <a:ln w="11430" cmpd="sng">
                  <a:solidFill>
                    <a:schemeClr val="accent1">
                      <a:tint val="10000"/>
                    </a:schemeClr>
                  </a:solidFill>
                  <a:prstDash val="solid"/>
                  <a:miter lim="800000"/>
                </a:ln>
                <a:solidFill>
                  <a:srgbClr val="FF0000"/>
                </a:solidFill>
                <a:effectLst>
                  <a:glow rad="45500">
                    <a:schemeClr val="accent1">
                      <a:satMod val="220000"/>
                      <a:alpha val="35000"/>
                    </a:schemeClr>
                  </a:glow>
                </a:effectLst>
                <a:latin typeface="+mn-lt"/>
              </a:rPr>
              <a:t>Traffic congestion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1026"/>
                                        </p:tgtEl>
                                      </p:cBhvr>
                                      <p:by x="150000" y="150000"/>
                                    </p:animScale>
                                  </p:childTnLst>
                                </p:cTn>
                              </p:par>
                            </p:childTnLst>
                          </p:cTn>
                        </p:par>
                        <p:par>
                          <p:cTn id="7" fill="hold">
                            <p:stCondLst>
                              <p:cond delay="2000"/>
                            </p:stCondLst>
                            <p:childTnLst>
                              <p:par>
                                <p:cTn id="8" presetID="50" presetClass="entr" presetSubtype="0" decel="10000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p:cTn id="10"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11"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1924" name="TextBox 11"/>
          <p:cNvSpPr txBox="1">
            <a:spLocks noChangeArrowheads="1"/>
          </p:cNvSpPr>
          <p:nvPr/>
        </p:nvSpPr>
        <p:spPr bwMode="auto">
          <a:xfrm>
            <a:off x="685800" y="0"/>
            <a:ext cx="7875587" cy="837473"/>
          </a:xfrm>
          <a:prstGeom prst="rect">
            <a:avLst/>
          </a:prstGeom>
          <a:noFill/>
          <a:ln w="9525">
            <a:noFill/>
            <a:miter lim="800000"/>
            <a:headEnd/>
            <a:tailEnd/>
          </a:ln>
        </p:spPr>
        <p:txBody>
          <a:bodyPr>
            <a:spAutoFit/>
          </a:bodyPr>
          <a:lstStyle/>
          <a:p>
            <a:pPr marL="742950" indent="-742950" algn="ctr">
              <a:lnSpc>
                <a:spcPct val="150000"/>
              </a:lnSpc>
              <a:buFont typeface="+mj-lt"/>
              <a:buAutoNum type="arabicPeriod" startAt="3"/>
            </a:pPr>
            <a:r>
              <a:rPr lang="en-US" sz="3600" b="1" dirty="0">
                <a:solidFill>
                  <a:srgbClr val="00B0F0"/>
                </a:solidFill>
              </a:rPr>
              <a:t>Load Shedding</a:t>
            </a:r>
            <a:endParaRPr lang="en-US" sz="3600" dirty="0">
              <a:solidFill>
                <a:srgbClr val="00B0F0"/>
              </a:solidFill>
            </a:endParaRPr>
          </a:p>
        </p:txBody>
      </p:sp>
      <p:sp>
        <p:nvSpPr>
          <p:cNvPr id="81925" name="TextBox 13"/>
          <p:cNvSpPr txBox="1">
            <a:spLocks noChangeArrowheads="1"/>
          </p:cNvSpPr>
          <p:nvPr/>
        </p:nvSpPr>
        <p:spPr bwMode="auto">
          <a:xfrm>
            <a:off x="304800" y="685800"/>
            <a:ext cx="8497887" cy="833433"/>
          </a:xfrm>
          <a:prstGeom prst="rect">
            <a:avLst/>
          </a:prstGeom>
          <a:noFill/>
          <a:ln w="9525">
            <a:noFill/>
            <a:miter lim="800000"/>
            <a:headEnd/>
            <a:tailEnd/>
          </a:ln>
        </p:spPr>
        <p:txBody>
          <a:bodyPr wrap="square">
            <a:spAutoFit/>
          </a:bodyPr>
          <a:lstStyle/>
          <a:p>
            <a:pPr marL="457200" indent="-457200">
              <a:lnSpc>
                <a:spcPct val="200000"/>
              </a:lnSpc>
            </a:pPr>
            <a:r>
              <a:rPr lang="en-IN" sz="2800" b="1" dirty="0" smtClean="0">
                <a:solidFill>
                  <a:srgbClr val="002060"/>
                </a:solidFill>
              </a:rPr>
              <a:t>Discarding new packets </a:t>
            </a:r>
            <a:endParaRPr lang="en-US" b="1" dirty="0">
              <a:solidFill>
                <a:srgbClr val="002060"/>
              </a:solidFill>
            </a:endParaRPr>
          </a:p>
        </p:txBody>
      </p:sp>
      <p:sp>
        <p:nvSpPr>
          <p:cNvPr id="81926"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8" name="Rectangle 7"/>
          <p:cNvSpPr/>
          <p:nvPr/>
        </p:nvSpPr>
        <p:spPr>
          <a:xfrm>
            <a:off x="381000" y="5486400"/>
            <a:ext cx="8458200" cy="830997"/>
          </a:xfrm>
          <a:prstGeom prst="rect">
            <a:avLst/>
          </a:prstGeom>
        </p:spPr>
        <p:txBody>
          <a:bodyPr wrap="square">
            <a:spAutoFit/>
          </a:bodyPr>
          <a:lstStyle/>
          <a:p>
            <a:pPr algn="just"/>
            <a:r>
              <a:rPr lang="en-IN" sz="2400" dirty="0" smtClean="0"/>
              <a:t>Alternatively, the router can discard packet 10 so that only three packets have to  be resend</a:t>
            </a:r>
            <a:endParaRPr lang="en-IN" sz="2400" dirty="0"/>
          </a:p>
        </p:txBody>
      </p:sp>
      <p:pic>
        <p:nvPicPr>
          <p:cNvPr id="4098" name="Picture 2"/>
          <p:cNvPicPr>
            <a:picLocks noChangeAspect="1" noChangeArrowheads="1"/>
          </p:cNvPicPr>
          <p:nvPr/>
        </p:nvPicPr>
        <p:blipFill>
          <a:blip r:embed="rId3"/>
          <a:srcRect/>
          <a:stretch>
            <a:fillRect/>
          </a:stretch>
        </p:blipFill>
        <p:spPr bwMode="auto">
          <a:xfrm>
            <a:off x="762000" y="1676400"/>
            <a:ext cx="7467600" cy="34788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1924" name="TextBox 11"/>
          <p:cNvSpPr txBox="1">
            <a:spLocks noChangeArrowheads="1"/>
          </p:cNvSpPr>
          <p:nvPr/>
        </p:nvSpPr>
        <p:spPr bwMode="auto">
          <a:xfrm>
            <a:off x="685800" y="0"/>
            <a:ext cx="7875587" cy="837473"/>
          </a:xfrm>
          <a:prstGeom prst="rect">
            <a:avLst/>
          </a:prstGeom>
          <a:noFill/>
          <a:ln w="9525">
            <a:noFill/>
            <a:miter lim="800000"/>
            <a:headEnd/>
            <a:tailEnd/>
          </a:ln>
        </p:spPr>
        <p:txBody>
          <a:bodyPr>
            <a:spAutoFit/>
          </a:bodyPr>
          <a:lstStyle/>
          <a:p>
            <a:pPr marL="742950" indent="-742950" algn="ctr">
              <a:lnSpc>
                <a:spcPct val="150000"/>
              </a:lnSpc>
              <a:buFont typeface="+mj-lt"/>
              <a:buAutoNum type="arabicPeriod" startAt="3"/>
            </a:pPr>
            <a:r>
              <a:rPr lang="en-US" sz="3600" b="1" dirty="0">
                <a:solidFill>
                  <a:srgbClr val="00B0F0"/>
                </a:solidFill>
              </a:rPr>
              <a:t>Load Shedding</a:t>
            </a:r>
            <a:endParaRPr lang="en-US" sz="3600" dirty="0">
              <a:solidFill>
                <a:srgbClr val="00B0F0"/>
              </a:solidFill>
            </a:endParaRPr>
          </a:p>
        </p:txBody>
      </p:sp>
      <p:sp>
        <p:nvSpPr>
          <p:cNvPr id="81925" name="TextBox 13"/>
          <p:cNvSpPr txBox="1">
            <a:spLocks noChangeArrowheads="1"/>
          </p:cNvSpPr>
          <p:nvPr/>
        </p:nvSpPr>
        <p:spPr bwMode="auto">
          <a:xfrm>
            <a:off x="195263" y="1227138"/>
            <a:ext cx="8726487" cy="3600986"/>
          </a:xfrm>
          <a:prstGeom prst="rect">
            <a:avLst/>
          </a:prstGeom>
          <a:noFill/>
          <a:ln w="9525">
            <a:noFill/>
            <a:miter lim="800000"/>
            <a:headEnd/>
            <a:tailEnd/>
          </a:ln>
        </p:spPr>
        <p:txBody>
          <a:bodyPr>
            <a:spAutoFit/>
          </a:bodyPr>
          <a:lstStyle/>
          <a:p>
            <a:pPr marL="457200" indent="-457200" algn="just">
              <a:lnSpc>
                <a:spcPct val="200000"/>
              </a:lnSpc>
            </a:pPr>
            <a:r>
              <a:rPr lang="en-US" sz="2400" dirty="0" smtClean="0"/>
              <a:t>To  implement </a:t>
            </a:r>
            <a:r>
              <a:rPr lang="en-US" sz="2400" b="1" dirty="0" smtClean="0">
                <a:solidFill>
                  <a:srgbClr val="C00000"/>
                </a:solidFill>
              </a:rPr>
              <a:t>intelligent </a:t>
            </a:r>
            <a:r>
              <a:rPr lang="en-US" sz="2400" b="1" dirty="0">
                <a:solidFill>
                  <a:srgbClr val="C00000"/>
                </a:solidFill>
              </a:rPr>
              <a:t>discard </a:t>
            </a:r>
            <a:r>
              <a:rPr lang="en-US" sz="2400" b="1" dirty="0" smtClean="0">
                <a:solidFill>
                  <a:srgbClr val="C00000"/>
                </a:solidFill>
              </a:rPr>
              <a:t>policy</a:t>
            </a:r>
            <a:r>
              <a:rPr lang="en-US" sz="1600" dirty="0" smtClean="0"/>
              <a:t>,</a:t>
            </a:r>
          </a:p>
          <a:p>
            <a:pPr marL="1371600" lvl="2" indent="-457200" algn="just">
              <a:lnSpc>
                <a:spcPct val="150000"/>
              </a:lnSpc>
              <a:buFont typeface="Times New Roman" pitchFamily="18" charset="0"/>
              <a:buAutoNum type="arabicPeriod"/>
            </a:pPr>
            <a:r>
              <a:rPr lang="en-US" sz="2400" dirty="0" smtClean="0"/>
              <a:t>For this , applications </a:t>
            </a:r>
            <a:r>
              <a:rPr lang="en-US" sz="2400" dirty="0"/>
              <a:t>must mark their packets in priority classes </a:t>
            </a:r>
            <a:endParaRPr lang="en-US" sz="2400" dirty="0" smtClean="0"/>
          </a:p>
          <a:p>
            <a:pPr marL="1371600" lvl="2" indent="-457200" algn="just">
              <a:lnSpc>
                <a:spcPct val="150000"/>
              </a:lnSpc>
              <a:buFont typeface="Times New Roman" pitchFamily="18" charset="0"/>
              <a:buAutoNum type="arabicPeriod"/>
            </a:pPr>
            <a:r>
              <a:rPr lang="en-US" sz="2400" dirty="0" smtClean="0"/>
              <a:t>When </a:t>
            </a:r>
            <a:r>
              <a:rPr lang="en-US" sz="2400" dirty="0"/>
              <a:t>packets have to be discarded, routers can first drop packets from the lowest </a:t>
            </a:r>
            <a:r>
              <a:rPr lang="en-US" sz="2400" dirty="0" smtClean="0"/>
              <a:t>class packets,</a:t>
            </a:r>
            <a:r>
              <a:rPr lang="en-IN" sz="2400" dirty="0" smtClean="0"/>
              <a:t> then the next lowest class, and so on</a:t>
            </a:r>
            <a:endParaRPr lang="en-US" sz="2400" dirty="0"/>
          </a:p>
        </p:txBody>
      </p:sp>
      <p:sp>
        <p:nvSpPr>
          <p:cNvPr id="81926"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2948" name="TextBox 11"/>
          <p:cNvSpPr txBox="1">
            <a:spLocks noChangeArrowheads="1"/>
          </p:cNvSpPr>
          <p:nvPr/>
        </p:nvSpPr>
        <p:spPr bwMode="auto">
          <a:xfrm>
            <a:off x="685800" y="533400"/>
            <a:ext cx="7875587" cy="754694"/>
          </a:xfrm>
          <a:prstGeom prst="rect">
            <a:avLst/>
          </a:prstGeom>
          <a:noFill/>
          <a:ln w="9525">
            <a:noFill/>
            <a:miter lim="800000"/>
            <a:headEnd/>
            <a:tailEnd/>
          </a:ln>
        </p:spPr>
        <p:txBody>
          <a:bodyPr>
            <a:spAutoFit/>
          </a:bodyPr>
          <a:lstStyle/>
          <a:p>
            <a:pPr marL="457200" indent="-457200" algn="ctr">
              <a:lnSpc>
                <a:spcPct val="150000"/>
              </a:lnSpc>
            </a:pPr>
            <a:r>
              <a:rPr lang="en-US" sz="3200" b="1" dirty="0" smtClean="0">
                <a:solidFill>
                  <a:srgbClr val="0070C0"/>
                </a:solidFill>
              </a:rPr>
              <a:t>Random </a:t>
            </a:r>
            <a:r>
              <a:rPr lang="en-US" sz="3200" b="1" dirty="0">
                <a:solidFill>
                  <a:srgbClr val="0070C0"/>
                </a:solidFill>
              </a:rPr>
              <a:t>Early Detection (RED)</a:t>
            </a:r>
          </a:p>
        </p:txBody>
      </p:sp>
      <p:sp>
        <p:nvSpPr>
          <p:cNvPr id="82949" name="TextBox 13"/>
          <p:cNvSpPr txBox="1">
            <a:spLocks noChangeArrowheads="1"/>
          </p:cNvSpPr>
          <p:nvPr/>
        </p:nvSpPr>
        <p:spPr bwMode="auto">
          <a:xfrm>
            <a:off x="228600" y="1905000"/>
            <a:ext cx="8726487" cy="3170099"/>
          </a:xfrm>
          <a:prstGeom prst="rect">
            <a:avLst/>
          </a:prstGeom>
          <a:noFill/>
          <a:ln w="9525">
            <a:noFill/>
            <a:miter lim="800000"/>
            <a:headEnd/>
            <a:tailEnd/>
          </a:ln>
        </p:spPr>
        <p:txBody>
          <a:bodyPr>
            <a:spAutoFit/>
          </a:bodyPr>
          <a:lstStyle/>
          <a:p>
            <a:pPr marL="1371600" lvl="2" indent="-457200" algn="just">
              <a:lnSpc>
                <a:spcPct val="200000"/>
              </a:lnSpc>
              <a:buFont typeface="Arial" pitchFamily="34" charset="0"/>
              <a:buChar char="•"/>
            </a:pPr>
            <a:r>
              <a:rPr lang="en-US" sz="2800" b="1" dirty="0" smtClean="0"/>
              <a:t> A load shedding technique .</a:t>
            </a:r>
            <a:endParaRPr lang="en-IN" sz="2800" b="1" dirty="0" smtClean="0"/>
          </a:p>
          <a:p>
            <a:pPr marL="1371600" lvl="2" indent="-457200" algn="just">
              <a:lnSpc>
                <a:spcPct val="200000"/>
              </a:lnSpc>
              <a:buFont typeface="Arial" pitchFamily="34" charset="0"/>
              <a:buChar char="•"/>
            </a:pPr>
            <a:r>
              <a:rPr lang="en-IN" sz="2400" dirty="0" smtClean="0"/>
              <a:t> idea is to avoid congestion rather than react to it.</a:t>
            </a:r>
          </a:p>
          <a:p>
            <a:pPr marL="1371600" lvl="2" indent="-457200" algn="just">
              <a:lnSpc>
                <a:spcPct val="200000"/>
              </a:lnSpc>
              <a:buFont typeface="Arial" pitchFamily="34" charset="0"/>
              <a:buChar char="•"/>
            </a:pPr>
            <a:r>
              <a:rPr lang="en-IN" sz="2400" dirty="0" smtClean="0"/>
              <a:t>i.e.  Discard packets before all buffer space is exhausted</a:t>
            </a:r>
          </a:p>
          <a:p>
            <a:pPr marL="1371600" lvl="2" indent="-457200" algn="just">
              <a:lnSpc>
                <a:spcPct val="200000"/>
              </a:lnSpc>
              <a:buFont typeface="Arial" pitchFamily="34" charset="0"/>
              <a:buChar char="•"/>
            </a:pPr>
            <a:r>
              <a:rPr lang="en-US" sz="2400" dirty="0" smtClean="0"/>
              <a:t> </a:t>
            </a:r>
            <a:r>
              <a:rPr lang="en-IN" sz="2400" dirty="0" smtClean="0"/>
              <a:t>drop packets before the situation has become hopeless.</a:t>
            </a:r>
          </a:p>
        </p:txBody>
      </p:sp>
      <p:sp>
        <p:nvSpPr>
          <p:cNvPr id="82950"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2948" name="TextBox 11"/>
          <p:cNvSpPr txBox="1">
            <a:spLocks noChangeArrowheads="1"/>
          </p:cNvSpPr>
          <p:nvPr/>
        </p:nvSpPr>
        <p:spPr bwMode="auto">
          <a:xfrm>
            <a:off x="914400" y="304800"/>
            <a:ext cx="7875587" cy="754694"/>
          </a:xfrm>
          <a:prstGeom prst="rect">
            <a:avLst/>
          </a:prstGeom>
          <a:noFill/>
          <a:ln w="9525">
            <a:noFill/>
            <a:miter lim="800000"/>
            <a:headEnd/>
            <a:tailEnd/>
          </a:ln>
        </p:spPr>
        <p:txBody>
          <a:bodyPr>
            <a:spAutoFit/>
          </a:bodyPr>
          <a:lstStyle/>
          <a:p>
            <a:pPr marL="457200" indent="-457200" algn="ctr">
              <a:lnSpc>
                <a:spcPct val="150000"/>
              </a:lnSpc>
            </a:pPr>
            <a:r>
              <a:rPr lang="en-US" sz="3200" b="1" dirty="0" smtClean="0">
                <a:solidFill>
                  <a:srgbClr val="0070C0"/>
                </a:solidFill>
              </a:rPr>
              <a:t>Random </a:t>
            </a:r>
            <a:r>
              <a:rPr lang="en-US" sz="3200" b="1" dirty="0">
                <a:solidFill>
                  <a:srgbClr val="0070C0"/>
                </a:solidFill>
              </a:rPr>
              <a:t>Early Detection (RED)</a:t>
            </a:r>
          </a:p>
        </p:txBody>
      </p:sp>
      <p:sp>
        <p:nvSpPr>
          <p:cNvPr id="82950"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8" name="Rectangle 7"/>
          <p:cNvSpPr/>
          <p:nvPr/>
        </p:nvSpPr>
        <p:spPr>
          <a:xfrm>
            <a:off x="381000" y="1447800"/>
            <a:ext cx="8534400" cy="1697068"/>
          </a:xfrm>
          <a:prstGeom prst="rect">
            <a:avLst/>
          </a:prstGeom>
          <a:ln>
            <a:solidFill>
              <a:schemeClr val="accent1"/>
            </a:solidFill>
          </a:ln>
        </p:spPr>
        <p:txBody>
          <a:bodyPr wrap="square">
            <a:spAutoFit/>
          </a:bodyPr>
          <a:lstStyle/>
          <a:p>
            <a:pPr marL="457200" indent="-457200" algn="just">
              <a:lnSpc>
                <a:spcPct val="150000"/>
              </a:lnSpc>
              <a:buFont typeface="Arial" pitchFamily="34" charset="0"/>
              <a:buChar char="•"/>
            </a:pPr>
            <a:r>
              <a:rPr lang="en-US" sz="2400" dirty="0" smtClean="0"/>
              <a:t>Routers maintain a running average of their queue lengths . When the average queue length on some line exceeds a threshold, the line is said to be congested and action is taken.</a:t>
            </a:r>
            <a:endParaRPr lang="en-US" sz="2400" dirty="0"/>
          </a:p>
        </p:txBody>
      </p:sp>
      <p:pic>
        <p:nvPicPr>
          <p:cNvPr id="22529" name="Picture 1"/>
          <p:cNvPicPr>
            <a:picLocks noChangeAspect="1" noChangeArrowheads="1"/>
          </p:cNvPicPr>
          <p:nvPr/>
        </p:nvPicPr>
        <p:blipFill>
          <a:blip r:embed="rId3"/>
          <a:srcRect/>
          <a:stretch>
            <a:fillRect/>
          </a:stretch>
        </p:blipFill>
        <p:spPr bwMode="auto">
          <a:xfrm>
            <a:off x="1676400" y="3200400"/>
            <a:ext cx="5867400" cy="30436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2948" name="TextBox 11"/>
          <p:cNvSpPr txBox="1">
            <a:spLocks noChangeArrowheads="1"/>
          </p:cNvSpPr>
          <p:nvPr/>
        </p:nvSpPr>
        <p:spPr bwMode="auto">
          <a:xfrm>
            <a:off x="914400" y="0"/>
            <a:ext cx="7875587" cy="754694"/>
          </a:xfrm>
          <a:prstGeom prst="rect">
            <a:avLst/>
          </a:prstGeom>
          <a:noFill/>
          <a:ln w="9525">
            <a:noFill/>
            <a:miter lim="800000"/>
            <a:headEnd/>
            <a:tailEnd/>
          </a:ln>
        </p:spPr>
        <p:txBody>
          <a:bodyPr>
            <a:spAutoFit/>
          </a:bodyPr>
          <a:lstStyle/>
          <a:p>
            <a:pPr marL="457200" indent="-457200" algn="ctr">
              <a:lnSpc>
                <a:spcPct val="150000"/>
              </a:lnSpc>
            </a:pPr>
            <a:r>
              <a:rPr lang="en-US" sz="3200" b="1" dirty="0" smtClean="0">
                <a:solidFill>
                  <a:srgbClr val="0070C0"/>
                </a:solidFill>
              </a:rPr>
              <a:t>Random </a:t>
            </a:r>
            <a:r>
              <a:rPr lang="en-US" sz="3200" b="1" dirty="0">
                <a:solidFill>
                  <a:srgbClr val="0070C0"/>
                </a:solidFill>
              </a:rPr>
              <a:t>Early Detection (RED)</a:t>
            </a:r>
          </a:p>
        </p:txBody>
      </p:sp>
      <p:sp>
        <p:nvSpPr>
          <p:cNvPr id="82949" name="TextBox 13"/>
          <p:cNvSpPr txBox="1">
            <a:spLocks noChangeArrowheads="1"/>
          </p:cNvSpPr>
          <p:nvPr/>
        </p:nvSpPr>
        <p:spPr bwMode="auto">
          <a:xfrm>
            <a:off x="0" y="609600"/>
            <a:ext cx="8497887" cy="954107"/>
          </a:xfrm>
          <a:prstGeom prst="rect">
            <a:avLst/>
          </a:prstGeom>
          <a:noFill/>
          <a:ln w="9525">
            <a:noFill/>
            <a:miter lim="800000"/>
            <a:headEnd/>
            <a:tailEnd/>
          </a:ln>
        </p:spPr>
        <p:txBody>
          <a:bodyPr wrap="square">
            <a:spAutoFit/>
          </a:bodyPr>
          <a:lstStyle/>
          <a:p>
            <a:pPr marL="457200" indent="-457200">
              <a:lnSpc>
                <a:spcPct val="200000"/>
              </a:lnSpc>
            </a:pPr>
            <a:r>
              <a:rPr lang="en-IN" sz="2800" b="1" dirty="0" smtClean="0">
                <a:solidFill>
                  <a:srgbClr val="002060"/>
                </a:solidFill>
              </a:rPr>
              <a:t>The RED algorithm</a:t>
            </a:r>
          </a:p>
        </p:txBody>
      </p:sp>
      <p:sp>
        <p:nvSpPr>
          <p:cNvPr id="82950"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7" name="TextBox 6"/>
          <p:cNvSpPr txBox="1"/>
          <p:nvPr/>
        </p:nvSpPr>
        <p:spPr>
          <a:xfrm>
            <a:off x="228600" y="1600200"/>
            <a:ext cx="8382000" cy="4339650"/>
          </a:xfrm>
          <a:prstGeom prst="rect">
            <a:avLst/>
          </a:prstGeom>
          <a:noFill/>
          <a:ln>
            <a:solidFill>
              <a:schemeClr val="accent1"/>
            </a:solidFill>
          </a:ln>
        </p:spPr>
        <p:txBody>
          <a:bodyPr wrap="square" rtlCol="0">
            <a:spAutoFit/>
          </a:bodyPr>
          <a:lstStyle/>
          <a:p>
            <a:pPr marL="342900" indent="-342900" algn="just">
              <a:lnSpc>
                <a:spcPct val="150000"/>
              </a:lnSpc>
            </a:pPr>
            <a:r>
              <a:rPr lang="en-IN" sz="2000" dirty="0" smtClean="0">
                <a:latin typeface="Comic Sans MS" pitchFamily="66" charset="0"/>
              </a:rPr>
              <a:t>   When a new  packet arrives , calculate of the average queue length ,</a:t>
            </a:r>
            <a:r>
              <a:rPr lang="en-IN" sz="2400" b="1" dirty="0" err="1" smtClean="0">
                <a:latin typeface="Comic Sans MS" pitchFamily="66" charset="0"/>
              </a:rPr>
              <a:t>avg_qlen</a:t>
            </a:r>
            <a:r>
              <a:rPr lang="en-IN" sz="2400" b="1" dirty="0" smtClean="0">
                <a:latin typeface="Comic Sans MS" pitchFamily="66" charset="0"/>
              </a:rPr>
              <a:t>, </a:t>
            </a:r>
            <a:r>
              <a:rPr lang="en-IN" sz="2000" dirty="0" smtClean="0">
                <a:latin typeface="Comic Sans MS" pitchFamily="66" charset="0"/>
              </a:rPr>
              <a:t>compare it with two thresholds </a:t>
            </a:r>
            <a:r>
              <a:rPr lang="en-IN" sz="2000" b="1" dirty="0" smtClean="0">
                <a:latin typeface="Comic Sans MS" pitchFamily="66" charset="0"/>
              </a:rPr>
              <a:t>THmin</a:t>
            </a:r>
            <a:r>
              <a:rPr lang="en-IN" sz="2000" dirty="0" smtClean="0">
                <a:latin typeface="Comic Sans MS" pitchFamily="66" charset="0"/>
              </a:rPr>
              <a:t> and </a:t>
            </a:r>
            <a:r>
              <a:rPr lang="en-IN" sz="2000" b="1" dirty="0" smtClean="0">
                <a:latin typeface="Comic Sans MS" pitchFamily="66" charset="0"/>
              </a:rPr>
              <a:t>THmax.</a:t>
            </a:r>
          </a:p>
          <a:p>
            <a:pPr marL="1257300" lvl="2" indent="-342900">
              <a:lnSpc>
                <a:spcPct val="150000"/>
              </a:lnSpc>
            </a:pPr>
            <a:r>
              <a:rPr lang="en-US" sz="2000" dirty="0" smtClean="0">
                <a:latin typeface="Comic Sans MS" pitchFamily="66" charset="0"/>
              </a:rPr>
              <a:t> If avg_qlen &lt; THmin, </a:t>
            </a:r>
          </a:p>
          <a:p>
            <a:pPr marL="1257300" lvl="2" indent="-342900">
              <a:lnSpc>
                <a:spcPct val="150000"/>
              </a:lnSpc>
            </a:pPr>
            <a:r>
              <a:rPr lang="en-US" sz="2000" dirty="0" smtClean="0">
                <a:latin typeface="Comic Sans MS" pitchFamily="66" charset="0"/>
              </a:rPr>
              <a:t>               queue packet;</a:t>
            </a:r>
          </a:p>
          <a:p>
            <a:pPr marL="1257300" lvl="2" indent="-342900">
              <a:lnSpc>
                <a:spcPct val="150000"/>
              </a:lnSpc>
            </a:pPr>
            <a:r>
              <a:rPr lang="en-US" sz="2000" dirty="0" smtClean="0">
                <a:latin typeface="Comic Sans MS" pitchFamily="66" charset="0"/>
              </a:rPr>
              <a:t>If THmin ≤ avg_qlen &lt; THmax, </a:t>
            </a:r>
          </a:p>
          <a:p>
            <a:pPr marL="1257300" lvl="2" indent="-342900">
              <a:lnSpc>
                <a:spcPct val="150000"/>
              </a:lnSpc>
            </a:pPr>
            <a:r>
              <a:rPr lang="en-US" sz="2000" dirty="0" smtClean="0">
                <a:latin typeface="Comic Sans MS" pitchFamily="66" charset="0"/>
              </a:rPr>
              <a:t>     calculate probability P, with  probability P discard      packet, with probability (1-P) queue  packet;</a:t>
            </a:r>
          </a:p>
          <a:p>
            <a:pPr marL="1257300" lvl="2" indent="-342900">
              <a:lnSpc>
                <a:spcPct val="150000"/>
              </a:lnSpc>
            </a:pPr>
            <a:r>
              <a:rPr lang="en-US" sz="2000" dirty="0" smtClean="0">
                <a:latin typeface="Comic Sans MS" pitchFamily="66" charset="0"/>
              </a:rPr>
              <a:t>If avg_qlen ≥ THmax,</a:t>
            </a:r>
          </a:p>
          <a:p>
            <a:pPr marL="1257300" lvl="2" indent="-342900">
              <a:lnSpc>
                <a:spcPct val="150000"/>
              </a:lnSpc>
            </a:pPr>
            <a:r>
              <a:rPr lang="en-US" sz="2000" dirty="0" smtClean="0">
                <a:latin typeface="Comic Sans MS" pitchFamily="66" charset="0"/>
              </a:rPr>
              <a:t>           pick packet at random and  discard .</a:t>
            </a:r>
            <a:endParaRPr lang="en-IN" sz="2000" dirty="0">
              <a:latin typeface="Comic Sans MS" pitchFamily="66"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2948" name="TextBox 11"/>
          <p:cNvSpPr txBox="1">
            <a:spLocks noChangeArrowheads="1"/>
          </p:cNvSpPr>
          <p:nvPr/>
        </p:nvSpPr>
        <p:spPr bwMode="auto">
          <a:xfrm>
            <a:off x="914400" y="0"/>
            <a:ext cx="7875587" cy="754694"/>
          </a:xfrm>
          <a:prstGeom prst="rect">
            <a:avLst/>
          </a:prstGeom>
          <a:noFill/>
          <a:ln w="9525">
            <a:noFill/>
            <a:miter lim="800000"/>
            <a:headEnd/>
            <a:tailEnd/>
          </a:ln>
        </p:spPr>
        <p:txBody>
          <a:bodyPr>
            <a:spAutoFit/>
          </a:bodyPr>
          <a:lstStyle/>
          <a:p>
            <a:pPr marL="457200" indent="-457200" algn="ctr">
              <a:lnSpc>
                <a:spcPct val="150000"/>
              </a:lnSpc>
            </a:pPr>
            <a:r>
              <a:rPr lang="en-US" sz="3200" b="1" dirty="0" smtClean="0">
                <a:solidFill>
                  <a:srgbClr val="0070C0"/>
                </a:solidFill>
              </a:rPr>
              <a:t>Random </a:t>
            </a:r>
            <a:r>
              <a:rPr lang="en-US" sz="3200" b="1" dirty="0">
                <a:solidFill>
                  <a:srgbClr val="0070C0"/>
                </a:solidFill>
              </a:rPr>
              <a:t>Early Detection (RED)</a:t>
            </a:r>
          </a:p>
        </p:txBody>
      </p:sp>
      <p:sp>
        <p:nvSpPr>
          <p:cNvPr id="82949" name="TextBox 13"/>
          <p:cNvSpPr txBox="1">
            <a:spLocks noChangeArrowheads="1"/>
          </p:cNvSpPr>
          <p:nvPr/>
        </p:nvSpPr>
        <p:spPr bwMode="auto">
          <a:xfrm>
            <a:off x="304800" y="762000"/>
            <a:ext cx="8421687" cy="727571"/>
          </a:xfrm>
          <a:prstGeom prst="rect">
            <a:avLst/>
          </a:prstGeom>
          <a:noFill/>
          <a:ln w="9525">
            <a:noFill/>
            <a:miter lim="800000"/>
            <a:headEnd/>
            <a:tailEnd/>
          </a:ln>
        </p:spPr>
        <p:txBody>
          <a:bodyPr wrap="square">
            <a:spAutoFit/>
          </a:bodyPr>
          <a:lstStyle/>
          <a:p>
            <a:pPr marL="457200" indent="-457200">
              <a:lnSpc>
                <a:spcPct val="200000"/>
              </a:lnSpc>
            </a:pPr>
            <a:r>
              <a:rPr lang="en-IN" sz="2400" b="1" dirty="0" smtClean="0"/>
              <a:t>How should the router tell the source about the problem?</a:t>
            </a:r>
            <a:endParaRPr lang="en-IN" sz="2400" b="1" dirty="0" smtClean="0">
              <a:solidFill>
                <a:srgbClr val="002060"/>
              </a:solidFill>
            </a:endParaRPr>
          </a:p>
        </p:txBody>
      </p:sp>
      <p:sp>
        <p:nvSpPr>
          <p:cNvPr id="82950"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8" name="TextBox 7"/>
          <p:cNvSpPr txBox="1"/>
          <p:nvPr/>
        </p:nvSpPr>
        <p:spPr>
          <a:xfrm>
            <a:off x="609600" y="1828800"/>
            <a:ext cx="7848600" cy="3385542"/>
          </a:xfrm>
          <a:prstGeom prst="rect">
            <a:avLst/>
          </a:prstGeom>
          <a:noFill/>
        </p:spPr>
        <p:txBody>
          <a:bodyPr wrap="square" rtlCol="0">
            <a:spAutoFit/>
          </a:bodyPr>
          <a:lstStyle/>
          <a:p>
            <a:pPr marL="342900" indent="-342900">
              <a:buFont typeface="+mj-lt"/>
              <a:buAutoNum type="arabicPeriod"/>
            </a:pPr>
            <a:r>
              <a:rPr lang="en-IN" sz="2800" dirty="0" smtClean="0">
                <a:solidFill>
                  <a:srgbClr val="002060"/>
                </a:solidFill>
              </a:rPr>
              <a:t>send it a choke packet</a:t>
            </a:r>
          </a:p>
          <a:p>
            <a:pPr marL="800100" lvl="1" indent="-342900">
              <a:lnSpc>
                <a:spcPct val="150000"/>
              </a:lnSpc>
              <a:buFont typeface="Arial" pitchFamily="34" charset="0"/>
              <a:buChar char="•"/>
            </a:pPr>
            <a:r>
              <a:rPr lang="en-IN" sz="2400" dirty="0" smtClean="0"/>
              <a:t>puts even more load on the already congested network</a:t>
            </a:r>
          </a:p>
          <a:p>
            <a:pPr marL="800100" lvl="1" indent="-342900">
              <a:lnSpc>
                <a:spcPct val="150000"/>
              </a:lnSpc>
            </a:pPr>
            <a:endParaRPr lang="en-IN" sz="2400" dirty="0" smtClean="0"/>
          </a:p>
          <a:p>
            <a:pPr marL="457200" indent="-457200">
              <a:lnSpc>
                <a:spcPct val="150000"/>
              </a:lnSpc>
              <a:buFont typeface="+mj-lt"/>
              <a:buAutoNum type="arabicPeriod"/>
            </a:pPr>
            <a:r>
              <a:rPr lang="en-US" sz="2800" dirty="0" smtClean="0">
                <a:solidFill>
                  <a:srgbClr val="002060"/>
                </a:solidFill>
              </a:rPr>
              <a:t> D</a:t>
            </a:r>
            <a:r>
              <a:rPr lang="en-IN" sz="2800" dirty="0" smtClean="0">
                <a:solidFill>
                  <a:srgbClr val="002060"/>
                </a:solidFill>
              </a:rPr>
              <a:t>iscard the selected packet and not report it</a:t>
            </a:r>
          </a:p>
          <a:p>
            <a:pPr marL="914400" lvl="1" indent="-457200">
              <a:lnSpc>
                <a:spcPct val="150000"/>
              </a:lnSpc>
              <a:buFont typeface="Arial" pitchFamily="34" charset="0"/>
              <a:buChar char="•"/>
            </a:pPr>
            <a:r>
              <a:rPr lang="en-IN" sz="2400" dirty="0" smtClean="0"/>
              <a:t>When a source notices the lack of ACK, it reduces transmission rate.</a:t>
            </a:r>
            <a:endParaRPr lang="en-IN" sz="6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3972" name="TextBox 11"/>
          <p:cNvSpPr txBox="1">
            <a:spLocks noChangeArrowheads="1"/>
          </p:cNvSpPr>
          <p:nvPr/>
        </p:nvSpPr>
        <p:spPr bwMode="auto">
          <a:xfrm>
            <a:off x="228600" y="1"/>
            <a:ext cx="7875587" cy="923330"/>
          </a:xfrm>
          <a:prstGeom prst="rect">
            <a:avLst/>
          </a:prstGeom>
          <a:noFill/>
          <a:ln w="9525">
            <a:noFill/>
            <a:miter lim="800000"/>
            <a:headEnd/>
            <a:tailEnd/>
          </a:ln>
        </p:spPr>
        <p:txBody>
          <a:bodyPr wrap="square">
            <a:spAutoFit/>
          </a:bodyPr>
          <a:lstStyle/>
          <a:p>
            <a:pPr marL="742950" indent="-742950" algn="ctr">
              <a:lnSpc>
                <a:spcPct val="150000"/>
              </a:lnSpc>
              <a:buFont typeface="+mj-lt"/>
              <a:buAutoNum type="arabicPeriod" startAt="5"/>
            </a:pPr>
            <a:r>
              <a:rPr lang="en-US" sz="3600" b="1" dirty="0">
                <a:solidFill>
                  <a:srgbClr val="0070C0"/>
                </a:solidFill>
              </a:rPr>
              <a:t>Jitter Control</a:t>
            </a:r>
            <a:endParaRPr lang="en-US" sz="3200" b="1" dirty="0">
              <a:solidFill>
                <a:srgbClr val="0070C0"/>
              </a:solidFill>
            </a:endParaRPr>
          </a:p>
        </p:txBody>
      </p:sp>
      <p:pic>
        <p:nvPicPr>
          <p:cNvPr id="83975" name="Picture 2"/>
          <p:cNvPicPr>
            <a:picLocks noChangeAspect="1" noChangeArrowheads="1"/>
          </p:cNvPicPr>
          <p:nvPr/>
        </p:nvPicPr>
        <p:blipFill>
          <a:blip r:embed="rId3">
            <a:duotone>
              <a:prstClr val="black"/>
              <a:schemeClr val="accent3">
                <a:tint val="45000"/>
                <a:satMod val="400000"/>
              </a:schemeClr>
            </a:duotone>
          </a:blip>
          <a:srcRect/>
          <a:stretch>
            <a:fillRect/>
          </a:stretch>
        </p:blipFill>
        <p:spPr bwMode="auto">
          <a:xfrm>
            <a:off x="914400" y="2667000"/>
            <a:ext cx="7620000" cy="3803728"/>
          </a:xfrm>
          <a:prstGeom prst="rect">
            <a:avLst/>
          </a:prstGeom>
          <a:noFill/>
          <a:ln w="9525">
            <a:noFill/>
            <a:miter lim="800000"/>
            <a:headEnd/>
            <a:tailEnd/>
          </a:ln>
        </p:spPr>
      </p:pic>
      <p:sp>
        <p:nvSpPr>
          <p:cNvPr id="83976" name="Rectangle 7"/>
          <p:cNvSpPr>
            <a:spLocks noChangeArrowheads="1"/>
          </p:cNvSpPr>
          <p:nvPr/>
        </p:nvSpPr>
        <p:spPr bwMode="auto">
          <a:xfrm>
            <a:off x="3276600" y="6096000"/>
            <a:ext cx="2794000" cy="339725"/>
          </a:xfrm>
          <a:prstGeom prst="rect">
            <a:avLst/>
          </a:prstGeom>
          <a:noFill/>
          <a:ln w="9525">
            <a:noFill/>
            <a:miter lim="800000"/>
            <a:headEnd/>
            <a:tailEnd/>
          </a:ln>
        </p:spPr>
        <p:txBody>
          <a:bodyPr wrap="none">
            <a:spAutoFit/>
          </a:bodyPr>
          <a:lstStyle/>
          <a:p>
            <a:r>
              <a:rPr lang="en-US" sz="1600" b="1" dirty="0"/>
              <a:t>(a) High jitter. (b) Low jitter</a:t>
            </a:r>
            <a:endParaRPr lang="en-US" sz="1600" dirty="0"/>
          </a:p>
        </p:txBody>
      </p:sp>
      <p:pic>
        <p:nvPicPr>
          <p:cNvPr id="5122" name="Picture 2"/>
          <p:cNvPicPr>
            <a:picLocks noChangeAspect="1" noChangeArrowheads="1"/>
          </p:cNvPicPr>
          <p:nvPr/>
        </p:nvPicPr>
        <p:blipFill>
          <a:blip r:embed="rId4"/>
          <a:srcRect/>
          <a:stretch>
            <a:fillRect/>
          </a:stretch>
        </p:blipFill>
        <p:spPr bwMode="auto">
          <a:xfrm>
            <a:off x="914400" y="838200"/>
            <a:ext cx="7620000" cy="1795436"/>
          </a:xfrm>
          <a:prstGeom prst="rect">
            <a:avLst/>
          </a:prstGeom>
          <a:noFill/>
          <a:ln w="9525">
            <a:noFill/>
            <a:miter lim="800000"/>
            <a:headEnd/>
            <a:tailEnd/>
          </a:ln>
          <a:effectLst/>
        </p:spPr>
      </p:pic>
      <p:sp>
        <p:nvSpPr>
          <p:cNvPr id="12" name="TextBox 11"/>
          <p:cNvSpPr txBox="1"/>
          <p:nvPr/>
        </p:nvSpPr>
        <p:spPr>
          <a:xfrm>
            <a:off x="7086600" y="2133600"/>
            <a:ext cx="1524000" cy="369332"/>
          </a:xfrm>
          <a:prstGeom prst="rect">
            <a:avLst/>
          </a:prstGeom>
          <a:noFill/>
        </p:spPr>
        <p:txBody>
          <a:bodyPr wrap="square" rtlCol="0">
            <a:spAutoFit/>
          </a:bodyPr>
          <a:lstStyle/>
          <a:p>
            <a:r>
              <a:rPr lang="en-US" dirty="0" smtClean="0"/>
              <a:t>(Acceptable)</a:t>
            </a:r>
            <a:endParaRPr lang="en-IN" dirty="0"/>
          </a:p>
        </p:txBody>
      </p:sp>
      <p:sp>
        <p:nvSpPr>
          <p:cNvPr id="13" name="TextBox 12"/>
          <p:cNvSpPr txBox="1"/>
          <p:nvPr/>
        </p:nvSpPr>
        <p:spPr>
          <a:xfrm>
            <a:off x="6629400" y="1752600"/>
            <a:ext cx="1752600" cy="369332"/>
          </a:xfrm>
          <a:prstGeom prst="rect">
            <a:avLst/>
          </a:prstGeom>
          <a:noFill/>
        </p:spPr>
        <p:txBody>
          <a:bodyPr wrap="square" rtlCol="0">
            <a:spAutoFit/>
          </a:bodyPr>
          <a:lstStyle/>
          <a:p>
            <a:r>
              <a:rPr lang="en-US" dirty="0" smtClean="0"/>
              <a:t>(Not Acceptable)</a:t>
            </a: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4998"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8" name="TextBox 11"/>
          <p:cNvSpPr txBox="1">
            <a:spLocks noChangeArrowheads="1"/>
          </p:cNvSpPr>
          <p:nvPr/>
        </p:nvSpPr>
        <p:spPr bwMode="auto">
          <a:xfrm>
            <a:off x="228600" y="1"/>
            <a:ext cx="7875587" cy="923330"/>
          </a:xfrm>
          <a:prstGeom prst="rect">
            <a:avLst/>
          </a:prstGeom>
          <a:noFill/>
          <a:ln w="9525">
            <a:noFill/>
            <a:miter lim="800000"/>
            <a:headEnd/>
            <a:tailEnd/>
          </a:ln>
        </p:spPr>
        <p:txBody>
          <a:bodyPr wrap="square">
            <a:spAutoFit/>
          </a:bodyPr>
          <a:lstStyle/>
          <a:p>
            <a:pPr marL="742950" indent="-742950" algn="ctr">
              <a:lnSpc>
                <a:spcPct val="150000"/>
              </a:lnSpc>
              <a:buFont typeface="+mj-lt"/>
              <a:buAutoNum type="arabicPeriod" startAt="5"/>
            </a:pPr>
            <a:r>
              <a:rPr lang="en-US" sz="3600" b="1" dirty="0">
                <a:solidFill>
                  <a:srgbClr val="0070C0"/>
                </a:solidFill>
              </a:rPr>
              <a:t>Jitter Control</a:t>
            </a:r>
            <a:endParaRPr lang="en-US" sz="3200" b="1" dirty="0">
              <a:solidFill>
                <a:srgbClr val="0070C0"/>
              </a:solidFill>
            </a:endParaRPr>
          </a:p>
        </p:txBody>
      </p:sp>
      <p:sp>
        <p:nvSpPr>
          <p:cNvPr id="9" name="TextBox 8"/>
          <p:cNvSpPr txBox="1"/>
          <p:nvPr/>
        </p:nvSpPr>
        <p:spPr>
          <a:xfrm>
            <a:off x="228600" y="990600"/>
            <a:ext cx="7391400" cy="523220"/>
          </a:xfrm>
          <a:prstGeom prst="rect">
            <a:avLst/>
          </a:prstGeom>
          <a:noFill/>
        </p:spPr>
        <p:txBody>
          <a:bodyPr wrap="square" rtlCol="0">
            <a:spAutoFit/>
          </a:bodyPr>
          <a:lstStyle/>
          <a:p>
            <a:r>
              <a:rPr lang="en-US" sz="2800" b="1" dirty="0" smtClean="0">
                <a:solidFill>
                  <a:srgbClr val="002060"/>
                </a:solidFill>
              </a:rPr>
              <a:t>Different  delays between packets cause jittering </a:t>
            </a:r>
            <a:endParaRPr lang="en-IN" sz="2800" b="1" dirty="0">
              <a:solidFill>
                <a:srgbClr val="002060"/>
              </a:solidFill>
            </a:endParaRPr>
          </a:p>
        </p:txBody>
      </p:sp>
      <p:sp>
        <p:nvSpPr>
          <p:cNvPr id="10" name="Rectangle 9"/>
          <p:cNvSpPr/>
          <p:nvPr/>
        </p:nvSpPr>
        <p:spPr>
          <a:xfrm>
            <a:off x="609600" y="2286000"/>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Sender </a:t>
            </a:r>
            <a:endParaRPr lang="en-IN" dirty="0"/>
          </a:p>
        </p:txBody>
      </p:sp>
      <p:sp>
        <p:nvSpPr>
          <p:cNvPr id="11" name="Rectangle 10"/>
          <p:cNvSpPr/>
          <p:nvPr/>
        </p:nvSpPr>
        <p:spPr>
          <a:xfrm>
            <a:off x="6553200" y="2286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Receiver </a:t>
            </a:r>
            <a:endParaRPr lang="en-IN" dirty="0"/>
          </a:p>
        </p:txBody>
      </p:sp>
      <p:cxnSp>
        <p:nvCxnSpPr>
          <p:cNvPr id="13" name="Straight Arrow Connector 12"/>
          <p:cNvCxnSpPr>
            <a:stCxn id="10" idx="3"/>
            <a:endCxn id="11" idx="1"/>
          </p:cNvCxnSpPr>
          <p:nvPr/>
        </p:nvCxnSpPr>
        <p:spPr>
          <a:xfrm>
            <a:off x="2057400" y="2590800"/>
            <a:ext cx="449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38200" y="3124200"/>
            <a:ext cx="4572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IN" dirty="0"/>
          </a:p>
        </p:txBody>
      </p:sp>
      <p:sp>
        <p:nvSpPr>
          <p:cNvPr id="16" name="Rectangle 15"/>
          <p:cNvSpPr/>
          <p:nvPr/>
        </p:nvSpPr>
        <p:spPr>
          <a:xfrm>
            <a:off x="838200" y="3505200"/>
            <a:ext cx="4572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IN" dirty="0"/>
          </a:p>
        </p:txBody>
      </p:sp>
      <p:sp>
        <p:nvSpPr>
          <p:cNvPr id="17" name="Rectangle 16"/>
          <p:cNvSpPr/>
          <p:nvPr/>
        </p:nvSpPr>
        <p:spPr>
          <a:xfrm>
            <a:off x="838200" y="3886200"/>
            <a:ext cx="4572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endParaRPr lang="en-IN" dirty="0"/>
          </a:p>
        </p:txBody>
      </p:sp>
      <p:sp>
        <p:nvSpPr>
          <p:cNvPr id="18" name="Rectangle 17"/>
          <p:cNvSpPr/>
          <p:nvPr/>
        </p:nvSpPr>
        <p:spPr>
          <a:xfrm>
            <a:off x="838200" y="4267200"/>
            <a:ext cx="4572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P4</a:t>
            </a:r>
            <a:endParaRPr lang="en-IN" dirty="0"/>
          </a:p>
        </p:txBody>
      </p:sp>
      <p:sp>
        <p:nvSpPr>
          <p:cNvPr id="19" name="TextBox 18"/>
          <p:cNvSpPr txBox="1"/>
          <p:nvPr/>
        </p:nvSpPr>
        <p:spPr>
          <a:xfrm>
            <a:off x="1447800" y="3124200"/>
            <a:ext cx="685800" cy="369332"/>
          </a:xfrm>
          <a:prstGeom prst="rect">
            <a:avLst/>
          </a:prstGeom>
          <a:noFill/>
        </p:spPr>
        <p:txBody>
          <a:bodyPr wrap="square" rtlCol="0">
            <a:spAutoFit/>
          </a:bodyPr>
          <a:lstStyle/>
          <a:p>
            <a:r>
              <a:rPr lang="en-US" dirty="0" smtClean="0"/>
              <a:t>At t0</a:t>
            </a:r>
            <a:endParaRPr lang="en-IN" dirty="0"/>
          </a:p>
        </p:txBody>
      </p:sp>
      <p:sp>
        <p:nvSpPr>
          <p:cNvPr id="20" name="TextBox 19"/>
          <p:cNvSpPr txBox="1"/>
          <p:nvPr/>
        </p:nvSpPr>
        <p:spPr>
          <a:xfrm>
            <a:off x="1447800" y="3505200"/>
            <a:ext cx="685800" cy="369332"/>
          </a:xfrm>
          <a:prstGeom prst="rect">
            <a:avLst/>
          </a:prstGeom>
          <a:noFill/>
        </p:spPr>
        <p:txBody>
          <a:bodyPr wrap="square" rtlCol="0">
            <a:spAutoFit/>
          </a:bodyPr>
          <a:lstStyle/>
          <a:p>
            <a:r>
              <a:rPr lang="en-US" dirty="0" smtClean="0"/>
              <a:t>At t1</a:t>
            </a:r>
            <a:endParaRPr lang="en-IN" dirty="0"/>
          </a:p>
        </p:txBody>
      </p:sp>
      <p:sp>
        <p:nvSpPr>
          <p:cNvPr id="21" name="TextBox 20"/>
          <p:cNvSpPr txBox="1"/>
          <p:nvPr/>
        </p:nvSpPr>
        <p:spPr>
          <a:xfrm>
            <a:off x="1447800" y="3886200"/>
            <a:ext cx="685800" cy="369332"/>
          </a:xfrm>
          <a:prstGeom prst="rect">
            <a:avLst/>
          </a:prstGeom>
          <a:noFill/>
        </p:spPr>
        <p:txBody>
          <a:bodyPr wrap="square" rtlCol="0">
            <a:spAutoFit/>
          </a:bodyPr>
          <a:lstStyle/>
          <a:p>
            <a:r>
              <a:rPr lang="en-US" dirty="0" smtClean="0"/>
              <a:t>At t2</a:t>
            </a:r>
            <a:endParaRPr lang="en-IN" dirty="0"/>
          </a:p>
        </p:txBody>
      </p:sp>
      <p:sp>
        <p:nvSpPr>
          <p:cNvPr id="22" name="TextBox 21"/>
          <p:cNvSpPr txBox="1"/>
          <p:nvPr/>
        </p:nvSpPr>
        <p:spPr>
          <a:xfrm>
            <a:off x="1447800" y="4267200"/>
            <a:ext cx="685800" cy="369332"/>
          </a:xfrm>
          <a:prstGeom prst="rect">
            <a:avLst/>
          </a:prstGeom>
          <a:noFill/>
        </p:spPr>
        <p:txBody>
          <a:bodyPr wrap="square" rtlCol="0">
            <a:spAutoFit/>
          </a:bodyPr>
          <a:lstStyle/>
          <a:p>
            <a:r>
              <a:rPr lang="en-US" dirty="0" smtClean="0"/>
              <a:t>At t3</a:t>
            </a:r>
            <a:endParaRPr lang="en-IN" dirty="0"/>
          </a:p>
        </p:txBody>
      </p:sp>
      <p:sp>
        <p:nvSpPr>
          <p:cNvPr id="23" name="Rectangle 22"/>
          <p:cNvSpPr/>
          <p:nvPr/>
        </p:nvSpPr>
        <p:spPr>
          <a:xfrm>
            <a:off x="6643440" y="3151905"/>
            <a:ext cx="4572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IN" dirty="0"/>
          </a:p>
        </p:txBody>
      </p:sp>
      <p:sp>
        <p:nvSpPr>
          <p:cNvPr id="24" name="Rectangle 23"/>
          <p:cNvSpPr/>
          <p:nvPr/>
        </p:nvSpPr>
        <p:spPr>
          <a:xfrm>
            <a:off x="6643440" y="3532905"/>
            <a:ext cx="4572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IN" dirty="0"/>
          </a:p>
        </p:txBody>
      </p:sp>
      <p:sp>
        <p:nvSpPr>
          <p:cNvPr id="25" name="Rectangle 24"/>
          <p:cNvSpPr/>
          <p:nvPr/>
        </p:nvSpPr>
        <p:spPr>
          <a:xfrm>
            <a:off x="6643440" y="3913905"/>
            <a:ext cx="4572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endParaRPr lang="en-IN" dirty="0"/>
          </a:p>
        </p:txBody>
      </p:sp>
      <p:sp>
        <p:nvSpPr>
          <p:cNvPr id="26" name="Rectangle 25"/>
          <p:cNvSpPr/>
          <p:nvPr/>
        </p:nvSpPr>
        <p:spPr>
          <a:xfrm>
            <a:off x="6643440" y="4294905"/>
            <a:ext cx="4572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P4</a:t>
            </a:r>
            <a:endParaRPr lang="en-IN" dirty="0"/>
          </a:p>
        </p:txBody>
      </p:sp>
      <p:sp>
        <p:nvSpPr>
          <p:cNvPr id="27" name="TextBox 26"/>
          <p:cNvSpPr txBox="1"/>
          <p:nvPr/>
        </p:nvSpPr>
        <p:spPr>
          <a:xfrm>
            <a:off x="7253040" y="3151905"/>
            <a:ext cx="976560" cy="369332"/>
          </a:xfrm>
          <a:prstGeom prst="rect">
            <a:avLst/>
          </a:prstGeom>
          <a:noFill/>
        </p:spPr>
        <p:txBody>
          <a:bodyPr wrap="square" rtlCol="0">
            <a:spAutoFit/>
          </a:bodyPr>
          <a:lstStyle/>
          <a:p>
            <a:r>
              <a:rPr lang="en-US" dirty="0" smtClean="0"/>
              <a:t>At t20</a:t>
            </a:r>
            <a:endParaRPr lang="en-IN" dirty="0"/>
          </a:p>
        </p:txBody>
      </p:sp>
      <p:sp>
        <p:nvSpPr>
          <p:cNvPr id="28" name="TextBox 27"/>
          <p:cNvSpPr txBox="1"/>
          <p:nvPr/>
        </p:nvSpPr>
        <p:spPr>
          <a:xfrm>
            <a:off x="7253040" y="3532905"/>
            <a:ext cx="976560" cy="369332"/>
          </a:xfrm>
          <a:prstGeom prst="rect">
            <a:avLst/>
          </a:prstGeom>
          <a:noFill/>
        </p:spPr>
        <p:txBody>
          <a:bodyPr wrap="square" rtlCol="0">
            <a:spAutoFit/>
          </a:bodyPr>
          <a:lstStyle/>
          <a:p>
            <a:r>
              <a:rPr lang="en-US" dirty="0" smtClean="0"/>
              <a:t>At t21</a:t>
            </a:r>
            <a:endParaRPr lang="en-IN" dirty="0"/>
          </a:p>
        </p:txBody>
      </p:sp>
      <p:sp>
        <p:nvSpPr>
          <p:cNvPr id="29" name="TextBox 28"/>
          <p:cNvSpPr txBox="1"/>
          <p:nvPr/>
        </p:nvSpPr>
        <p:spPr>
          <a:xfrm>
            <a:off x="7253040" y="3913905"/>
            <a:ext cx="1128960" cy="369332"/>
          </a:xfrm>
          <a:prstGeom prst="rect">
            <a:avLst/>
          </a:prstGeom>
          <a:noFill/>
        </p:spPr>
        <p:txBody>
          <a:bodyPr wrap="square" rtlCol="0">
            <a:spAutoFit/>
          </a:bodyPr>
          <a:lstStyle/>
          <a:p>
            <a:r>
              <a:rPr lang="en-US" dirty="0" smtClean="0"/>
              <a:t>At t22</a:t>
            </a:r>
            <a:endParaRPr lang="en-IN" dirty="0"/>
          </a:p>
        </p:txBody>
      </p:sp>
      <p:sp>
        <p:nvSpPr>
          <p:cNvPr id="30" name="TextBox 29"/>
          <p:cNvSpPr txBox="1"/>
          <p:nvPr/>
        </p:nvSpPr>
        <p:spPr>
          <a:xfrm>
            <a:off x="7253040" y="4294905"/>
            <a:ext cx="976560" cy="369332"/>
          </a:xfrm>
          <a:prstGeom prst="rect">
            <a:avLst/>
          </a:prstGeom>
          <a:noFill/>
        </p:spPr>
        <p:txBody>
          <a:bodyPr wrap="square" rtlCol="0">
            <a:spAutoFit/>
          </a:bodyPr>
          <a:lstStyle/>
          <a:p>
            <a:r>
              <a:rPr lang="en-US" dirty="0" smtClean="0"/>
              <a:t>At t23</a:t>
            </a:r>
            <a:endParaRPr lang="en-IN" dirty="0"/>
          </a:p>
        </p:txBody>
      </p:sp>
      <p:sp>
        <p:nvSpPr>
          <p:cNvPr id="31" name="TextBox 30"/>
          <p:cNvSpPr txBox="1"/>
          <p:nvPr/>
        </p:nvSpPr>
        <p:spPr>
          <a:xfrm>
            <a:off x="838200" y="5334000"/>
            <a:ext cx="8001000" cy="523220"/>
          </a:xfrm>
          <a:prstGeom prst="rect">
            <a:avLst/>
          </a:prstGeom>
          <a:noFill/>
        </p:spPr>
        <p:txBody>
          <a:bodyPr wrap="square" rtlCol="0">
            <a:spAutoFit/>
          </a:bodyPr>
          <a:lstStyle/>
          <a:p>
            <a:pPr algn="ctr"/>
            <a:r>
              <a:rPr lang="en-IN" sz="2800" dirty="0" smtClean="0">
                <a:latin typeface="Times New Roman"/>
              </a:rPr>
              <a:t>all have the same   delay, 20 units of time, so no jitter </a:t>
            </a:r>
            <a:endParaRPr lang="en-IN"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4998"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8" name="TextBox 11"/>
          <p:cNvSpPr txBox="1">
            <a:spLocks noChangeArrowheads="1"/>
          </p:cNvSpPr>
          <p:nvPr/>
        </p:nvSpPr>
        <p:spPr bwMode="auto">
          <a:xfrm>
            <a:off x="228600" y="1"/>
            <a:ext cx="7875587" cy="923330"/>
          </a:xfrm>
          <a:prstGeom prst="rect">
            <a:avLst/>
          </a:prstGeom>
          <a:noFill/>
          <a:ln w="9525">
            <a:noFill/>
            <a:miter lim="800000"/>
            <a:headEnd/>
            <a:tailEnd/>
          </a:ln>
        </p:spPr>
        <p:txBody>
          <a:bodyPr wrap="square">
            <a:spAutoFit/>
          </a:bodyPr>
          <a:lstStyle/>
          <a:p>
            <a:pPr marL="742950" indent="-742950" algn="ctr">
              <a:lnSpc>
                <a:spcPct val="150000"/>
              </a:lnSpc>
              <a:buFont typeface="+mj-lt"/>
              <a:buAutoNum type="arabicPeriod" startAt="5"/>
            </a:pPr>
            <a:r>
              <a:rPr lang="en-US" sz="3600" b="1" dirty="0">
                <a:solidFill>
                  <a:srgbClr val="0070C0"/>
                </a:solidFill>
              </a:rPr>
              <a:t>Jitter Control</a:t>
            </a:r>
            <a:endParaRPr lang="en-US" sz="3200" b="1" dirty="0">
              <a:solidFill>
                <a:srgbClr val="0070C0"/>
              </a:solidFill>
            </a:endParaRPr>
          </a:p>
        </p:txBody>
      </p:sp>
      <p:sp>
        <p:nvSpPr>
          <p:cNvPr id="9" name="TextBox 8"/>
          <p:cNvSpPr txBox="1"/>
          <p:nvPr/>
        </p:nvSpPr>
        <p:spPr>
          <a:xfrm>
            <a:off x="228600" y="990600"/>
            <a:ext cx="7391400" cy="523220"/>
          </a:xfrm>
          <a:prstGeom prst="rect">
            <a:avLst/>
          </a:prstGeom>
          <a:noFill/>
        </p:spPr>
        <p:txBody>
          <a:bodyPr wrap="square" rtlCol="0">
            <a:spAutoFit/>
          </a:bodyPr>
          <a:lstStyle/>
          <a:p>
            <a:r>
              <a:rPr lang="en-US" sz="2800" b="1" dirty="0" smtClean="0">
                <a:solidFill>
                  <a:srgbClr val="002060"/>
                </a:solidFill>
              </a:rPr>
              <a:t>Different  delays between packets cause jitter</a:t>
            </a:r>
            <a:endParaRPr lang="en-IN" sz="2800" b="1" dirty="0">
              <a:solidFill>
                <a:srgbClr val="002060"/>
              </a:solidFill>
            </a:endParaRPr>
          </a:p>
        </p:txBody>
      </p:sp>
      <p:sp>
        <p:nvSpPr>
          <p:cNvPr id="10" name="Rectangle 9"/>
          <p:cNvSpPr/>
          <p:nvPr/>
        </p:nvSpPr>
        <p:spPr>
          <a:xfrm>
            <a:off x="609600" y="2286000"/>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Sender </a:t>
            </a:r>
            <a:endParaRPr lang="en-IN" dirty="0"/>
          </a:p>
        </p:txBody>
      </p:sp>
      <p:sp>
        <p:nvSpPr>
          <p:cNvPr id="11" name="Rectangle 10"/>
          <p:cNvSpPr/>
          <p:nvPr/>
        </p:nvSpPr>
        <p:spPr>
          <a:xfrm>
            <a:off x="6553200" y="2286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Receiver </a:t>
            </a:r>
            <a:endParaRPr lang="en-IN" dirty="0"/>
          </a:p>
        </p:txBody>
      </p:sp>
      <p:cxnSp>
        <p:nvCxnSpPr>
          <p:cNvPr id="13" name="Straight Arrow Connector 12"/>
          <p:cNvCxnSpPr>
            <a:stCxn id="10" idx="3"/>
            <a:endCxn id="11" idx="1"/>
          </p:cNvCxnSpPr>
          <p:nvPr/>
        </p:nvCxnSpPr>
        <p:spPr>
          <a:xfrm>
            <a:off x="2057400" y="2590800"/>
            <a:ext cx="449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38200" y="3124200"/>
            <a:ext cx="4572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IN" dirty="0"/>
          </a:p>
        </p:txBody>
      </p:sp>
      <p:sp>
        <p:nvSpPr>
          <p:cNvPr id="16" name="Rectangle 15"/>
          <p:cNvSpPr/>
          <p:nvPr/>
        </p:nvSpPr>
        <p:spPr>
          <a:xfrm>
            <a:off x="838200" y="3505200"/>
            <a:ext cx="4572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IN" dirty="0"/>
          </a:p>
        </p:txBody>
      </p:sp>
      <p:sp>
        <p:nvSpPr>
          <p:cNvPr id="17" name="Rectangle 16"/>
          <p:cNvSpPr/>
          <p:nvPr/>
        </p:nvSpPr>
        <p:spPr>
          <a:xfrm>
            <a:off x="838200" y="3886200"/>
            <a:ext cx="4572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endParaRPr lang="en-IN" dirty="0"/>
          </a:p>
        </p:txBody>
      </p:sp>
      <p:sp>
        <p:nvSpPr>
          <p:cNvPr id="18" name="Rectangle 17"/>
          <p:cNvSpPr/>
          <p:nvPr/>
        </p:nvSpPr>
        <p:spPr>
          <a:xfrm>
            <a:off x="838200" y="4267200"/>
            <a:ext cx="4572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P4</a:t>
            </a:r>
            <a:endParaRPr lang="en-IN" dirty="0"/>
          </a:p>
        </p:txBody>
      </p:sp>
      <p:sp>
        <p:nvSpPr>
          <p:cNvPr id="19" name="TextBox 18"/>
          <p:cNvSpPr txBox="1"/>
          <p:nvPr/>
        </p:nvSpPr>
        <p:spPr>
          <a:xfrm>
            <a:off x="1447800" y="3124200"/>
            <a:ext cx="685800" cy="369332"/>
          </a:xfrm>
          <a:prstGeom prst="rect">
            <a:avLst/>
          </a:prstGeom>
          <a:noFill/>
        </p:spPr>
        <p:txBody>
          <a:bodyPr wrap="square" rtlCol="0">
            <a:spAutoFit/>
          </a:bodyPr>
          <a:lstStyle/>
          <a:p>
            <a:r>
              <a:rPr lang="en-US" dirty="0" smtClean="0"/>
              <a:t>At t0</a:t>
            </a:r>
            <a:endParaRPr lang="en-IN" dirty="0"/>
          </a:p>
        </p:txBody>
      </p:sp>
      <p:sp>
        <p:nvSpPr>
          <p:cNvPr id="20" name="TextBox 19"/>
          <p:cNvSpPr txBox="1"/>
          <p:nvPr/>
        </p:nvSpPr>
        <p:spPr>
          <a:xfrm>
            <a:off x="1447800" y="3505200"/>
            <a:ext cx="685800" cy="369332"/>
          </a:xfrm>
          <a:prstGeom prst="rect">
            <a:avLst/>
          </a:prstGeom>
          <a:noFill/>
        </p:spPr>
        <p:txBody>
          <a:bodyPr wrap="square" rtlCol="0">
            <a:spAutoFit/>
          </a:bodyPr>
          <a:lstStyle/>
          <a:p>
            <a:r>
              <a:rPr lang="en-US" dirty="0" smtClean="0"/>
              <a:t>At t1</a:t>
            </a:r>
            <a:endParaRPr lang="en-IN" dirty="0"/>
          </a:p>
        </p:txBody>
      </p:sp>
      <p:sp>
        <p:nvSpPr>
          <p:cNvPr id="21" name="TextBox 20"/>
          <p:cNvSpPr txBox="1"/>
          <p:nvPr/>
        </p:nvSpPr>
        <p:spPr>
          <a:xfrm>
            <a:off x="1447800" y="3886200"/>
            <a:ext cx="685800" cy="369332"/>
          </a:xfrm>
          <a:prstGeom prst="rect">
            <a:avLst/>
          </a:prstGeom>
          <a:noFill/>
        </p:spPr>
        <p:txBody>
          <a:bodyPr wrap="square" rtlCol="0">
            <a:spAutoFit/>
          </a:bodyPr>
          <a:lstStyle/>
          <a:p>
            <a:r>
              <a:rPr lang="en-US" dirty="0" smtClean="0"/>
              <a:t>At t2</a:t>
            </a:r>
            <a:endParaRPr lang="en-IN" dirty="0"/>
          </a:p>
        </p:txBody>
      </p:sp>
      <p:sp>
        <p:nvSpPr>
          <p:cNvPr id="22" name="TextBox 21"/>
          <p:cNvSpPr txBox="1"/>
          <p:nvPr/>
        </p:nvSpPr>
        <p:spPr>
          <a:xfrm>
            <a:off x="1447800" y="4267200"/>
            <a:ext cx="685800" cy="369332"/>
          </a:xfrm>
          <a:prstGeom prst="rect">
            <a:avLst/>
          </a:prstGeom>
          <a:noFill/>
        </p:spPr>
        <p:txBody>
          <a:bodyPr wrap="square" rtlCol="0">
            <a:spAutoFit/>
          </a:bodyPr>
          <a:lstStyle/>
          <a:p>
            <a:r>
              <a:rPr lang="en-US" dirty="0" smtClean="0"/>
              <a:t>At t3</a:t>
            </a:r>
            <a:endParaRPr lang="en-IN" dirty="0"/>
          </a:p>
        </p:txBody>
      </p:sp>
      <p:sp>
        <p:nvSpPr>
          <p:cNvPr id="23" name="Rectangle 22"/>
          <p:cNvSpPr/>
          <p:nvPr/>
        </p:nvSpPr>
        <p:spPr>
          <a:xfrm>
            <a:off x="6643440" y="3151905"/>
            <a:ext cx="4572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IN" dirty="0"/>
          </a:p>
        </p:txBody>
      </p:sp>
      <p:sp>
        <p:nvSpPr>
          <p:cNvPr id="24" name="Rectangle 23"/>
          <p:cNvSpPr/>
          <p:nvPr/>
        </p:nvSpPr>
        <p:spPr>
          <a:xfrm>
            <a:off x="6643440" y="3532905"/>
            <a:ext cx="4572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IN" dirty="0"/>
          </a:p>
        </p:txBody>
      </p:sp>
      <p:sp>
        <p:nvSpPr>
          <p:cNvPr id="25" name="Rectangle 24"/>
          <p:cNvSpPr/>
          <p:nvPr/>
        </p:nvSpPr>
        <p:spPr>
          <a:xfrm>
            <a:off x="6643440" y="3913905"/>
            <a:ext cx="4572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endParaRPr lang="en-IN" dirty="0"/>
          </a:p>
        </p:txBody>
      </p:sp>
      <p:sp>
        <p:nvSpPr>
          <p:cNvPr id="26" name="Rectangle 25"/>
          <p:cNvSpPr/>
          <p:nvPr/>
        </p:nvSpPr>
        <p:spPr>
          <a:xfrm>
            <a:off x="6643440" y="4294905"/>
            <a:ext cx="4572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P4</a:t>
            </a:r>
            <a:endParaRPr lang="en-IN" dirty="0"/>
          </a:p>
        </p:txBody>
      </p:sp>
      <p:sp>
        <p:nvSpPr>
          <p:cNvPr id="27" name="TextBox 26"/>
          <p:cNvSpPr txBox="1"/>
          <p:nvPr/>
        </p:nvSpPr>
        <p:spPr>
          <a:xfrm>
            <a:off x="7253040" y="3151905"/>
            <a:ext cx="976560" cy="369332"/>
          </a:xfrm>
          <a:prstGeom prst="rect">
            <a:avLst/>
          </a:prstGeom>
          <a:noFill/>
        </p:spPr>
        <p:txBody>
          <a:bodyPr wrap="square" rtlCol="0">
            <a:spAutoFit/>
          </a:bodyPr>
          <a:lstStyle/>
          <a:p>
            <a:r>
              <a:rPr lang="en-US" dirty="0" smtClean="0"/>
              <a:t>At t21</a:t>
            </a:r>
            <a:endParaRPr lang="en-IN" dirty="0"/>
          </a:p>
        </p:txBody>
      </p:sp>
      <p:sp>
        <p:nvSpPr>
          <p:cNvPr id="28" name="TextBox 27"/>
          <p:cNvSpPr txBox="1"/>
          <p:nvPr/>
        </p:nvSpPr>
        <p:spPr>
          <a:xfrm>
            <a:off x="7253040" y="3532905"/>
            <a:ext cx="976560" cy="369332"/>
          </a:xfrm>
          <a:prstGeom prst="rect">
            <a:avLst/>
          </a:prstGeom>
          <a:noFill/>
        </p:spPr>
        <p:txBody>
          <a:bodyPr wrap="square" rtlCol="0">
            <a:spAutoFit/>
          </a:bodyPr>
          <a:lstStyle/>
          <a:p>
            <a:r>
              <a:rPr lang="en-US" dirty="0" smtClean="0"/>
              <a:t>At t23</a:t>
            </a:r>
            <a:endParaRPr lang="en-IN" dirty="0"/>
          </a:p>
        </p:txBody>
      </p:sp>
      <p:sp>
        <p:nvSpPr>
          <p:cNvPr id="29" name="TextBox 28"/>
          <p:cNvSpPr txBox="1"/>
          <p:nvPr/>
        </p:nvSpPr>
        <p:spPr>
          <a:xfrm>
            <a:off x="7253040" y="3913905"/>
            <a:ext cx="1128960" cy="369332"/>
          </a:xfrm>
          <a:prstGeom prst="rect">
            <a:avLst/>
          </a:prstGeom>
          <a:noFill/>
        </p:spPr>
        <p:txBody>
          <a:bodyPr wrap="square" rtlCol="0">
            <a:spAutoFit/>
          </a:bodyPr>
          <a:lstStyle/>
          <a:p>
            <a:r>
              <a:rPr lang="en-US" dirty="0" smtClean="0"/>
              <a:t>At t21</a:t>
            </a:r>
            <a:endParaRPr lang="en-IN" dirty="0"/>
          </a:p>
        </p:txBody>
      </p:sp>
      <p:sp>
        <p:nvSpPr>
          <p:cNvPr id="30" name="TextBox 29"/>
          <p:cNvSpPr txBox="1"/>
          <p:nvPr/>
        </p:nvSpPr>
        <p:spPr>
          <a:xfrm>
            <a:off x="7253040" y="4294905"/>
            <a:ext cx="976560" cy="369332"/>
          </a:xfrm>
          <a:prstGeom prst="rect">
            <a:avLst/>
          </a:prstGeom>
          <a:noFill/>
        </p:spPr>
        <p:txBody>
          <a:bodyPr wrap="square" rtlCol="0">
            <a:spAutoFit/>
          </a:bodyPr>
          <a:lstStyle/>
          <a:p>
            <a:r>
              <a:rPr lang="en-US" dirty="0" smtClean="0"/>
              <a:t>At t28</a:t>
            </a:r>
            <a:endParaRPr lang="en-IN" dirty="0"/>
          </a:p>
        </p:txBody>
      </p:sp>
      <p:sp>
        <p:nvSpPr>
          <p:cNvPr id="31" name="TextBox 30"/>
          <p:cNvSpPr txBox="1"/>
          <p:nvPr/>
        </p:nvSpPr>
        <p:spPr>
          <a:xfrm>
            <a:off x="381000" y="5334000"/>
            <a:ext cx="8458200" cy="523220"/>
          </a:xfrm>
          <a:prstGeom prst="rect">
            <a:avLst/>
          </a:prstGeom>
          <a:noFill/>
        </p:spPr>
        <p:txBody>
          <a:bodyPr wrap="square" rtlCol="0">
            <a:spAutoFit/>
          </a:bodyPr>
          <a:lstStyle/>
          <a:p>
            <a:pPr algn="ctr"/>
            <a:r>
              <a:rPr lang="en-IN" sz="2800" dirty="0" smtClean="0"/>
              <a:t>have different delays: 21,22, 19, and 25, so there is jitter</a:t>
            </a:r>
            <a:endParaRPr lang="en-IN" sz="2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4997" name="TextBox 13"/>
          <p:cNvSpPr txBox="1">
            <a:spLocks noChangeArrowheads="1"/>
          </p:cNvSpPr>
          <p:nvPr/>
        </p:nvSpPr>
        <p:spPr bwMode="auto">
          <a:xfrm>
            <a:off x="457200" y="1828800"/>
            <a:ext cx="8382001" cy="3416320"/>
          </a:xfrm>
          <a:prstGeom prst="rect">
            <a:avLst/>
          </a:prstGeom>
          <a:noFill/>
          <a:ln w="9525">
            <a:noFill/>
            <a:miter lim="800000"/>
            <a:headEnd/>
            <a:tailEnd/>
          </a:ln>
        </p:spPr>
        <p:txBody>
          <a:bodyPr wrap="square">
            <a:spAutoFit/>
          </a:bodyPr>
          <a:lstStyle/>
          <a:p>
            <a:pPr marL="457200" indent="-457200" algn="just">
              <a:lnSpc>
                <a:spcPct val="150000"/>
              </a:lnSpc>
            </a:pPr>
            <a:r>
              <a:rPr lang="en-US" sz="2400" dirty="0" smtClean="0"/>
              <a:t>When </a:t>
            </a:r>
            <a:r>
              <a:rPr lang="en-US" sz="2400" dirty="0"/>
              <a:t>a packet arrives </a:t>
            </a:r>
            <a:r>
              <a:rPr lang="en-US" sz="2400" dirty="0" smtClean="0"/>
              <a:t>check </a:t>
            </a:r>
            <a:r>
              <a:rPr lang="en-US" sz="2400" dirty="0"/>
              <a:t>to see how much the packet is behind or ahead of its schedule</a:t>
            </a:r>
          </a:p>
          <a:p>
            <a:pPr marL="914400" lvl="1" indent="-457200" algn="just">
              <a:lnSpc>
                <a:spcPct val="150000"/>
              </a:lnSpc>
              <a:buFont typeface="Arial" pitchFamily="34" charset="0"/>
              <a:buChar char="•"/>
            </a:pPr>
            <a:r>
              <a:rPr lang="en-US" sz="2400" dirty="0" smtClean="0"/>
              <a:t> store this info. </a:t>
            </a:r>
            <a:r>
              <a:rPr lang="en-US" sz="2400" dirty="0"/>
              <a:t>in the packet and </a:t>
            </a:r>
            <a:r>
              <a:rPr lang="en-US" sz="2400" dirty="0" smtClean="0"/>
              <a:t>update </a:t>
            </a:r>
            <a:r>
              <a:rPr lang="en-US" sz="2400" dirty="0"/>
              <a:t>at each </a:t>
            </a:r>
            <a:r>
              <a:rPr lang="en-US" sz="2400" dirty="0" smtClean="0"/>
              <a:t>hop.</a:t>
            </a:r>
          </a:p>
          <a:p>
            <a:pPr marL="914400" lvl="1" indent="-457200" algn="just">
              <a:lnSpc>
                <a:spcPct val="150000"/>
              </a:lnSpc>
              <a:buFont typeface="Arial" pitchFamily="34" charset="0"/>
              <a:buChar char="•"/>
            </a:pPr>
            <a:r>
              <a:rPr lang="en-US" sz="2400" b="1" dirty="0" smtClean="0"/>
              <a:t>behind  schedule ?  </a:t>
            </a:r>
            <a:r>
              <a:rPr lang="en-US" sz="2400" dirty="0" smtClean="0"/>
              <a:t>Transmit  immediately  </a:t>
            </a:r>
          </a:p>
          <a:p>
            <a:pPr marL="914400" lvl="1" indent="-457200" algn="just">
              <a:lnSpc>
                <a:spcPct val="150000"/>
              </a:lnSpc>
              <a:buFont typeface="Arial" pitchFamily="34" charset="0"/>
              <a:buChar char="•"/>
            </a:pPr>
            <a:r>
              <a:rPr lang="en-US" sz="2400" b="1" dirty="0" smtClean="0"/>
              <a:t>ahead of schedule ? </a:t>
            </a:r>
            <a:r>
              <a:rPr lang="en-US" sz="2400" dirty="0" smtClean="0"/>
              <a:t>hold it just </a:t>
            </a:r>
            <a:r>
              <a:rPr lang="en-US" sz="2400" dirty="0"/>
              <a:t>long enough to get it back on schedule</a:t>
            </a:r>
            <a:r>
              <a:rPr lang="en-US" sz="2400" dirty="0" smtClean="0"/>
              <a:t>. Then transmit.</a:t>
            </a:r>
            <a:endParaRPr lang="en-US" sz="2400" dirty="0"/>
          </a:p>
        </p:txBody>
      </p:sp>
      <p:sp>
        <p:nvSpPr>
          <p:cNvPr id="84998"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8" name="TextBox 11"/>
          <p:cNvSpPr txBox="1">
            <a:spLocks noChangeArrowheads="1"/>
          </p:cNvSpPr>
          <p:nvPr/>
        </p:nvSpPr>
        <p:spPr bwMode="auto">
          <a:xfrm>
            <a:off x="228600" y="1"/>
            <a:ext cx="7875587" cy="923330"/>
          </a:xfrm>
          <a:prstGeom prst="rect">
            <a:avLst/>
          </a:prstGeom>
          <a:noFill/>
          <a:ln w="9525">
            <a:noFill/>
            <a:miter lim="800000"/>
            <a:headEnd/>
            <a:tailEnd/>
          </a:ln>
        </p:spPr>
        <p:txBody>
          <a:bodyPr wrap="square">
            <a:spAutoFit/>
          </a:bodyPr>
          <a:lstStyle/>
          <a:p>
            <a:pPr marL="742950" indent="-742950" algn="ctr">
              <a:lnSpc>
                <a:spcPct val="150000"/>
              </a:lnSpc>
              <a:buFont typeface="+mj-lt"/>
              <a:buAutoNum type="arabicPeriod" startAt="5"/>
            </a:pPr>
            <a:r>
              <a:rPr lang="en-US" sz="3600" b="1" dirty="0">
                <a:solidFill>
                  <a:srgbClr val="0070C0"/>
                </a:solidFill>
              </a:rPr>
              <a:t>Jitter Control</a:t>
            </a:r>
            <a:endParaRPr lang="en-US" sz="3200" b="1" dirty="0">
              <a:solidFill>
                <a:srgbClr val="0070C0"/>
              </a:solidFill>
            </a:endParaRPr>
          </a:p>
        </p:txBody>
      </p:sp>
      <p:sp>
        <p:nvSpPr>
          <p:cNvPr id="9" name="TextBox 8"/>
          <p:cNvSpPr txBox="1"/>
          <p:nvPr/>
        </p:nvSpPr>
        <p:spPr>
          <a:xfrm>
            <a:off x="228600" y="990600"/>
            <a:ext cx="4800600" cy="646331"/>
          </a:xfrm>
          <a:prstGeom prst="rect">
            <a:avLst/>
          </a:prstGeom>
          <a:noFill/>
        </p:spPr>
        <p:txBody>
          <a:bodyPr wrap="square" rtlCol="0">
            <a:spAutoFit/>
          </a:bodyPr>
          <a:lstStyle/>
          <a:p>
            <a:r>
              <a:rPr lang="en-US" sz="3600" b="1" dirty="0" smtClean="0">
                <a:solidFill>
                  <a:srgbClr val="002060"/>
                </a:solidFill>
              </a:rPr>
              <a:t>How to control Jitter?</a:t>
            </a:r>
            <a:endParaRPr lang="en-IN" sz="3600" b="1" dirty="0">
              <a:solidFill>
                <a:srgbClr val="00206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91" name="Picture 2"/>
          <p:cNvPicPr>
            <a:picLocks noChangeAspect="1" noChangeArrowheads="1"/>
          </p:cNvPicPr>
          <p:nvPr/>
        </p:nvPicPr>
        <p:blipFill>
          <a:blip r:embed="rId3">
            <a:duotone>
              <a:prstClr val="black"/>
              <a:srgbClr val="D9C3A5">
                <a:tint val="50000"/>
                <a:satMod val="180000"/>
              </a:srgbClr>
            </a:duotone>
          </a:blip>
          <a:srcRect/>
          <a:stretch>
            <a:fillRect/>
          </a:stretch>
        </p:blipFill>
        <p:spPr bwMode="auto">
          <a:xfrm>
            <a:off x="228600" y="2286000"/>
            <a:ext cx="5943600" cy="3839063"/>
          </a:xfrm>
          <a:prstGeom prst="rect">
            <a:avLst/>
          </a:prstGeom>
          <a:solidFill>
            <a:schemeClr val="accent1"/>
          </a:solidFill>
          <a:ln w="9525">
            <a:noFill/>
            <a:miter lim="800000"/>
            <a:headEnd/>
            <a:tailEnd/>
          </a:ln>
        </p:spPr>
      </p:pic>
      <p:sp>
        <p:nvSpPr>
          <p:cNvPr id="67586" name="Rectangle 2"/>
          <p:cNvSpPr>
            <a:spLocks noGrp="1" noChangeArrowheads="1"/>
          </p:cNvSpPr>
          <p:nvPr>
            <p:ph type="ctrTitle"/>
          </p:nvPr>
        </p:nvSpPr>
        <p:spPr>
          <a:xfrm>
            <a:off x="0" y="0"/>
            <a:ext cx="8804275" cy="627062"/>
          </a:xfrm>
        </p:spPr>
        <p:txBody>
          <a:bodyPr>
            <a:noAutofit/>
          </a:bodyPr>
          <a:lstStyle/>
          <a:p>
            <a:pPr>
              <a:lnSpc>
                <a:spcPct val="150000"/>
              </a:lnSpc>
            </a:pPr>
            <a:r>
              <a:rPr lang="en-US" sz="3600" b="1" dirty="0" smtClean="0">
                <a:solidFill>
                  <a:srgbClr val="C00000"/>
                </a:solidFill>
              </a:rPr>
              <a:t>What is congestion?</a:t>
            </a:r>
            <a:endParaRPr lang="en-IN" sz="4000" b="1" dirty="0" smtClean="0">
              <a:solidFill>
                <a:srgbClr val="C00000"/>
              </a:solidFill>
            </a:endParaRPr>
          </a:p>
        </p:txBody>
      </p:sp>
      <p:sp>
        <p:nvSpPr>
          <p:cNvPr id="67588" name="AutoShape 2" descr="graphics/05fig07.gif"/>
          <p:cNvSpPr>
            <a:spLocks noChangeAspect="1" noChangeArrowheads="1"/>
          </p:cNvSpPr>
          <p:nvPr/>
        </p:nvSpPr>
        <p:spPr bwMode="auto">
          <a:xfrm>
            <a:off x="6400800" y="3429000"/>
            <a:ext cx="2514600" cy="2971800"/>
          </a:xfrm>
          <a:prstGeom prst="rect">
            <a:avLst/>
          </a:prstGeom>
          <a:noFill/>
          <a:ln w="9525">
            <a:noFill/>
            <a:miter lim="800000"/>
            <a:headEnd/>
            <a:tailEnd/>
          </a:ln>
        </p:spPr>
        <p:txBody>
          <a:bodyPr/>
          <a:lstStyle/>
          <a:p>
            <a:pPr algn="just"/>
            <a:endParaRPr lang="en-IN" sz="2400" dirty="0" smtClean="0"/>
          </a:p>
        </p:txBody>
      </p:sp>
      <p:sp>
        <p:nvSpPr>
          <p:cNvPr id="7" name="TextBox 11"/>
          <p:cNvSpPr txBox="1">
            <a:spLocks noChangeArrowheads="1"/>
          </p:cNvSpPr>
          <p:nvPr/>
        </p:nvSpPr>
        <p:spPr bwMode="auto">
          <a:xfrm>
            <a:off x="228600" y="838200"/>
            <a:ext cx="8739188" cy="1292662"/>
          </a:xfrm>
          <a:prstGeom prst="rect">
            <a:avLst/>
          </a:prstGeom>
          <a:noFill/>
          <a:ln w="9525">
            <a:noFill/>
            <a:miter lim="800000"/>
            <a:headEnd/>
            <a:tailEnd/>
          </a:ln>
        </p:spPr>
        <p:txBody>
          <a:bodyPr>
            <a:spAutoFit/>
          </a:bodyPr>
          <a:lstStyle/>
          <a:p>
            <a:pPr algn="just">
              <a:lnSpc>
                <a:spcPct val="150000"/>
              </a:lnSpc>
            </a:pPr>
            <a:r>
              <a:rPr lang="en-US" sz="2400" dirty="0"/>
              <a:t>When too many packets are present in </a:t>
            </a:r>
            <a:r>
              <a:rPr lang="en-US" sz="2400" dirty="0" smtClean="0"/>
              <a:t>the </a:t>
            </a:r>
            <a:r>
              <a:rPr lang="en-US" sz="2400" dirty="0"/>
              <a:t>subnet, performance degrades. This situation is called </a:t>
            </a:r>
            <a:r>
              <a:rPr lang="en-US" sz="2800" b="1" dirty="0">
                <a:solidFill>
                  <a:srgbClr val="0070C0"/>
                </a:solidFill>
              </a:rPr>
              <a:t>congestion</a:t>
            </a:r>
            <a:endParaRPr lang="en-US" sz="2400" b="1" dirty="0">
              <a:solidFill>
                <a:srgbClr val="0070C0"/>
              </a:solidFill>
            </a:endParaRPr>
          </a:p>
        </p:txBody>
      </p:sp>
      <p:sp>
        <p:nvSpPr>
          <p:cNvPr id="8" name="TextBox 7"/>
          <p:cNvSpPr txBox="1"/>
          <p:nvPr/>
        </p:nvSpPr>
        <p:spPr>
          <a:xfrm>
            <a:off x="6324600" y="3048000"/>
            <a:ext cx="2590800" cy="2677656"/>
          </a:xfrm>
          <a:prstGeom prst="rect">
            <a:avLst/>
          </a:prstGeom>
          <a:noFill/>
        </p:spPr>
        <p:txBody>
          <a:bodyPr wrap="square" rtlCol="0">
            <a:spAutoFit/>
          </a:bodyPr>
          <a:lstStyle/>
          <a:p>
            <a:pPr algn="just">
              <a:lnSpc>
                <a:spcPct val="150000"/>
              </a:lnSpc>
            </a:pPr>
            <a:r>
              <a:rPr lang="en-IN" sz="2000" dirty="0" smtClean="0"/>
              <a:t>At very high trafffic, performance collapses completely and almost no packets are delivered.</a:t>
            </a:r>
          </a:p>
          <a:p>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4997" name="TextBox 13"/>
          <p:cNvSpPr txBox="1">
            <a:spLocks noChangeArrowheads="1"/>
          </p:cNvSpPr>
          <p:nvPr/>
        </p:nvSpPr>
        <p:spPr bwMode="auto">
          <a:xfrm>
            <a:off x="457200" y="2057400"/>
            <a:ext cx="8382001" cy="2308324"/>
          </a:xfrm>
          <a:prstGeom prst="rect">
            <a:avLst/>
          </a:prstGeom>
          <a:noFill/>
          <a:ln w="9525">
            <a:noFill/>
            <a:miter lim="800000"/>
            <a:headEnd/>
            <a:tailEnd/>
          </a:ln>
        </p:spPr>
        <p:txBody>
          <a:bodyPr wrap="square">
            <a:spAutoFit/>
          </a:bodyPr>
          <a:lstStyle/>
          <a:p>
            <a:pPr marL="457200" indent="-457200" algn="just">
              <a:lnSpc>
                <a:spcPct val="150000"/>
              </a:lnSpc>
              <a:buFont typeface="Arial" pitchFamily="34" charset="0"/>
              <a:buChar char="•"/>
            </a:pPr>
            <a:r>
              <a:rPr lang="en-US" sz="2400" dirty="0" smtClean="0"/>
              <a:t> </a:t>
            </a:r>
            <a:r>
              <a:rPr lang="en-IN" sz="2400" dirty="0" smtClean="0"/>
              <a:t>In some applications, such as video on demand, jitter can be eliminated by buffering at the receiver.</a:t>
            </a:r>
          </a:p>
          <a:p>
            <a:pPr marL="457200" indent="-457200" algn="just">
              <a:lnSpc>
                <a:spcPct val="150000"/>
              </a:lnSpc>
              <a:buFont typeface="Arial" pitchFamily="34" charset="0"/>
              <a:buChar char="•"/>
            </a:pPr>
            <a:r>
              <a:rPr lang="en-IN" sz="2400" dirty="0" smtClean="0"/>
              <a:t>For real time applications (Internet telephony and videoconferencing) , buffering  delay is not acceptable</a:t>
            </a:r>
            <a:endParaRPr lang="en-US" sz="2400" dirty="0"/>
          </a:p>
        </p:txBody>
      </p:sp>
      <p:sp>
        <p:nvSpPr>
          <p:cNvPr id="84998"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8" name="TextBox 11"/>
          <p:cNvSpPr txBox="1">
            <a:spLocks noChangeArrowheads="1"/>
          </p:cNvSpPr>
          <p:nvPr/>
        </p:nvSpPr>
        <p:spPr bwMode="auto">
          <a:xfrm>
            <a:off x="228600" y="1"/>
            <a:ext cx="7875587" cy="923330"/>
          </a:xfrm>
          <a:prstGeom prst="rect">
            <a:avLst/>
          </a:prstGeom>
          <a:noFill/>
          <a:ln w="9525">
            <a:noFill/>
            <a:miter lim="800000"/>
            <a:headEnd/>
            <a:tailEnd/>
          </a:ln>
        </p:spPr>
        <p:txBody>
          <a:bodyPr wrap="square">
            <a:spAutoFit/>
          </a:bodyPr>
          <a:lstStyle/>
          <a:p>
            <a:pPr marL="742950" indent="-742950" algn="ctr">
              <a:lnSpc>
                <a:spcPct val="150000"/>
              </a:lnSpc>
              <a:buFont typeface="+mj-lt"/>
              <a:buAutoNum type="arabicPeriod" startAt="5"/>
            </a:pPr>
            <a:r>
              <a:rPr lang="en-US" sz="3600" b="1" dirty="0">
                <a:solidFill>
                  <a:srgbClr val="0070C0"/>
                </a:solidFill>
              </a:rPr>
              <a:t>Jitter Control</a:t>
            </a:r>
            <a:endParaRPr lang="en-US" sz="3200" b="1" dirty="0">
              <a:solidFill>
                <a:srgbClr val="0070C0"/>
              </a:solidFill>
            </a:endParaRPr>
          </a:p>
        </p:txBody>
      </p:sp>
      <p:sp>
        <p:nvSpPr>
          <p:cNvPr id="9" name="TextBox 8"/>
          <p:cNvSpPr txBox="1"/>
          <p:nvPr/>
        </p:nvSpPr>
        <p:spPr>
          <a:xfrm>
            <a:off x="228600" y="990600"/>
            <a:ext cx="2286000" cy="646331"/>
          </a:xfrm>
          <a:prstGeom prst="rect">
            <a:avLst/>
          </a:prstGeom>
          <a:noFill/>
        </p:spPr>
        <p:txBody>
          <a:bodyPr wrap="square" rtlCol="0">
            <a:spAutoFit/>
          </a:bodyPr>
          <a:lstStyle/>
          <a:p>
            <a:r>
              <a:rPr lang="en-US" sz="3600" b="1" dirty="0" smtClean="0">
                <a:solidFill>
                  <a:srgbClr val="002060"/>
                </a:solidFill>
              </a:rPr>
              <a:t>Note : </a:t>
            </a:r>
            <a:endParaRPr lang="en-IN" sz="3600" b="1" dirty="0">
              <a:solidFill>
                <a:srgbClr val="00206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a:xfrm>
            <a:off x="1447800" y="1828800"/>
            <a:ext cx="6705600" cy="1828800"/>
          </a:xfrm>
        </p:spPr>
        <p:txBody>
          <a:bodyPr>
            <a:noAutofit/>
          </a:bodyPr>
          <a:lstStyle/>
          <a:p>
            <a:pPr eaLnBrk="1" hangingPunct="1">
              <a:lnSpc>
                <a:spcPct val="150000"/>
              </a:lnSpc>
            </a:pPr>
            <a:r>
              <a:rPr lang="en-US" sz="6600" b="1" dirty="0" smtClean="0"/>
              <a:t> </a:t>
            </a:r>
            <a:r>
              <a:rPr lang="en-US" sz="6600" b="1" dirty="0" smtClean="0">
                <a:solidFill>
                  <a:srgbClr val="C00000"/>
                </a:solidFill>
              </a:rPr>
              <a:t>Quality of Service</a:t>
            </a:r>
          </a:p>
        </p:txBody>
      </p:sp>
      <p:sp>
        <p:nvSpPr>
          <p:cNvPr id="86019"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6021"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a:xfrm>
            <a:off x="339725" y="169862"/>
            <a:ext cx="8804275" cy="744537"/>
          </a:xfrm>
        </p:spPr>
        <p:txBody>
          <a:bodyPr>
            <a:noAutofit/>
          </a:bodyPr>
          <a:lstStyle/>
          <a:p>
            <a:pPr eaLnBrk="1" hangingPunct="1">
              <a:lnSpc>
                <a:spcPct val="150000"/>
              </a:lnSpc>
            </a:pPr>
            <a:r>
              <a:rPr lang="en-US" sz="4000" b="1" dirty="0" smtClean="0">
                <a:solidFill>
                  <a:srgbClr val="C00000"/>
                </a:solidFill>
              </a:rPr>
              <a:t>Why  Quality of Service?</a:t>
            </a:r>
          </a:p>
        </p:txBody>
      </p:sp>
      <p:sp>
        <p:nvSpPr>
          <p:cNvPr id="86019"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86021"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6" name="Footer Placeholder 3"/>
          <p:cNvSpPr>
            <a:spLocks noGrp="1"/>
          </p:cNvSpPr>
          <p:nvPr>
            <p:ph type="ftr" sz="quarter" idx="10"/>
          </p:nvPr>
        </p:nvSpPr>
        <p:spPr>
          <a:xfrm>
            <a:off x="2667000" y="6248400"/>
            <a:ext cx="3810000" cy="457200"/>
          </a:xfrm>
          <a:noFill/>
        </p:spPr>
        <p:txBody>
          <a:bodyPr/>
          <a:lstStyle/>
          <a:p>
            <a:r>
              <a:rPr lang="en-US"/>
              <a:t>Comnet 2006</a:t>
            </a:r>
          </a:p>
        </p:txBody>
      </p:sp>
      <p:sp>
        <p:nvSpPr>
          <p:cNvPr id="7" name="Freeform 2"/>
          <p:cNvSpPr>
            <a:spLocks/>
          </p:cNvSpPr>
          <p:nvPr/>
        </p:nvSpPr>
        <p:spPr bwMode="auto">
          <a:xfrm>
            <a:off x="768350" y="2201863"/>
            <a:ext cx="2092325" cy="1490662"/>
          </a:xfrm>
          <a:custGeom>
            <a:avLst/>
            <a:gdLst>
              <a:gd name="T0" fmla="*/ 618 w 1318"/>
              <a:gd name="T1" fmla="*/ 39 h 939"/>
              <a:gd name="T2" fmla="*/ 94 w 1318"/>
              <a:gd name="T3" fmla="*/ 57 h 939"/>
              <a:gd name="T4" fmla="*/ 57 w 1318"/>
              <a:gd name="T5" fmla="*/ 327 h 939"/>
              <a:gd name="T6" fmla="*/ 202 w 1318"/>
              <a:gd name="T7" fmla="*/ 519 h 939"/>
              <a:gd name="T8" fmla="*/ 294 w 1318"/>
              <a:gd name="T9" fmla="*/ 657 h 939"/>
              <a:gd name="T10" fmla="*/ 604 w 1318"/>
              <a:gd name="T11" fmla="*/ 887 h 939"/>
              <a:gd name="T12" fmla="*/ 808 w 1318"/>
              <a:gd name="T13" fmla="*/ 908 h 939"/>
              <a:gd name="T14" fmla="*/ 1072 w 1318"/>
              <a:gd name="T15" fmla="*/ 908 h 939"/>
              <a:gd name="T16" fmla="*/ 1296 w 1318"/>
              <a:gd name="T17" fmla="*/ 723 h 939"/>
              <a:gd name="T18" fmla="*/ 1204 w 1318"/>
              <a:gd name="T19" fmla="*/ 466 h 939"/>
              <a:gd name="T20" fmla="*/ 901 w 1318"/>
              <a:gd name="T21" fmla="*/ 413 h 939"/>
              <a:gd name="T22" fmla="*/ 808 w 1318"/>
              <a:gd name="T23" fmla="*/ 83 h 939"/>
              <a:gd name="T24" fmla="*/ 618 w 1318"/>
              <a:gd name="T25" fmla="*/ 39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18"/>
              <a:gd name="T40" fmla="*/ 0 h 939"/>
              <a:gd name="T41" fmla="*/ 1318 w 1318"/>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18" h="939">
                <a:moveTo>
                  <a:pt x="618" y="39"/>
                </a:moveTo>
                <a:cubicBezTo>
                  <a:pt x="491" y="0"/>
                  <a:pt x="188" y="9"/>
                  <a:pt x="94" y="57"/>
                </a:cubicBezTo>
                <a:cubicBezTo>
                  <a:pt x="0" y="105"/>
                  <a:pt x="39" y="250"/>
                  <a:pt x="57" y="327"/>
                </a:cubicBezTo>
                <a:cubicBezTo>
                  <a:pt x="75" y="404"/>
                  <a:pt x="163" y="464"/>
                  <a:pt x="202" y="519"/>
                </a:cubicBezTo>
                <a:cubicBezTo>
                  <a:pt x="241" y="574"/>
                  <a:pt x="227" y="596"/>
                  <a:pt x="294" y="657"/>
                </a:cubicBezTo>
                <a:cubicBezTo>
                  <a:pt x="361" y="718"/>
                  <a:pt x="518" y="845"/>
                  <a:pt x="604" y="887"/>
                </a:cubicBezTo>
                <a:cubicBezTo>
                  <a:pt x="690" y="929"/>
                  <a:pt x="730" y="905"/>
                  <a:pt x="808" y="908"/>
                </a:cubicBezTo>
                <a:cubicBezTo>
                  <a:pt x="886" y="911"/>
                  <a:pt x="991" y="939"/>
                  <a:pt x="1072" y="908"/>
                </a:cubicBezTo>
                <a:cubicBezTo>
                  <a:pt x="1153" y="877"/>
                  <a:pt x="1274" y="797"/>
                  <a:pt x="1296" y="723"/>
                </a:cubicBezTo>
                <a:cubicBezTo>
                  <a:pt x="1318" y="649"/>
                  <a:pt x="1270" y="518"/>
                  <a:pt x="1204" y="466"/>
                </a:cubicBezTo>
                <a:cubicBezTo>
                  <a:pt x="1138" y="414"/>
                  <a:pt x="967" y="477"/>
                  <a:pt x="901" y="413"/>
                </a:cubicBezTo>
                <a:cubicBezTo>
                  <a:pt x="835" y="349"/>
                  <a:pt x="855" y="145"/>
                  <a:pt x="808" y="83"/>
                </a:cubicBezTo>
                <a:cubicBezTo>
                  <a:pt x="761" y="21"/>
                  <a:pt x="658" y="48"/>
                  <a:pt x="618" y="39"/>
                </a:cubicBezTo>
                <a:close/>
              </a:path>
            </a:pathLst>
          </a:custGeom>
          <a:solidFill>
            <a:srgbClr val="00FFFF"/>
          </a:solidFill>
          <a:ln w="9525">
            <a:noFill/>
            <a:round/>
            <a:headEnd/>
            <a:tailEnd/>
          </a:ln>
        </p:spPr>
        <p:txBody>
          <a:bodyPr wrap="none" anchor="ctr"/>
          <a:lstStyle/>
          <a:p>
            <a:endParaRPr lang="en-US"/>
          </a:p>
        </p:txBody>
      </p:sp>
      <p:sp>
        <p:nvSpPr>
          <p:cNvPr id="8" name="Freeform 3"/>
          <p:cNvSpPr>
            <a:spLocks/>
          </p:cNvSpPr>
          <p:nvPr/>
        </p:nvSpPr>
        <p:spPr bwMode="auto">
          <a:xfrm>
            <a:off x="1757363" y="3071813"/>
            <a:ext cx="509587" cy="214312"/>
          </a:xfrm>
          <a:custGeom>
            <a:avLst/>
            <a:gdLst>
              <a:gd name="T0" fmla="*/ 0 w 294"/>
              <a:gd name="T1" fmla="*/ 0 h 102"/>
              <a:gd name="T2" fmla="*/ 294 w 294"/>
              <a:gd name="T3" fmla="*/ 102 h 102"/>
              <a:gd name="T4" fmla="*/ 0 60000 65536"/>
              <a:gd name="T5" fmla="*/ 0 60000 65536"/>
              <a:gd name="T6" fmla="*/ 0 w 294"/>
              <a:gd name="T7" fmla="*/ 0 h 102"/>
              <a:gd name="T8" fmla="*/ 294 w 294"/>
              <a:gd name="T9" fmla="*/ 102 h 102"/>
            </a:gdLst>
            <a:ahLst/>
            <a:cxnLst>
              <a:cxn ang="T4">
                <a:pos x="T0" y="T1"/>
              </a:cxn>
              <a:cxn ang="T5">
                <a:pos x="T2" y="T3"/>
              </a:cxn>
            </a:cxnLst>
            <a:rect l="T6" t="T7" r="T8" b="T9"/>
            <a:pathLst>
              <a:path w="294" h="102">
                <a:moveTo>
                  <a:pt x="0" y="0"/>
                </a:moveTo>
                <a:lnTo>
                  <a:pt x="294" y="102"/>
                </a:lnTo>
              </a:path>
            </a:pathLst>
          </a:custGeom>
          <a:noFill/>
          <a:ln w="12700">
            <a:solidFill>
              <a:schemeClr val="tx1"/>
            </a:solidFill>
            <a:round/>
            <a:headEnd/>
            <a:tailEnd/>
          </a:ln>
        </p:spPr>
        <p:txBody>
          <a:bodyPr wrap="none" anchor="ctr"/>
          <a:lstStyle/>
          <a:p>
            <a:endParaRPr lang="en-US"/>
          </a:p>
        </p:txBody>
      </p:sp>
      <p:sp>
        <p:nvSpPr>
          <p:cNvPr id="9" name="Freeform 4"/>
          <p:cNvSpPr>
            <a:spLocks/>
          </p:cNvSpPr>
          <p:nvPr/>
        </p:nvSpPr>
        <p:spPr bwMode="auto">
          <a:xfrm>
            <a:off x="4667250" y="3914775"/>
            <a:ext cx="3773488" cy="1876425"/>
          </a:xfrm>
          <a:custGeom>
            <a:avLst/>
            <a:gdLst>
              <a:gd name="T0" fmla="*/ 139 w 2377"/>
              <a:gd name="T1" fmla="*/ 442 h 1182"/>
              <a:gd name="T2" fmla="*/ 159 w 2377"/>
              <a:gd name="T3" fmla="*/ 33 h 1182"/>
              <a:gd name="T4" fmla="*/ 1093 w 2377"/>
              <a:gd name="T5" fmla="*/ 245 h 1182"/>
              <a:gd name="T6" fmla="*/ 1577 w 2377"/>
              <a:gd name="T7" fmla="*/ 164 h 1182"/>
              <a:gd name="T8" fmla="*/ 2272 w 2377"/>
              <a:gd name="T9" fmla="*/ 422 h 1182"/>
              <a:gd name="T10" fmla="*/ 2209 w 2377"/>
              <a:gd name="T11" fmla="*/ 785 h 1182"/>
              <a:gd name="T12" fmla="*/ 1985 w 2377"/>
              <a:gd name="T13" fmla="*/ 1108 h 1182"/>
              <a:gd name="T14" fmla="*/ 1418 w 2377"/>
              <a:gd name="T15" fmla="*/ 1147 h 1182"/>
              <a:gd name="T16" fmla="*/ 1181 w 2377"/>
              <a:gd name="T17" fmla="*/ 897 h 1182"/>
              <a:gd name="T18" fmla="*/ 801 w 2377"/>
              <a:gd name="T19" fmla="*/ 852 h 1182"/>
              <a:gd name="T20" fmla="*/ 327 w 2377"/>
              <a:gd name="T21" fmla="*/ 792 h 1182"/>
              <a:gd name="T22" fmla="*/ 139 w 2377"/>
              <a:gd name="T23" fmla="*/ 442 h 11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77"/>
              <a:gd name="T37" fmla="*/ 0 h 1182"/>
              <a:gd name="T38" fmla="*/ 2377 w 2377"/>
              <a:gd name="T39" fmla="*/ 1182 h 11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77" h="1182">
                <a:moveTo>
                  <a:pt x="139" y="442"/>
                </a:moveTo>
                <a:cubicBezTo>
                  <a:pt x="93" y="341"/>
                  <a:pt x="0" y="66"/>
                  <a:pt x="159" y="33"/>
                </a:cubicBezTo>
                <a:cubicBezTo>
                  <a:pt x="318" y="0"/>
                  <a:pt x="857" y="223"/>
                  <a:pt x="1093" y="245"/>
                </a:cubicBezTo>
                <a:cubicBezTo>
                  <a:pt x="1329" y="267"/>
                  <a:pt x="1381" y="135"/>
                  <a:pt x="1577" y="164"/>
                </a:cubicBezTo>
                <a:cubicBezTo>
                  <a:pt x="1774" y="194"/>
                  <a:pt x="2167" y="318"/>
                  <a:pt x="2272" y="422"/>
                </a:cubicBezTo>
                <a:cubicBezTo>
                  <a:pt x="2377" y="526"/>
                  <a:pt x="2257" y="671"/>
                  <a:pt x="2209" y="785"/>
                </a:cubicBezTo>
                <a:cubicBezTo>
                  <a:pt x="2161" y="899"/>
                  <a:pt x="2117" y="1048"/>
                  <a:pt x="1985" y="1108"/>
                </a:cubicBezTo>
                <a:cubicBezTo>
                  <a:pt x="1853" y="1168"/>
                  <a:pt x="1552" y="1182"/>
                  <a:pt x="1418" y="1147"/>
                </a:cubicBezTo>
                <a:cubicBezTo>
                  <a:pt x="1284" y="1112"/>
                  <a:pt x="1284" y="946"/>
                  <a:pt x="1181" y="897"/>
                </a:cubicBezTo>
                <a:cubicBezTo>
                  <a:pt x="1078" y="848"/>
                  <a:pt x="943" y="870"/>
                  <a:pt x="801" y="852"/>
                </a:cubicBezTo>
                <a:cubicBezTo>
                  <a:pt x="659" y="834"/>
                  <a:pt x="437" y="860"/>
                  <a:pt x="327" y="792"/>
                </a:cubicBezTo>
                <a:cubicBezTo>
                  <a:pt x="217" y="724"/>
                  <a:pt x="178" y="515"/>
                  <a:pt x="139" y="442"/>
                </a:cubicBezTo>
                <a:close/>
              </a:path>
            </a:pathLst>
          </a:custGeom>
          <a:solidFill>
            <a:srgbClr val="00FFFF"/>
          </a:solidFill>
          <a:ln w="9525">
            <a:noFill/>
            <a:round/>
            <a:headEnd/>
            <a:tailEnd/>
          </a:ln>
        </p:spPr>
        <p:txBody>
          <a:bodyPr wrap="none" anchor="ctr"/>
          <a:lstStyle/>
          <a:p>
            <a:endParaRPr lang="en-US"/>
          </a:p>
        </p:txBody>
      </p:sp>
      <p:sp>
        <p:nvSpPr>
          <p:cNvPr id="10" name="Line 5"/>
          <p:cNvSpPr>
            <a:spLocks noChangeShapeType="1"/>
          </p:cNvSpPr>
          <p:nvPr/>
        </p:nvSpPr>
        <p:spPr bwMode="auto">
          <a:xfrm>
            <a:off x="6567488" y="4849813"/>
            <a:ext cx="303212" cy="385762"/>
          </a:xfrm>
          <a:prstGeom prst="line">
            <a:avLst/>
          </a:prstGeom>
          <a:noFill/>
          <a:ln w="12700">
            <a:solidFill>
              <a:schemeClr val="tx1"/>
            </a:solidFill>
            <a:round/>
            <a:headEnd/>
            <a:tailEnd/>
          </a:ln>
        </p:spPr>
        <p:txBody>
          <a:bodyPr wrap="none" anchor="ctr"/>
          <a:lstStyle/>
          <a:p>
            <a:endParaRPr lang="en-IN"/>
          </a:p>
        </p:txBody>
      </p:sp>
      <p:sp>
        <p:nvSpPr>
          <p:cNvPr id="11" name="Line 6"/>
          <p:cNvSpPr>
            <a:spLocks noChangeShapeType="1"/>
          </p:cNvSpPr>
          <p:nvPr/>
        </p:nvSpPr>
        <p:spPr bwMode="auto">
          <a:xfrm flipH="1">
            <a:off x="7362825" y="4846638"/>
            <a:ext cx="279400" cy="392112"/>
          </a:xfrm>
          <a:prstGeom prst="line">
            <a:avLst/>
          </a:prstGeom>
          <a:noFill/>
          <a:ln w="12700">
            <a:solidFill>
              <a:schemeClr val="tx1"/>
            </a:solidFill>
            <a:round/>
            <a:headEnd/>
            <a:tailEnd/>
          </a:ln>
        </p:spPr>
        <p:txBody>
          <a:bodyPr wrap="none" anchor="ctr"/>
          <a:lstStyle/>
          <a:p>
            <a:endParaRPr lang="en-IN"/>
          </a:p>
        </p:txBody>
      </p:sp>
      <p:grpSp>
        <p:nvGrpSpPr>
          <p:cNvPr id="12" name="Group 7"/>
          <p:cNvGrpSpPr>
            <a:grpSpLocks/>
          </p:cNvGrpSpPr>
          <p:nvPr/>
        </p:nvGrpSpPr>
        <p:grpSpPr bwMode="auto">
          <a:xfrm>
            <a:off x="7462838" y="4597400"/>
            <a:ext cx="501650" cy="234950"/>
            <a:chOff x="3600" y="219"/>
            <a:chExt cx="360" cy="175"/>
          </a:xfrm>
        </p:grpSpPr>
        <p:sp>
          <p:nvSpPr>
            <p:cNvPr id="13"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 name="Line 9"/>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15" name="Line 1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16" name="Rectangle 11"/>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en-US">
                <a:latin typeface="Times New Roman" pitchFamily="18" charset="0"/>
                <a:ea typeface="굴림" pitchFamily="50" charset="-127"/>
              </a:endParaRPr>
            </a:p>
          </p:txBody>
        </p:sp>
        <p:sp>
          <p:nvSpPr>
            <p:cNvPr id="17"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8" name="Group 17"/>
            <p:cNvGrpSpPr>
              <a:grpSpLocks/>
            </p:cNvGrpSpPr>
            <p:nvPr/>
          </p:nvGrpSpPr>
          <p:grpSpPr bwMode="auto">
            <a:xfrm>
              <a:off x="3666" y="97"/>
              <a:ext cx="176" cy="49"/>
              <a:chOff x="2848" y="848"/>
              <a:chExt cx="140" cy="98"/>
            </a:xfrm>
          </p:grpSpPr>
          <p:sp>
            <p:nvSpPr>
              <p:cNvPr id="23"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24"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25"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19" name="Group 17"/>
            <p:cNvGrpSpPr>
              <a:grpSpLocks/>
            </p:cNvGrpSpPr>
            <p:nvPr/>
          </p:nvGrpSpPr>
          <p:grpSpPr bwMode="auto">
            <a:xfrm flipV="1">
              <a:off x="3666" y="407"/>
              <a:ext cx="176" cy="49"/>
              <a:chOff x="2848" y="848"/>
              <a:chExt cx="140" cy="98"/>
            </a:xfrm>
          </p:grpSpPr>
          <p:sp>
            <p:nvSpPr>
              <p:cNvPr id="20"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21"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22"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grpSp>
        <p:nvGrpSpPr>
          <p:cNvPr id="26" name="Group 21"/>
          <p:cNvGrpSpPr>
            <a:grpSpLocks/>
          </p:cNvGrpSpPr>
          <p:nvPr/>
        </p:nvGrpSpPr>
        <p:grpSpPr bwMode="auto">
          <a:xfrm>
            <a:off x="6862763" y="5095875"/>
            <a:ext cx="500062" cy="233363"/>
            <a:chOff x="3600" y="219"/>
            <a:chExt cx="360" cy="175"/>
          </a:xfrm>
        </p:grpSpPr>
        <p:sp>
          <p:nvSpPr>
            <p:cNvPr id="27" name="Oval 2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28" name="Line 2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29" name="Line 2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30" name="Rectangle 25"/>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en-US">
                <a:latin typeface="Times New Roman" pitchFamily="18" charset="0"/>
                <a:ea typeface="굴림" pitchFamily="50" charset="-127"/>
              </a:endParaRPr>
            </a:p>
          </p:txBody>
        </p:sp>
        <p:sp>
          <p:nvSpPr>
            <p:cNvPr id="31" name="Oval 2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32" name="Group 31"/>
            <p:cNvGrpSpPr>
              <a:grpSpLocks/>
            </p:cNvGrpSpPr>
            <p:nvPr/>
          </p:nvGrpSpPr>
          <p:grpSpPr bwMode="auto">
            <a:xfrm>
              <a:off x="3666" y="97"/>
              <a:ext cx="176" cy="49"/>
              <a:chOff x="2848" y="848"/>
              <a:chExt cx="140" cy="98"/>
            </a:xfrm>
          </p:grpSpPr>
          <p:sp>
            <p:nvSpPr>
              <p:cNvPr id="37" name="Line 2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38" name="Line 2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39" name="Line 3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33" name="Group 31"/>
            <p:cNvGrpSpPr>
              <a:grpSpLocks/>
            </p:cNvGrpSpPr>
            <p:nvPr/>
          </p:nvGrpSpPr>
          <p:grpSpPr bwMode="auto">
            <a:xfrm flipV="1">
              <a:off x="3666" y="407"/>
              <a:ext cx="176" cy="49"/>
              <a:chOff x="2848" y="848"/>
              <a:chExt cx="140" cy="98"/>
            </a:xfrm>
          </p:grpSpPr>
          <p:sp>
            <p:nvSpPr>
              <p:cNvPr id="34" name="Line 3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35" name="Line 3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36" name="Line 3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grpSp>
        <p:nvGrpSpPr>
          <p:cNvPr id="40" name="Group 35"/>
          <p:cNvGrpSpPr>
            <a:grpSpLocks/>
          </p:cNvGrpSpPr>
          <p:nvPr/>
        </p:nvGrpSpPr>
        <p:grpSpPr bwMode="auto">
          <a:xfrm>
            <a:off x="6059488" y="4719638"/>
            <a:ext cx="501650" cy="233362"/>
            <a:chOff x="3600" y="219"/>
            <a:chExt cx="360" cy="175"/>
          </a:xfrm>
        </p:grpSpPr>
        <p:sp>
          <p:nvSpPr>
            <p:cNvPr id="41" name="Oval 3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42" name="Line 37"/>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43" name="Line 38"/>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44" name="Rectangle 39"/>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en-US">
                <a:latin typeface="Times New Roman" pitchFamily="18" charset="0"/>
                <a:ea typeface="굴림" pitchFamily="50" charset="-127"/>
              </a:endParaRPr>
            </a:p>
          </p:txBody>
        </p:sp>
        <p:sp>
          <p:nvSpPr>
            <p:cNvPr id="45" name="Oval 4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46" name="Group 45"/>
            <p:cNvGrpSpPr>
              <a:grpSpLocks/>
            </p:cNvGrpSpPr>
            <p:nvPr/>
          </p:nvGrpSpPr>
          <p:grpSpPr bwMode="auto">
            <a:xfrm>
              <a:off x="3666" y="97"/>
              <a:ext cx="176" cy="49"/>
              <a:chOff x="2848" y="848"/>
              <a:chExt cx="140" cy="98"/>
            </a:xfrm>
          </p:grpSpPr>
          <p:sp>
            <p:nvSpPr>
              <p:cNvPr id="51" name="Line 4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52" name="Line 4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53" name="Line 4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47" name="Group 45"/>
            <p:cNvGrpSpPr>
              <a:grpSpLocks/>
            </p:cNvGrpSpPr>
            <p:nvPr/>
          </p:nvGrpSpPr>
          <p:grpSpPr bwMode="auto">
            <a:xfrm flipV="1">
              <a:off x="3666" y="407"/>
              <a:ext cx="176" cy="49"/>
              <a:chOff x="2848" y="848"/>
              <a:chExt cx="140" cy="98"/>
            </a:xfrm>
          </p:grpSpPr>
          <p:sp>
            <p:nvSpPr>
              <p:cNvPr id="48" name="Line 4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49" name="Line 4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50" name="Line 4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sp>
        <p:nvSpPr>
          <p:cNvPr id="54" name="Line 49"/>
          <p:cNvSpPr>
            <a:spLocks noChangeShapeType="1"/>
          </p:cNvSpPr>
          <p:nvPr/>
        </p:nvSpPr>
        <p:spPr bwMode="auto">
          <a:xfrm flipV="1">
            <a:off x="6538913" y="4721225"/>
            <a:ext cx="931862" cy="71438"/>
          </a:xfrm>
          <a:prstGeom prst="line">
            <a:avLst/>
          </a:prstGeom>
          <a:noFill/>
          <a:ln w="12700">
            <a:solidFill>
              <a:schemeClr val="tx1"/>
            </a:solidFill>
            <a:round/>
            <a:headEnd/>
            <a:tailEnd/>
          </a:ln>
        </p:spPr>
        <p:txBody>
          <a:bodyPr wrap="none" anchor="ctr"/>
          <a:lstStyle/>
          <a:p>
            <a:endParaRPr lang="en-IN"/>
          </a:p>
        </p:txBody>
      </p:sp>
      <p:sp>
        <p:nvSpPr>
          <p:cNvPr id="55" name="Freeform 50"/>
          <p:cNvSpPr>
            <a:spLocks/>
          </p:cNvSpPr>
          <p:nvPr/>
        </p:nvSpPr>
        <p:spPr bwMode="auto">
          <a:xfrm>
            <a:off x="2978150" y="3106738"/>
            <a:ext cx="1439863" cy="1166812"/>
          </a:xfrm>
          <a:custGeom>
            <a:avLst/>
            <a:gdLst>
              <a:gd name="T0" fmla="*/ 210 w 907"/>
              <a:gd name="T1" fmla="*/ 0 h 735"/>
              <a:gd name="T2" fmla="*/ 31 w 907"/>
              <a:gd name="T3" fmla="*/ 126 h 735"/>
              <a:gd name="T4" fmla="*/ 25 w 907"/>
              <a:gd name="T5" fmla="*/ 434 h 735"/>
              <a:gd name="T6" fmla="*/ 46 w 907"/>
              <a:gd name="T7" fmla="*/ 691 h 735"/>
              <a:gd name="T8" fmla="*/ 218 w 907"/>
              <a:gd name="T9" fmla="*/ 701 h 735"/>
              <a:gd name="T10" fmla="*/ 377 w 907"/>
              <a:gd name="T11" fmla="*/ 677 h 735"/>
              <a:gd name="T12" fmla="*/ 551 w 907"/>
              <a:gd name="T13" fmla="*/ 665 h 735"/>
              <a:gd name="T14" fmla="*/ 818 w 907"/>
              <a:gd name="T15" fmla="*/ 551 h 735"/>
              <a:gd name="T16" fmla="*/ 902 w 907"/>
              <a:gd name="T17" fmla="*/ 377 h 735"/>
              <a:gd name="T18" fmla="*/ 785 w 907"/>
              <a:gd name="T19" fmla="*/ 218 h 735"/>
              <a:gd name="T20" fmla="*/ 590 w 907"/>
              <a:gd name="T21" fmla="*/ 122 h 735"/>
              <a:gd name="T22" fmla="*/ 210 w 907"/>
              <a:gd name="T23" fmla="*/ 0 h 7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07"/>
              <a:gd name="T37" fmla="*/ 0 h 735"/>
              <a:gd name="T38" fmla="*/ 907 w 907"/>
              <a:gd name="T39" fmla="*/ 735 h 73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07" h="735">
                <a:moveTo>
                  <a:pt x="210" y="0"/>
                </a:moveTo>
                <a:cubicBezTo>
                  <a:pt x="105" y="6"/>
                  <a:pt x="61" y="54"/>
                  <a:pt x="31" y="126"/>
                </a:cubicBezTo>
                <a:cubicBezTo>
                  <a:pt x="0" y="198"/>
                  <a:pt x="23" y="340"/>
                  <a:pt x="25" y="434"/>
                </a:cubicBezTo>
                <a:cubicBezTo>
                  <a:pt x="28" y="528"/>
                  <a:pt x="14" y="647"/>
                  <a:pt x="46" y="691"/>
                </a:cubicBezTo>
                <a:cubicBezTo>
                  <a:pt x="78" y="735"/>
                  <a:pt x="163" y="703"/>
                  <a:pt x="218" y="701"/>
                </a:cubicBezTo>
                <a:cubicBezTo>
                  <a:pt x="273" y="699"/>
                  <a:pt x="322" y="683"/>
                  <a:pt x="377" y="677"/>
                </a:cubicBezTo>
                <a:cubicBezTo>
                  <a:pt x="432" y="671"/>
                  <a:pt x="478" y="686"/>
                  <a:pt x="551" y="665"/>
                </a:cubicBezTo>
                <a:cubicBezTo>
                  <a:pt x="624" y="644"/>
                  <a:pt x="760" y="599"/>
                  <a:pt x="818" y="551"/>
                </a:cubicBezTo>
                <a:cubicBezTo>
                  <a:pt x="876" y="503"/>
                  <a:pt x="907" y="432"/>
                  <a:pt x="902" y="377"/>
                </a:cubicBezTo>
                <a:cubicBezTo>
                  <a:pt x="897" y="322"/>
                  <a:pt x="837" y="261"/>
                  <a:pt x="785" y="218"/>
                </a:cubicBezTo>
                <a:cubicBezTo>
                  <a:pt x="733" y="175"/>
                  <a:pt x="686" y="158"/>
                  <a:pt x="590" y="122"/>
                </a:cubicBezTo>
                <a:cubicBezTo>
                  <a:pt x="494" y="86"/>
                  <a:pt x="289" y="25"/>
                  <a:pt x="210" y="0"/>
                </a:cubicBezTo>
                <a:close/>
              </a:path>
            </a:pathLst>
          </a:custGeom>
          <a:solidFill>
            <a:srgbClr val="00FFFF"/>
          </a:solidFill>
          <a:ln w="9525">
            <a:noFill/>
            <a:round/>
            <a:headEnd/>
            <a:tailEnd/>
          </a:ln>
        </p:spPr>
        <p:txBody>
          <a:bodyPr wrap="none" anchor="ctr"/>
          <a:lstStyle/>
          <a:p>
            <a:endParaRPr lang="en-US"/>
          </a:p>
        </p:txBody>
      </p:sp>
      <p:sp>
        <p:nvSpPr>
          <p:cNvPr id="56" name="Line 51"/>
          <p:cNvSpPr>
            <a:spLocks noChangeShapeType="1"/>
          </p:cNvSpPr>
          <p:nvPr/>
        </p:nvSpPr>
        <p:spPr bwMode="auto">
          <a:xfrm>
            <a:off x="3584575" y="3433763"/>
            <a:ext cx="347663" cy="212725"/>
          </a:xfrm>
          <a:prstGeom prst="line">
            <a:avLst/>
          </a:prstGeom>
          <a:noFill/>
          <a:ln w="12700">
            <a:solidFill>
              <a:schemeClr val="tx1"/>
            </a:solidFill>
            <a:round/>
            <a:headEnd/>
            <a:tailEnd/>
          </a:ln>
        </p:spPr>
        <p:txBody>
          <a:bodyPr wrap="none" anchor="ctr"/>
          <a:lstStyle/>
          <a:p>
            <a:endParaRPr lang="en-IN"/>
          </a:p>
        </p:txBody>
      </p:sp>
      <p:sp>
        <p:nvSpPr>
          <p:cNvPr id="57" name="Line 52"/>
          <p:cNvSpPr>
            <a:spLocks noChangeShapeType="1"/>
          </p:cNvSpPr>
          <p:nvPr/>
        </p:nvSpPr>
        <p:spPr bwMode="auto">
          <a:xfrm>
            <a:off x="4230688" y="3765550"/>
            <a:ext cx="658812" cy="503238"/>
          </a:xfrm>
          <a:prstGeom prst="line">
            <a:avLst/>
          </a:prstGeom>
          <a:noFill/>
          <a:ln w="12700">
            <a:solidFill>
              <a:schemeClr val="tx1"/>
            </a:solidFill>
            <a:round/>
            <a:headEnd/>
            <a:tailEnd/>
          </a:ln>
        </p:spPr>
        <p:txBody>
          <a:bodyPr wrap="none" anchor="ctr"/>
          <a:lstStyle/>
          <a:p>
            <a:endParaRPr lang="en-IN"/>
          </a:p>
        </p:txBody>
      </p:sp>
      <p:sp>
        <p:nvSpPr>
          <p:cNvPr id="58" name="Line 53"/>
          <p:cNvSpPr>
            <a:spLocks noChangeShapeType="1"/>
          </p:cNvSpPr>
          <p:nvPr/>
        </p:nvSpPr>
        <p:spPr bwMode="auto">
          <a:xfrm flipH="1">
            <a:off x="3324225" y="3543300"/>
            <a:ext cx="1588" cy="306388"/>
          </a:xfrm>
          <a:prstGeom prst="line">
            <a:avLst/>
          </a:prstGeom>
          <a:noFill/>
          <a:ln w="12700">
            <a:solidFill>
              <a:schemeClr val="tx1"/>
            </a:solidFill>
            <a:round/>
            <a:headEnd/>
            <a:tailEnd/>
          </a:ln>
        </p:spPr>
        <p:txBody>
          <a:bodyPr wrap="none" anchor="ctr"/>
          <a:lstStyle/>
          <a:p>
            <a:endParaRPr lang="en-IN"/>
          </a:p>
        </p:txBody>
      </p:sp>
      <p:sp>
        <p:nvSpPr>
          <p:cNvPr id="59" name="Freeform 54"/>
          <p:cNvSpPr>
            <a:spLocks/>
          </p:cNvSpPr>
          <p:nvPr/>
        </p:nvSpPr>
        <p:spPr bwMode="auto">
          <a:xfrm>
            <a:off x="5411788" y="4313238"/>
            <a:ext cx="679450" cy="458787"/>
          </a:xfrm>
          <a:custGeom>
            <a:avLst/>
            <a:gdLst>
              <a:gd name="T0" fmla="*/ 0 w 428"/>
              <a:gd name="T1" fmla="*/ 0 h 289"/>
              <a:gd name="T2" fmla="*/ 428 w 428"/>
              <a:gd name="T3" fmla="*/ 289 h 289"/>
              <a:gd name="T4" fmla="*/ 0 60000 65536"/>
              <a:gd name="T5" fmla="*/ 0 60000 65536"/>
              <a:gd name="T6" fmla="*/ 0 w 428"/>
              <a:gd name="T7" fmla="*/ 0 h 289"/>
              <a:gd name="T8" fmla="*/ 428 w 428"/>
              <a:gd name="T9" fmla="*/ 289 h 289"/>
            </a:gdLst>
            <a:ahLst/>
            <a:cxnLst>
              <a:cxn ang="T4">
                <a:pos x="T0" y="T1"/>
              </a:cxn>
              <a:cxn ang="T5">
                <a:pos x="T2" y="T3"/>
              </a:cxn>
            </a:cxnLst>
            <a:rect l="T6" t="T7" r="T8" b="T9"/>
            <a:pathLst>
              <a:path w="428" h="289">
                <a:moveTo>
                  <a:pt x="0" y="0"/>
                </a:moveTo>
                <a:lnTo>
                  <a:pt x="428" y="289"/>
                </a:lnTo>
              </a:path>
            </a:pathLst>
          </a:custGeom>
          <a:noFill/>
          <a:ln w="12700">
            <a:solidFill>
              <a:schemeClr val="tx1"/>
            </a:solidFill>
            <a:round/>
            <a:headEnd/>
            <a:tailEnd/>
          </a:ln>
        </p:spPr>
        <p:txBody>
          <a:bodyPr wrap="none" anchor="ctr"/>
          <a:lstStyle/>
          <a:p>
            <a:endParaRPr lang="en-US"/>
          </a:p>
        </p:txBody>
      </p:sp>
      <p:sp>
        <p:nvSpPr>
          <p:cNvPr id="60" name="Line 55"/>
          <p:cNvSpPr>
            <a:spLocks noChangeShapeType="1"/>
          </p:cNvSpPr>
          <p:nvPr/>
        </p:nvSpPr>
        <p:spPr bwMode="auto">
          <a:xfrm flipH="1">
            <a:off x="3597275" y="3697288"/>
            <a:ext cx="350838" cy="255587"/>
          </a:xfrm>
          <a:prstGeom prst="line">
            <a:avLst/>
          </a:prstGeom>
          <a:noFill/>
          <a:ln w="12700">
            <a:solidFill>
              <a:schemeClr val="tx1"/>
            </a:solidFill>
            <a:round/>
            <a:headEnd/>
            <a:tailEnd/>
          </a:ln>
        </p:spPr>
        <p:txBody>
          <a:bodyPr wrap="none" anchor="ctr"/>
          <a:lstStyle/>
          <a:p>
            <a:endParaRPr lang="en-IN"/>
          </a:p>
        </p:txBody>
      </p:sp>
      <p:grpSp>
        <p:nvGrpSpPr>
          <p:cNvPr id="61" name="Group 56"/>
          <p:cNvGrpSpPr>
            <a:grpSpLocks/>
          </p:cNvGrpSpPr>
          <p:nvPr/>
        </p:nvGrpSpPr>
        <p:grpSpPr bwMode="auto">
          <a:xfrm>
            <a:off x="3084513" y="3303588"/>
            <a:ext cx="501650" cy="233362"/>
            <a:chOff x="3600" y="219"/>
            <a:chExt cx="360" cy="175"/>
          </a:xfrm>
        </p:grpSpPr>
        <p:sp>
          <p:nvSpPr>
            <p:cNvPr id="62" name="Oval 5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63" name="Line 58"/>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64" name="Line 59"/>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65" name="Rectangle 60"/>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en-US">
                <a:latin typeface="Times New Roman" pitchFamily="18" charset="0"/>
                <a:ea typeface="굴림" pitchFamily="50" charset="-127"/>
              </a:endParaRPr>
            </a:p>
          </p:txBody>
        </p:sp>
        <p:sp>
          <p:nvSpPr>
            <p:cNvPr id="66" name="Oval 6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67" name="Group 66"/>
            <p:cNvGrpSpPr>
              <a:grpSpLocks/>
            </p:cNvGrpSpPr>
            <p:nvPr/>
          </p:nvGrpSpPr>
          <p:grpSpPr bwMode="auto">
            <a:xfrm>
              <a:off x="3666" y="97"/>
              <a:ext cx="176" cy="49"/>
              <a:chOff x="2848" y="848"/>
              <a:chExt cx="140" cy="98"/>
            </a:xfrm>
          </p:grpSpPr>
          <p:sp>
            <p:nvSpPr>
              <p:cNvPr id="72" name="Line 6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73" name="Line 6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74" name="Line 6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68" name="Group 66"/>
            <p:cNvGrpSpPr>
              <a:grpSpLocks/>
            </p:cNvGrpSpPr>
            <p:nvPr/>
          </p:nvGrpSpPr>
          <p:grpSpPr bwMode="auto">
            <a:xfrm flipV="1">
              <a:off x="3666" y="407"/>
              <a:ext cx="176" cy="49"/>
              <a:chOff x="2848" y="848"/>
              <a:chExt cx="140" cy="98"/>
            </a:xfrm>
          </p:grpSpPr>
          <p:sp>
            <p:nvSpPr>
              <p:cNvPr id="69" name="Line 6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70" name="Line 6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71" name="Line 6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grpSp>
        <p:nvGrpSpPr>
          <p:cNvPr id="75" name="Group 70"/>
          <p:cNvGrpSpPr>
            <a:grpSpLocks/>
          </p:cNvGrpSpPr>
          <p:nvPr/>
        </p:nvGrpSpPr>
        <p:grpSpPr bwMode="auto">
          <a:xfrm>
            <a:off x="3087688" y="3838575"/>
            <a:ext cx="501650" cy="233363"/>
            <a:chOff x="3600" y="219"/>
            <a:chExt cx="360" cy="175"/>
          </a:xfrm>
        </p:grpSpPr>
        <p:sp>
          <p:nvSpPr>
            <p:cNvPr id="76" name="Oval 7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77" name="Line 72"/>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78" name="Line 73"/>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79" name="Rectangle 74"/>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en-US">
                <a:latin typeface="Times New Roman" pitchFamily="18" charset="0"/>
                <a:ea typeface="굴림" pitchFamily="50" charset="-127"/>
              </a:endParaRPr>
            </a:p>
          </p:txBody>
        </p:sp>
        <p:sp>
          <p:nvSpPr>
            <p:cNvPr id="80" name="Oval 7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81" name="Group 80"/>
            <p:cNvGrpSpPr>
              <a:grpSpLocks/>
            </p:cNvGrpSpPr>
            <p:nvPr/>
          </p:nvGrpSpPr>
          <p:grpSpPr bwMode="auto">
            <a:xfrm>
              <a:off x="3666" y="97"/>
              <a:ext cx="176" cy="49"/>
              <a:chOff x="2848" y="848"/>
              <a:chExt cx="140" cy="98"/>
            </a:xfrm>
          </p:grpSpPr>
          <p:sp>
            <p:nvSpPr>
              <p:cNvPr id="86" name="Line 7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87" name="Line 7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88" name="Line 7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82" name="Group 80"/>
            <p:cNvGrpSpPr>
              <a:grpSpLocks/>
            </p:cNvGrpSpPr>
            <p:nvPr/>
          </p:nvGrpSpPr>
          <p:grpSpPr bwMode="auto">
            <a:xfrm flipV="1">
              <a:off x="3666" y="407"/>
              <a:ext cx="176" cy="49"/>
              <a:chOff x="2848" y="848"/>
              <a:chExt cx="140" cy="98"/>
            </a:xfrm>
          </p:grpSpPr>
          <p:sp>
            <p:nvSpPr>
              <p:cNvPr id="83" name="Line 8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84" name="Line 8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85" name="Line 8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grpSp>
        <p:nvGrpSpPr>
          <p:cNvPr id="89" name="Group 84"/>
          <p:cNvGrpSpPr>
            <a:grpSpLocks/>
          </p:cNvGrpSpPr>
          <p:nvPr/>
        </p:nvGrpSpPr>
        <p:grpSpPr bwMode="auto">
          <a:xfrm>
            <a:off x="3727450" y="3638550"/>
            <a:ext cx="500063" cy="233363"/>
            <a:chOff x="3600" y="219"/>
            <a:chExt cx="360" cy="175"/>
          </a:xfrm>
        </p:grpSpPr>
        <p:sp>
          <p:nvSpPr>
            <p:cNvPr id="90" name="Oval 8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91" name="Line 86"/>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92" name="Line 87"/>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93" name="Rectangle 88"/>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en-US">
                <a:latin typeface="Times New Roman" pitchFamily="18" charset="0"/>
                <a:ea typeface="굴림" pitchFamily="50" charset="-127"/>
              </a:endParaRPr>
            </a:p>
          </p:txBody>
        </p:sp>
        <p:sp>
          <p:nvSpPr>
            <p:cNvPr id="94" name="Oval 8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95" name="Group 94"/>
            <p:cNvGrpSpPr>
              <a:grpSpLocks/>
            </p:cNvGrpSpPr>
            <p:nvPr/>
          </p:nvGrpSpPr>
          <p:grpSpPr bwMode="auto">
            <a:xfrm>
              <a:off x="3666" y="97"/>
              <a:ext cx="176" cy="49"/>
              <a:chOff x="2848" y="848"/>
              <a:chExt cx="140" cy="98"/>
            </a:xfrm>
          </p:grpSpPr>
          <p:sp>
            <p:nvSpPr>
              <p:cNvPr id="100" name="Line 9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01" name="Line 9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02" name="Line 9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96" name="Group 94"/>
            <p:cNvGrpSpPr>
              <a:grpSpLocks/>
            </p:cNvGrpSpPr>
            <p:nvPr/>
          </p:nvGrpSpPr>
          <p:grpSpPr bwMode="auto">
            <a:xfrm flipV="1">
              <a:off x="3666" y="407"/>
              <a:ext cx="176" cy="49"/>
              <a:chOff x="2848" y="848"/>
              <a:chExt cx="140" cy="98"/>
            </a:xfrm>
          </p:grpSpPr>
          <p:sp>
            <p:nvSpPr>
              <p:cNvPr id="97" name="Line 9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98" name="Line 9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99" name="Line 9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grpSp>
        <p:nvGrpSpPr>
          <p:cNvPr id="103" name="Group 98"/>
          <p:cNvGrpSpPr>
            <a:grpSpLocks/>
          </p:cNvGrpSpPr>
          <p:nvPr/>
        </p:nvGrpSpPr>
        <p:grpSpPr bwMode="auto">
          <a:xfrm>
            <a:off x="4892675" y="4167188"/>
            <a:ext cx="501650" cy="233362"/>
            <a:chOff x="3600" y="219"/>
            <a:chExt cx="360" cy="175"/>
          </a:xfrm>
        </p:grpSpPr>
        <p:sp>
          <p:nvSpPr>
            <p:cNvPr id="104" name="Oval 9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05" name="Line 100"/>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106" name="Line 101"/>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107" name="Rectangle 102"/>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en-US">
                <a:latin typeface="Times New Roman" pitchFamily="18" charset="0"/>
                <a:ea typeface="굴림" pitchFamily="50" charset="-127"/>
              </a:endParaRPr>
            </a:p>
          </p:txBody>
        </p:sp>
        <p:sp>
          <p:nvSpPr>
            <p:cNvPr id="108" name="Oval 10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09" name="Group 108"/>
            <p:cNvGrpSpPr>
              <a:grpSpLocks/>
            </p:cNvGrpSpPr>
            <p:nvPr/>
          </p:nvGrpSpPr>
          <p:grpSpPr bwMode="auto">
            <a:xfrm>
              <a:off x="3666" y="97"/>
              <a:ext cx="176" cy="49"/>
              <a:chOff x="2848" y="848"/>
              <a:chExt cx="140" cy="98"/>
            </a:xfrm>
          </p:grpSpPr>
          <p:sp>
            <p:nvSpPr>
              <p:cNvPr id="114" name="Line 10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15" name="Line 10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16" name="Line 10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110" name="Group 108"/>
            <p:cNvGrpSpPr>
              <a:grpSpLocks/>
            </p:cNvGrpSpPr>
            <p:nvPr/>
          </p:nvGrpSpPr>
          <p:grpSpPr bwMode="auto">
            <a:xfrm flipV="1">
              <a:off x="3666" y="407"/>
              <a:ext cx="176" cy="49"/>
              <a:chOff x="2848" y="848"/>
              <a:chExt cx="140" cy="98"/>
            </a:xfrm>
          </p:grpSpPr>
          <p:sp>
            <p:nvSpPr>
              <p:cNvPr id="111" name="Line 10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12" name="Line 11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13" name="Line 11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sp>
        <p:nvSpPr>
          <p:cNvPr id="117" name="Line 112"/>
          <p:cNvSpPr>
            <a:spLocks noChangeShapeType="1"/>
          </p:cNvSpPr>
          <p:nvPr/>
        </p:nvSpPr>
        <p:spPr bwMode="auto">
          <a:xfrm>
            <a:off x="2747963" y="3290888"/>
            <a:ext cx="352425" cy="125412"/>
          </a:xfrm>
          <a:prstGeom prst="line">
            <a:avLst/>
          </a:prstGeom>
          <a:noFill/>
          <a:ln w="12700">
            <a:solidFill>
              <a:schemeClr val="tx1"/>
            </a:solidFill>
            <a:round/>
            <a:headEnd/>
            <a:tailEnd/>
          </a:ln>
        </p:spPr>
        <p:txBody>
          <a:bodyPr wrap="none" anchor="ctr"/>
          <a:lstStyle/>
          <a:p>
            <a:endParaRPr lang="en-IN"/>
          </a:p>
        </p:txBody>
      </p:sp>
      <p:grpSp>
        <p:nvGrpSpPr>
          <p:cNvPr id="118" name="Group 113"/>
          <p:cNvGrpSpPr>
            <a:grpSpLocks/>
          </p:cNvGrpSpPr>
          <p:nvPr/>
        </p:nvGrpSpPr>
        <p:grpSpPr bwMode="auto">
          <a:xfrm>
            <a:off x="2254250" y="3160713"/>
            <a:ext cx="501650" cy="233362"/>
            <a:chOff x="3600" y="219"/>
            <a:chExt cx="360" cy="175"/>
          </a:xfrm>
        </p:grpSpPr>
        <p:sp>
          <p:nvSpPr>
            <p:cNvPr id="119" name="Oval 11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0" name="Line 115"/>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121" name="Line 11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122" name="Rectangle 117"/>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en-US">
                <a:latin typeface="Times New Roman" pitchFamily="18" charset="0"/>
                <a:ea typeface="굴림" pitchFamily="50" charset="-127"/>
              </a:endParaRPr>
            </a:p>
          </p:txBody>
        </p:sp>
        <p:sp>
          <p:nvSpPr>
            <p:cNvPr id="123" name="Oval 11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4" name="Group 123"/>
            <p:cNvGrpSpPr>
              <a:grpSpLocks/>
            </p:cNvGrpSpPr>
            <p:nvPr/>
          </p:nvGrpSpPr>
          <p:grpSpPr bwMode="auto">
            <a:xfrm>
              <a:off x="3666" y="97"/>
              <a:ext cx="176" cy="49"/>
              <a:chOff x="2848" y="848"/>
              <a:chExt cx="140" cy="98"/>
            </a:xfrm>
          </p:grpSpPr>
          <p:sp>
            <p:nvSpPr>
              <p:cNvPr id="129" name="Line 12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30" name="Line 12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31" name="Line 12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125" name="Group 123"/>
            <p:cNvGrpSpPr>
              <a:grpSpLocks/>
            </p:cNvGrpSpPr>
            <p:nvPr/>
          </p:nvGrpSpPr>
          <p:grpSpPr bwMode="auto">
            <a:xfrm flipV="1">
              <a:off x="3666" y="407"/>
              <a:ext cx="176" cy="49"/>
              <a:chOff x="2848" y="848"/>
              <a:chExt cx="140" cy="98"/>
            </a:xfrm>
          </p:grpSpPr>
          <p:sp>
            <p:nvSpPr>
              <p:cNvPr id="126" name="Line 12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27" name="Line 12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28" name="Line 12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grpSp>
        <p:nvGrpSpPr>
          <p:cNvPr id="132" name="Group 175"/>
          <p:cNvGrpSpPr>
            <a:grpSpLocks/>
          </p:cNvGrpSpPr>
          <p:nvPr/>
        </p:nvGrpSpPr>
        <p:grpSpPr bwMode="auto">
          <a:xfrm>
            <a:off x="688975" y="1747838"/>
            <a:ext cx="1800225" cy="561975"/>
            <a:chOff x="434" y="1101"/>
            <a:chExt cx="1134" cy="354"/>
          </a:xfrm>
        </p:grpSpPr>
        <p:pic>
          <p:nvPicPr>
            <p:cNvPr id="133" name="Picture 129" descr="reellogo"/>
            <p:cNvPicPr>
              <a:picLocks noChangeAspect="1" noChangeArrowheads="1"/>
            </p:cNvPicPr>
            <p:nvPr/>
          </p:nvPicPr>
          <p:blipFill>
            <a:blip r:embed="rId4"/>
            <a:srcRect/>
            <a:stretch>
              <a:fillRect/>
            </a:stretch>
          </p:blipFill>
          <p:spPr bwMode="auto">
            <a:xfrm>
              <a:off x="434" y="1101"/>
              <a:ext cx="1134" cy="354"/>
            </a:xfrm>
            <a:prstGeom prst="rect">
              <a:avLst/>
            </a:prstGeom>
            <a:noFill/>
            <a:ln w="9525">
              <a:noFill/>
              <a:miter lim="800000"/>
              <a:headEnd/>
              <a:tailEnd/>
            </a:ln>
          </p:spPr>
        </p:pic>
        <p:sp>
          <p:nvSpPr>
            <p:cNvPr id="134" name="Freeform 130"/>
            <p:cNvSpPr>
              <a:spLocks/>
            </p:cNvSpPr>
            <p:nvPr/>
          </p:nvSpPr>
          <p:spPr bwMode="auto">
            <a:xfrm>
              <a:off x="658" y="1112"/>
              <a:ext cx="895" cy="208"/>
            </a:xfrm>
            <a:custGeom>
              <a:avLst/>
              <a:gdLst>
                <a:gd name="T0" fmla="*/ 0 w 1401"/>
                <a:gd name="T1" fmla="*/ 6 h 438"/>
                <a:gd name="T2" fmla="*/ 27 w 1401"/>
                <a:gd name="T3" fmla="*/ 384 h 438"/>
                <a:gd name="T4" fmla="*/ 114 w 1401"/>
                <a:gd name="T5" fmla="*/ 381 h 438"/>
                <a:gd name="T6" fmla="*/ 132 w 1401"/>
                <a:gd name="T7" fmla="*/ 357 h 438"/>
                <a:gd name="T8" fmla="*/ 210 w 1401"/>
                <a:gd name="T9" fmla="*/ 402 h 438"/>
                <a:gd name="T10" fmla="*/ 450 w 1401"/>
                <a:gd name="T11" fmla="*/ 384 h 438"/>
                <a:gd name="T12" fmla="*/ 486 w 1401"/>
                <a:gd name="T13" fmla="*/ 393 h 438"/>
                <a:gd name="T14" fmla="*/ 690 w 1401"/>
                <a:gd name="T15" fmla="*/ 417 h 438"/>
                <a:gd name="T16" fmla="*/ 1074 w 1401"/>
                <a:gd name="T17" fmla="*/ 438 h 438"/>
                <a:gd name="T18" fmla="*/ 1401 w 1401"/>
                <a:gd name="T19" fmla="*/ 420 h 438"/>
                <a:gd name="T20" fmla="*/ 1392 w 1401"/>
                <a:gd name="T21" fmla="*/ 165 h 438"/>
                <a:gd name="T22" fmla="*/ 291 w 1401"/>
                <a:gd name="T23" fmla="*/ 0 h 438"/>
                <a:gd name="T24" fmla="*/ 0 w 1401"/>
                <a:gd name="T25" fmla="*/ 6 h 4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1"/>
                <a:gd name="T40" fmla="*/ 0 h 438"/>
                <a:gd name="T41" fmla="*/ 1401 w 1401"/>
                <a:gd name="T42" fmla="*/ 438 h 4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1" h="438">
                  <a:moveTo>
                    <a:pt x="0" y="6"/>
                  </a:moveTo>
                  <a:lnTo>
                    <a:pt x="27" y="384"/>
                  </a:lnTo>
                  <a:lnTo>
                    <a:pt x="114" y="381"/>
                  </a:lnTo>
                  <a:lnTo>
                    <a:pt x="132" y="357"/>
                  </a:lnTo>
                  <a:lnTo>
                    <a:pt x="210" y="402"/>
                  </a:lnTo>
                  <a:lnTo>
                    <a:pt x="450" y="384"/>
                  </a:lnTo>
                  <a:lnTo>
                    <a:pt x="486" y="393"/>
                  </a:lnTo>
                  <a:lnTo>
                    <a:pt x="690" y="417"/>
                  </a:lnTo>
                  <a:lnTo>
                    <a:pt x="1074" y="438"/>
                  </a:lnTo>
                  <a:lnTo>
                    <a:pt x="1401" y="420"/>
                  </a:lnTo>
                  <a:lnTo>
                    <a:pt x="1392" y="165"/>
                  </a:lnTo>
                  <a:lnTo>
                    <a:pt x="291" y="0"/>
                  </a:lnTo>
                  <a:lnTo>
                    <a:pt x="0" y="6"/>
                  </a:lnTo>
                  <a:close/>
                </a:path>
              </a:pathLst>
            </a:custGeom>
            <a:solidFill>
              <a:schemeClr val="bg1"/>
            </a:solidFill>
            <a:ln w="9525">
              <a:solidFill>
                <a:schemeClr val="bg1"/>
              </a:solidFill>
              <a:round/>
              <a:headEnd/>
              <a:tailEnd/>
            </a:ln>
          </p:spPr>
          <p:txBody>
            <a:bodyPr wrap="none" anchor="ctr"/>
            <a:lstStyle/>
            <a:p>
              <a:endParaRPr lang="en-US"/>
            </a:p>
          </p:txBody>
        </p:sp>
        <p:sp>
          <p:nvSpPr>
            <p:cNvPr id="135" name="Freeform 131"/>
            <p:cNvSpPr>
              <a:spLocks/>
            </p:cNvSpPr>
            <p:nvPr/>
          </p:nvSpPr>
          <p:spPr bwMode="auto">
            <a:xfrm>
              <a:off x="831" y="1383"/>
              <a:ext cx="637" cy="59"/>
            </a:xfrm>
            <a:custGeom>
              <a:avLst/>
              <a:gdLst>
                <a:gd name="T0" fmla="*/ 0 w 999"/>
                <a:gd name="T1" fmla="*/ 6 h 123"/>
                <a:gd name="T2" fmla="*/ 717 w 999"/>
                <a:gd name="T3" fmla="*/ 12 h 123"/>
                <a:gd name="T4" fmla="*/ 744 w 999"/>
                <a:gd name="T5" fmla="*/ 36 h 123"/>
                <a:gd name="T6" fmla="*/ 801 w 999"/>
                <a:gd name="T7" fmla="*/ 42 h 123"/>
                <a:gd name="T8" fmla="*/ 876 w 999"/>
                <a:gd name="T9" fmla="*/ 6 h 123"/>
                <a:gd name="T10" fmla="*/ 933 w 999"/>
                <a:gd name="T11" fmla="*/ 0 h 123"/>
                <a:gd name="T12" fmla="*/ 981 w 999"/>
                <a:gd name="T13" fmla="*/ 15 h 123"/>
                <a:gd name="T14" fmla="*/ 999 w 999"/>
                <a:gd name="T15" fmla="*/ 51 h 123"/>
                <a:gd name="T16" fmla="*/ 987 w 999"/>
                <a:gd name="T17" fmla="*/ 123 h 123"/>
                <a:gd name="T18" fmla="*/ 18 w 999"/>
                <a:gd name="T19" fmla="*/ 120 h 123"/>
                <a:gd name="T20" fmla="*/ 0 w 999"/>
                <a:gd name="T21" fmla="*/ 6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99"/>
                <a:gd name="T34" fmla="*/ 0 h 123"/>
                <a:gd name="T35" fmla="*/ 999 w 999"/>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99" h="123">
                  <a:moveTo>
                    <a:pt x="0" y="6"/>
                  </a:moveTo>
                  <a:lnTo>
                    <a:pt x="717" y="12"/>
                  </a:lnTo>
                  <a:lnTo>
                    <a:pt x="744" y="36"/>
                  </a:lnTo>
                  <a:lnTo>
                    <a:pt x="801" y="42"/>
                  </a:lnTo>
                  <a:lnTo>
                    <a:pt x="876" y="6"/>
                  </a:lnTo>
                  <a:lnTo>
                    <a:pt x="933" y="0"/>
                  </a:lnTo>
                  <a:lnTo>
                    <a:pt x="981" y="15"/>
                  </a:lnTo>
                  <a:lnTo>
                    <a:pt x="999" y="51"/>
                  </a:lnTo>
                  <a:lnTo>
                    <a:pt x="987" y="123"/>
                  </a:lnTo>
                  <a:lnTo>
                    <a:pt x="18" y="120"/>
                  </a:lnTo>
                  <a:lnTo>
                    <a:pt x="0" y="6"/>
                  </a:lnTo>
                  <a:close/>
                </a:path>
              </a:pathLst>
            </a:custGeom>
            <a:solidFill>
              <a:schemeClr val="bg1"/>
            </a:solidFill>
            <a:ln w="9525">
              <a:solidFill>
                <a:schemeClr val="bg1"/>
              </a:solidFill>
              <a:round/>
              <a:headEnd/>
              <a:tailEnd/>
            </a:ln>
          </p:spPr>
          <p:txBody>
            <a:bodyPr wrap="none" anchor="ctr"/>
            <a:lstStyle/>
            <a:p>
              <a:endParaRPr lang="en-US"/>
            </a:p>
          </p:txBody>
        </p:sp>
        <p:pic>
          <p:nvPicPr>
            <p:cNvPr id="136" name="Picture 132" descr="video1"/>
            <p:cNvPicPr>
              <a:picLocks noChangeAspect="1" noChangeArrowheads="1"/>
            </p:cNvPicPr>
            <p:nvPr/>
          </p:nvPicPr>
          <p:blipFill>
            <a:blip r:embed="rId5" cstate="print"/>
            <a:srcRect/>
            <a:stretch>
              <a:fillRect/>
            </a:stretch>
          </p:blipFill>
          <p:spPr bwMode="auto">
            <a:xfrm>
              <a:off x="729" y="1165"/>
              <a:ext cx="568" cy="219"/>
            </a:xfrm>
            <a:prstGeom prst="rect">
              <a:avLst/>
            </a:prstGeom>
            <a:noFill/>
            <a:ln w="9525">
              <a:noFill/>
              <a:miter lim="800000"/>
              <a:headEnd/>
              <a:tailEnd/>
            </a:ln>
          </p:spPr>
        </p:pic>
      </p:grpSp>
      <p:grpSp>
        <p:nvGrpSpPr>
          <p:cNvPr id="137" name="Group 133"/>
          <p:cNvGrpSpPr>
            <a:grpSpLocks/>
          </p:cNvGrpSpPr>
          <p:nvPr/>
        </p:nvGrpSpPr>
        <p:grpSpPr bwMode="auto">
          <a:xfrm>
            <a:off x="6932613" y="2846388"/>
            <a:ext cx="1463675" cy="1341437"/>
            <a:chOff x="4367" y="1793"/>
            <a:chExt cx="922" cy="845"/>
          </a:xfrm>
        </p:grpSpPr>
        <p:grpSp>
          <p:nvGrpSpPr>
            <p:cNvPr id="138" name="Group 134"/>
            <p:cNvGrpSpPr>
              <a:grpSpLocks/>
            </p:cNvGrpSpPr>
            <p:nvPr/>
          </p:nvGrpSpPr>
          <p:grpSpPr bwMode="auto">
            <a:xfrm>
              <a:off x="4371" y="1799"/>
              <a:ext cx="918" cy="839"/>
              <a:chOff x="1044" y="2733"/>
              <a:chExt cx="918" cy="839"/>
            </a:xfrm>
          </p:grpSpPr>
          <p:sp>
            <p:nvSpPr>
              <p:cNvPr id="140" name="Rectangle 135"/>
              <p:cNvSpPr>
                <a:spLocks noChangeArrowheads="1"/>
              </p:cNvSpPr>
              <p:nvPr/>
            </p:nvSpPr>
            <p:spPr bwMode="auto">
              <a:xfrm>
                <a:off x="1044" y="2733"/>
                <a:ext cx="918" cy="744"/>
              </a:xfrm>
              <a:prstGeom prst="rect">
                <a:avLst/>
              </a:prstGeom>
              <a:gradFill rotWithShape="0">
                <a:gsLst>
                  <a:gs pos="0">
                    <a:srgbClr val="475E76"/>
                  </a:gs>
                  <a:gs pos="50000">
                    <a:srgbClr val="99CCFF"/>
                  </a:gs>
                  <a:gs pos="100000">
                    <a:srgbClr val="475E76"/>
                  </a:gs>
                </a:gsLst>
                <a:lin ang="5400000" scaled="1"/>
              </a:gradFill>
              <a:ln w="76200">
                <a:solidFill>
                  <a:srgbClr val="5F5F5F"/>
                </a:solidFill>
                <a:miter lim="800000"/>
                <a:headEnd/>
                <a:tailEnd/>
              </a:ln>
            </p:spPr>
            <p:txBody>
              <a:bodyPr wrap="none" anchor="ctr"/>
              <a:lstStyle/>
              <a:p>
                <a:endParaRPr lang="en-US"/>
              </a:p>
            </p:txBody>
          </p:sp>
          <p:sp>
            <p:nvSpPr>
              <p:cNvPr id="141" name="Rectangle 136"/>
              <p:cNvSpPr>
                <a:spLocks noChangeArrowheads="1"/>
              </p:cNvSpPr>
              <p:nvPr/>
            </p:nvSpPr>
            <p:spPr bwMode="auto">
              <a:xfrm>
                <a:off x="1314" y="3480"/>
                <a:ext cx="390" cy="47"/>
              </a:xfrm>
              <a:prstGeom prst="rect">
                <a:avLst/>
              </a:prstGeom>
              <a:solidFill>
                <a:srgbClr val="5F5F5F"/>
              </a:solidFill>
              <a:ln w="9525">
                <a:solidFill>
                  <a:srgbClr val="5F5F5F"/>
                </a:solidFill>
                <a:miter lim="800000"/>
                <a:headEnd/>
                <a:tailEnd/>
              </a:ln>
            </p:spPr>
            <p:txBody>
              <a:bodyPr wrap="none" anchor="ctr"/>
              <a:lstStyle/>
              <a:p>
                <a:endParaRPr lang="en-US"/>
              </a:p>
            </p:txBody>
          </p:sp>
          <p:sp>
            <p:nvSpPr>
              <p:cNvPr id="142" name="Rectangle 137"/>
              <p:cNvSpPr>
                <a:spLocks noChangeArrowheads="1"/>
              </p:cNvSpPr>
              <p:nvPr/>
            </p:nvSpPr>
            <p:spPr bwMode="auto">
              <a:xfrm>
                <a:off x="1047" y="3522"/>
                <a:ext cx="903" cy="50"/>
              </a:xfrm>
              <a:prstGeom prst="rect">
                <a:avLst/>
              </a:prstGeom>
              <a:solidFill>
                <a:schemeClr val="tx2"/>
              </a:solidFill>
              <a:ln w="9525">
                <a:solidFill>
                  <a:schemeClr val="tx1"/>
                </a:solidFill>
                <a:miter lim="800000"/>
                <a:headEnd/>
                <a:tailEnd/>
              </a:ln>
            </p:spPr>
            <p:txBody>
              <a:bodyPr wrap="none" anchor="ctr"/>
              <a:lstStyle/>
              <a:p>
                <a:endParaRPr lang="en-US"/>
              </a:p>
            </p:txBody>
          </p:sp>
        </p:grpSp>
        <p:sp>
          <p:nvSpPr>
            <p:cNvPr id="139" name="Rectangle 138"/>
            <p:cNvSpPr>
              <a:spLocks noChangeArrowheads="1"/>
            </p:cNvSpPr>
            <p:nvPr/>
          </p:nvSpPr>
          <p:spPr bwMode="auto">
            <a:xfrm>
              <a:off x="4367" y="1793"/>
              <a:ext cx="921" cy="734"/>
            </a:xfrm>
            <a:prstGeom prst="rect">
              <a:avLst/>
            </a:prstGeom>
            <a:noFill/>
            <a:ln w="57150">
              <a:solidFill>
                <a:schemeClr val="accent2"/>
              </a:solidFill>
              <a:miter lim="800000"/>
              <a:headEnd/>
              <a:tailEnd/>
            </a:ln>
          </p:spPr>
          <p:txBody>
            <a:bodyPr wrap="none" anchor="ctr"/>
            <a:lstStyle/>
            <a:p>
              <a:endParaRPr lang="en-US"/>
            </a:p>
          </p:txBody>
        </p:sp>
      </p:grpSp>
      <p:sp>
        <p:nvSpPr>
          <p:cNvPr id="143" name="Freeform 140"/>
          <p:cNvSpPr>
            <a:spLocks/>
          </p:cNvSpPr>
          <p:nvPr/>
        </p:nvSpPr>
        <p:spPr bwMode="auto">
          <a:xfrm>
            <a:off x="1757363" y="2182813"/>
            <a:ext cx="5795962" cy="2573337"/>
          </a:xfrm>
          <a:custGeom>
            <a:avLst/>
            <a:gdLst>
              <a:gd name="T0" fmla="*/ 0 w 3651"/>
              <a:gd name="T1" fmla="*/ 0 h 1621"/>
              <a:gd name="T2" fmla="*/ 1 w 3651"/>
              <a:gd name="T3" fmla="*/ 511 h 1621"/>
              <a:gd name="T4" fmla="*/ 353 w 3651"/>
              <a:gd name="T5" fmla="*/ 665 h 1621"/>
              <a:gd name="T6" fmla="*/ 669 w 3651"/>
              <a:gd name="T7" fmla="*/ 673 h 1621"/>
              <a:gd name="T8" fmla="*/ 977 w 3651"/>
              <a:gd name="T9" fmla="*/ 797 h 1621"/>
              <a:gd name="T10" fmla="*/ 1157 w 3651"/>
              <a:gd name="T11" fmla="*/ 745 h 1621"/>
              <a:gd name="T12" fmla="*/ 1429 w 3651"/>
              <a:gd name="T13" fmla="*/ 909 h 1621"/>
              <a:gd name="T14" fmla="*/ 1569 w 3651"/>
              <a:gd name="T15" fmla="*/ 953 h 1621"/>
              <a:gd name="T16" fmla="*/ 1969 w 3651"/>
              <a:gd name="T17" fmla="*/ 1261 h 1621"/>
              <a:gd name="T18" fmla="*/ 2317 w 3651"/>
              <a:gd name="T19" fmla="*/ 1301 h 1621"/>
              <a:gd name="T20" fmla="*/ 2797 w 3651"/>
              <a:gd name="T21" fmla="*/ 1621 h 1621"/>
              <a:gd name="T22" fmla="*/ 3651 w 3651"/>
              <a:gd name="T23" fmla="*/ 1559 h 1621"/>
              <a:gd name="T24" fmla="*/ 3651 w 3651"/>
              <a:gd name="T25" fmla="*/ 1187 h 16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51"/>
              <a:gd name="T40" fmla="*/ 0 h 1621"/>
              <a:gd name="T41" fmla="*/ 3651 w 3651"/>
              <a:gd name="T42" fmla="*/ 1621 h 162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51" h="1621">
                <a:moveTo>
                  <a:pt x="0" y="0"/>
                </a:moveTo>
                <a:lnTo>
                  <a:pt x="1" y="511"/>
                </a:lnTo>
                <a:lnTo>
                  <a:pt x="353" y="665"/>
                </a:lnTo>
                <a:lnTo>
                  <a:pt x="669" y="673"/>
                </a:lnTo>
                <a:lnTo>
                  <a:pt x="977" y="797"/>
                </a:lnTo>
                <a:lnTo>
                  <a:pt x="1157" y="745"/>
                </a:lnTo>
                <a:lnTo>
                  <a:pt x="1429" y="909"/>
                </a:lnTo>
                <a:lnTo>
                  <a:pt x="1569" y="953"/>
                </a:lnTo>
                <a:lnTo>
                  <a:pt x="1969" y="1261"/>
                </a:lnTo>
                <a:lnTo>
                  <a:pt x="2317" y="1301"/>
                </a:lnTo>
                <a:lnTo>
                  <a:pt x="2797" y="1621"/>
                </a:lnTo>
                <a:lnTo>
                  <a:pt x="3651" y="1559"/>
                </a:lnTo>
                <a:lnTo>
                  <a:pt x="3651" y="1187"/>
                </a:lnTo>
              </a:path>
            </a:pathLst>
          </a:custGeom>
          <a:noFill/>
          <a:ln w="57150">
            <a:solidFill>
              <a:schemeClr val="accent2"/>
            </a:solidFill>
            <a:round/>
            <a:headEnd/>
            <a:tailEnd type="triangle" w="med" len="med"/>
          </a:ln>
        </p:spPr>
        <p:txBody>
          <a:bodyPr wrap="none" anchor="ctr"/>
          <a:lstStyle/>
          <a:p>
            <a:endParaRPr lang="en-US"/>
          </a:p>
        </p:txBody>
      </p:sp>
      <p:graphicFrame>
        <p:nvGraphicFramePr>
          <p:cNvPr id="144" name="Object 141"/>
          <p:cNvGraphicFramePr>
            <a:graphicFrameLocks noChangeAspect="1"/>
          </p:cNvGraphicFramePr>
          <p:nvPr/>
        </p:nvGraphicFramePr>
        <p:xfrm>
          <a:off x="1387475" y="2312988"/>
          <a:ext cx="519113" cy="803275"/>
        </p:xfrm>
        <a:graphic>
          <a:graphicData uri="http://schemas.openxmlformats.org/presentationml/2006/ole">
            <p:oleObj spid="_x0000_s2050" name="Clip" r:id="rId6" imgW="857160" imgH="1324080" progId="">
              <p:embed/>
            </p:oleObj>
          </a:graphicData>
        </a:graphic>
      </p:graphicFrame>
      <p:grpSp>
        <p:nvGrpSpPr>
          <p:cNvPr id="145" name="Group 142"/>
          <p:cNvGrpSpPr>
            <a:grpSpLocks/>
          </p:cNvGrpSpPr>
          <p:nvPr/>
        </p:nvGrpSpPr>
        <p:grpSpPr bwMode="auto">
          <a:xfrm>
            <a:off x="5168900" y="4848225"/>
            <a:ext cx="501650" cy="233363"/>
            <a:chOff x="3600" y="219"/>
            <a:chExt cx="360" cy="175"/>
          </a:xfrm>
        </p:grpSpPr>
        <p:sp>
          <p:nvSpPr>
            <p:cNvPr id="146" name="Oval 14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7" name="Line 144"/>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148" name="Line 145"/>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149" name="Rectangle 146"/>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en-US">
                <a:latin typeface="Times New Roman" pitchFamily="18" charset="0"/>
                <a:ea typeface="굴림" pitchFamily="50" charset="-127"/>
              </a:endParaRPr>
            </a:p>
          </p:txBody>
        </p:sp>
        <p:sp>
          <p:nvSpPr>
            <p:cNvPr id="150" name="Oval 14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51" name="Group 148"/>
            <p:cNvGrpSpPr>
              <a:grpSpLocks/>
            </p:cNvGrpSpPr>
            <p:nvPr/>
          </p:nvGrpSpPr>
          <p:grpSpPr bwMode="auto">
            <a:xfrm>
              <a:off x="3666" y="97"/>
              <a:ext cx="176" cy="49"/>
              <a:chOff x="2848" y="848"/>
              <a:chExt cx="140" cy="98"/>
            </a:xfrm>
          </p:grpSpPr>
          <p:sp>
            <p:nvSpPr>
              <p:cNvPr id="156" name="Line 14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57" name="Line 15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58" name="Line 15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152" name="Group 152"/>
            <p:cNvGrpSpPr>
              <a:grpSpLocks/>
            </p:cNvGrpSpPr>
            <p:nvPr/>
          </p:nvGrpSpPr>
          <p:grpSpPr bwMode="auto">
            <a:xfrm flipV="1">
              <a:off x="3666" y="407"/>
              <a:ext cx="176" cy="49"/>
              <a:chOff x="2848" y="848"/>
              <a:chExt cx="140" cy="98"/>
            </a:xfrm>
          </p:grpSpPr>
          <p:sp>
            <p:nvSpPr>
              <p:cNvPr id="153" name="Line 15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54" name="Line 15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55" name="Line 15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sp>
        <p:nvSpPr>
          <p:cNvPr id="159" name="Freeform 156"/>
          <p:cNvSpPr>
            <a:spLocks/>
          </p:cNvSpPr>
          <p:nvPr/>
        </p:nvSpPr>
        <p:spPr bwMode="auto">
          <a:xfrm>
            <a:off x="5197475" y="4394200"/>
            <a:ext cx="193675" cy="473075"/>
          </a:xfrm>
          <a:custGeom>
            <a:avLst/>
            <a:gdLst>
              <a:gd name="T0" fmla="*/ 0 w 428"/>
              <a:gd name="T1" fmla="*/ 0 h 289"/>
              <a:gd name="T2" fmla="*/ 428 w 428"/>
              <a:gd name="T3" fmla="*/ 289 h 289"/>
              <a:gd name="T4" fmla="*/ 0 60000 65536"/>
              <a:gd name="T5" fmla="*/ 0 60000 65536"/>
              <a:gd name="T6" fmla="*/ 0 w 428"/>
              <a:gd name="T7" fmla="*/ 0 h 289"/>
              <a:gd name="T8" fmla="*/ 428 w 428"/>
              <a:gd name="T9" fmla="*/ 289 h 289"/>
            </a:gdLst>
            <a:ahLst/>
            <a:cxnLst>
              <a:cxn ang="T4">
                <a:pos x="T0" y="T1"/>
              </a:cxn>
              <a:cxn ang="T5">
                <a:pos x="T2" y="T3"/>
              </a:cxn>
            </a:cxnLst>
            <a:rect l="T6" t="T7" r="T8" b="T9"/>
            <a:pathLst>
              <a:path w="428" h="289">
                <a:moveTo>
                  <a:pt x="0" y="0"/>
                </a:moveTo>
                <a:lnTo>
                  <a:pt x="428" y="289"/>
                </a:lnTo>
              </a:path>
            </a:pathLst>
          </a:custGeom>
          <a:noFill/>
          <a:ln w="12700">
            <a:solidFill>
              <a:schemeClr val="tx1"/>
            </a:solidFill>
            <a:round/>
            <a:headEnd/>
            <a:tailEnd/>
          </a:ln>
        </p:spPr>
        <p:txBody>
          <a:bodyPr wrap="none" anchor="ctr"/>
          <a:lstStyle/>
          <a:p>
            <a:endParaRPr lang="en-US"/>
          </a:p>
        </p:txBody>
      </p:sp>
      <p:sp>
        <p:nvSpPr>
          <p:cNvPr id="160" name="Freeform 157"/>
          <p:cNvSpPr>
            <a:spLocks/>
          </p:cNvSpPr>
          <p:nvPr/>
        </p:nvSpPr>
        <p:spPr bwMode="auto">
          <a:xfrm flipV="1">
            <a:off x="5668963" y="4867275"/>
            <a:ext cx="379412" cy="93663"/>
          </a:xfrm>
          <a:custGeom>
            <a:avLst/>
            <a:gdLst>
              <a:gd name="T0" fmla="*/ 0 w 428"/>
              <a:gd name="T1" fmla="*/ 0 h 289"/>
              <a:gd name="T2" fmla="*/ 428 w 428"/>
              <a:gd name="T3" fmla="*/ 289 h 289"/>
              <a:gd name="T4" fmla="*/ 0 60000 65536"/>
              <a:gd name="T5" fmla="*/ 0 60000 65536"/>
              <a:gd name="T6" fmla="*/ 0 w 428"/>
              <a:gd name="T7" fmla="*/ 0 h 289"/>
              <a:gd name="T8" fmla="*/ 428 w 428"/>
              <a:gd name="T9" fmla="*/ 289 h 289"/>
            </a:gdLst>
            <a:ahLst/>
            <a:cxnLst>
              <a:cxn ang="T4">
                <a:pos x="T0" y="T1"/>
              </a:cxn>
              <a:cxn ang="T5">
                <a:pos x="T2" y="T3"/>
              </a:cxn>
            </a:cxnLst>
            <a:rect l="T6" t="T7" r="T8" b="T9"/>
            <a:pathLst>
              <a:path w="428" h="289">
                <a:moveTo>
                  <a:pt x="0" y="0"/>
                </a:moveTo>
                <a:lnTo>
                  <a:pt x="428" y="289"/>
                </a:lnTo>
              </a:path>
            </a:pathLst>
          </a:custGeom>
          <a:noFill/>
          <a:ln w="12700">
            <a:solidFill>
              <a:schemeClr val="tx1"/>
            </a:solidFill>
            <a:round/>
            <a:headEnd/>
            <a:tailEnd/>
          </a:ln>
        </p:spPr>
        <p:txBody>
          <a:bodyPr wrap="none" anchor="ctr"/>
          <a:lstStyle/>
          <a:p>
            <a:endParaRPr lang="en-US"/>
          </a:p>
        </p:txBody>
      </p:sp>
      <p:graphicFrame>
        <p:nvGraphicFramePr>
          <p:cNvPr id="161" name="Object 158"/>
          <p:cNvGraphicFramePr>
            <a:graphicFrameLocks noChangeAspect="1"/>
          </p:cNvGraphicFramePr>
          <p:nvPr/>
        </p:nvGraphicFramePr>
        <p:xfrm>
          <a:off x="3736975" y="2586038"/>
          <a:ext cx="722313" cy="476250"/>
        </p:xfrm>
        <a:graphic>
          <a:graphicData uri="http://schemas.openxmlformats.org/presentationml/2006/ole">
            <p:oleObj spid="_x0000_s2051" name="Clip" r:id="rId7" imgW="676440" imgH="485640" progId="">
              <p:embed/>
            </p:oleObj>
          </a:graphicData>
        </a:graphic>
      </p:graphicFrame>
      <p:sp>
        <p:nvSpPr>
          <p:cNvPr id="162" name="Freeform 159"/>
          <p:cNvSpPr>
            <a:spLocks/>
          </p:cNvSpPr>
          <p:nvPr/>
        </p:nvSpPr>
        <p:spPr bwMode="auto">
          <a:xfrm>
            <a:off x="5445125" y="5080000"/>
            <a:ext cx="107950" cy="292100"/>
          </a:xfrm>
          <a:custGeom>
            <a:avLst/>
            <a:gdLst>
              <a:gd name="T0" fmla="*/ 0 w 428"/>
              <a:gd name="T1" fmla="*/ 0 h 289"/>
              <a:gd name="T2" fmla="*/ 428 w 428"/>
              <a:gd name="T3" fmla="*/ 289 h 289"/>
              <a:gd name="T4" fmla="*/ 0 60000 65536"/>
              <a:gd name="T5" fmla="*/ 0 60000 65536"/>
              <a:gd name="T6" fmla="*/ 0 w 428"/>
              <a:gd name="T7" fmla="*/ 0 h 289"/>
              <a:gd name="T8" fmla="*/ 428 w 428"/>
              <a:gd name="T9" fmla="*/ 289 h 289"/>
            </a:gdLst>
            <a:ahLst/>
            <a:cxnLst>
              <a:cxn ang="T4">
                <a:pos x="T0" y="T1"/>
              </a:cxn>
              <a:cxn ang="T5">
                <a:pos x="T2" y="T3"/>
              </a:cxn>
            </a:cxnLst>
            <a:rect l="T6" t="T7" r="T8" b="T9"/>
            <a:pathLst>
              <a:path w="428" h="289">
                <a:moveTo>
                  <a:pt x="0" y="0"/>
                </a:moveTo>
                <a:lnTo>
                  <a:pt x="428" y="289"/>
                </a:lnTo>
              </a:path>
            </a:pathLst>
          </a:custGeom>
          <a:noFill/>
          <a:ln w="12700">
            <a:solidFill>
              <a:schemeClr val="tx1"/>
            </a:solidFill>
            <a:round/>
            <a:headEnd/>
            <a:tailEnd/>
          </a:ln>
        </p:spPr>
        <p:txBody>
          <a:bodyPr wrap="none" anchor="ctr"/>
          <a:lstStyle/>
          <a:p>
            <a:endParaRPr lang="en-US"/>
          </a:p>
        </p:txBody>
      </p:sp>
      <p:graphicFrame>
        <p:nvGraphicFramePr>
          <p:cNvPr id="163" name="Object 160"/>
          <p:cNvGraphicFramePr>
            <a:graphicFrameLocks noChangeAspect="1"/>
          </p:cNvGraphicFramePr>
          <p:nvPr/>
        </p:nvGraphicFramePr>
        <p:xfrm>
          <a:off x="5232400" y="5329238"/>
          <a:ext cx="722313" cy="476250"/>
        </p:xfrm>
        <a:graphic>
          <a:graphicData uri="http://schemas.openxmlformats.org/presentationml/2006/ole">
            <p:oleObj spid="_x0000_s2052" name="Clip" r:id="rId8" imgW="676440" imgH="485640" progId="">
              <p:embed/>
            </p:oleObj>
          </a:graphicData>
        </a:graphic>
      </p:graphicFrame>
      <p:sp>
        <p:nvSpPr>
          <p:cNvPr id="164" name="Freeform 161"/>
          <p:cNvSpPr>
            <a:spLocks/>
          </p:cNvSpPr>
          <p:nvPr/>
        </p:nvSpPr>
        <p:spPr bwMode="auto">
          <a:xfrm flipH="1">
            <a:off x="3400425" y="2974975"/>
            <a:ext cx="415925" cy="349250"/>
          </a:xfrm>
          <a:custGeom>
            <a:avLst/>
            <a:gdLst>
              <a:gd name="T0" fmla="*/ 0 w 428"/>
              <a:gd name="T1" fmla="*/ 0 h 289"/>
              <a:gd name="T2" fmla="*/ 428 w 428"/>
              <a:gd name="T3" fmla="*/ 289 h 289"/>
              <a:gd name="T4" fmla="*/ 0 60000 65536"/>
              <a:gd name="T5" fmla="*/ 0 60000 65536"/>
              <a:gd name="T6" fmla="*/ 0 w 428"/>
              <a:gd name="T7" fmla="*/ 0 h 289"/>
              <a:gd name="T8" fmla="*/ 428 w 428"/>
              <a:gd name="T9" fmla="*/ 289 h 289"/>
            </a:gdLst>
            <a:ahLst/>
            <a:cxnLst>
              <a:cxn ang="T4">
                <a:pos x="T0" y="T1"/>
              </a:cxn>
              <a:cxn ang="T5">
                <a:pos x="T2" y="T3"/>
              </a:cxn>
            </a:cxnLst>
            <a:rect l="T6" t="T7" r="T8" b="T9"/>
            <a:pathLst>
              <a:path w="428" h="289">
                <a:moveTo>
                  <a:pt x="0" y="0"/>
                </a:moveTo>
                <a:lnTo>
                  <a:pt x="428" y="289"/>
                </a:lnTo>
              </a:path>
            </a:pathLst>
          </a:custGeom>
          <a:noFill/>
          <a:ln w="12700">
            <a:solidFill>
              <a:schemeClr val="tx1"/>
            </a:solidFill>
            <a:round/>
            <a:headEnd/>
            <a:tailEnd/>
          </a:ln>
        </p:spPr>
        <p:txBody>
          <a:bodyPr wrap="none" anchor="ctr"/>
          <a:lstStyle/>
          <a:p>
            <a:endParaRPr lang="en-US"/>
          </a:p>
        </p:txBody>
      </p:sp>
      <p:sp>
        <p:nvSpPr>
          <p:cNvPr id="165" name="Freeform 162"/>
          <p:cNvSpPr>
            <a:spLocks/>
          </p:cNvSpPr>
          <p:nvPr/>
        </p:nvSpPr>
        <p:spPr bwMode="auto">
          <a:xfrm>
            <a:off x="3114675" y="2867025"/>
            <a:ext cx="2400300" cy="2481263"/>
          </a:xfrm>
          <a:custGeom>
            <a:avLst/>
            <a:gdLst>
              <a:gd name="T0" fmla="*/ 468 w 1512"/>
              <a:gd name="T1" fmla="*/ 0 h 1563"/>
              <a:gd name="T2" fmla="*/ 0 w 1512"/>
              <a:gd name="T3" fmla="*/ 396 h 1563"/>
              <a:gd name="T4" fmla="*/ 108 w 1512"/>
              <a:gd name="T5" fmla="*/ 423 h 1563"/>
              <a:gd name="T6" fmla="*/ 315 w 1512"/>
              <a:gd name="T7" fmla="*/ 381 h 1563"/>
              <a:gd name="T8" fmla="*/ 570 w 1512"/>
              <a:gd name="T9" fmla="*/ 555 h 1563"/>
              <a:gd name="T10" fmla="*/ 693 w 1512"/>
              <a:gd name="T11" fmla="*/ 573 h 1563"/>
              <a:gd name="T12" fmla="*/ 1080 w 1512"/>
              <a:gd name="T13" fmla="*/ 882 h 1563"/>
              <a:gd name="T14" fmla="*/ 1254 w 1512"/>
              <a:gd name="T15" fmla="*/ 900 h 1563"/>
              <a:gd name="T16" fmla="*/ 1512 w 1512"/>
              <a:gd name="T17" fmla="*/ 1563 h 15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12"/>
              <a:gd name="T28" fmla="*/ 0 h 1563"/>
              <a:gd name="T29" fmla="*/ 1512 w 1512"/>
              <a:gd name="T30" fmla="*/ 1563 h 15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12" h="1563">
                <a:moveTo>
                  <a:pt x="468" y="0"/>
                </a:moveTo>
                <a:lnTo>
                  <a:pt x="0" y="396"/>
                </a:lnTo>
                <a:lnTo>
                  <a:pt x="108" y="423"/>
                </a:lnTo>
                <a:lnTo>
                  <a:pt x="315" y="381"/>
                </a:lnTo>
                <a:lnTo>
                  <a:pt x="570" y="555"/>
                </a:lnTo>
                <a:lnTo>
                  <a:pt x="693" y="573"/>
                </a:lnTo>
                <a:lnTo>
                  <a:pt x="1080" y="882"/>
                </a:lnTo>
                <a:lnTo>
                  <a:pt x="1254" y="900"/>
                </a:lnTo>
                <a:lnTo>
                  <a:pt x="1512" y="1563"/>
                </a:lnTo>
              </a:path>
            </a:pathLst>
          </a:custGeom>
          <a:noFill/>
          <a:ln w="57150">
            <a:solidFill>
              <a:srgbClr val="FF33CC"/>
            </a:solidFill>
            <a:round/>
            <a:headEnd/>
            <a:tailEnd/>
          </a:ln>
        </p:spPr>
        <p:txBody>
          <a:bodyPr wrap="none" anchor="ctr"/>
          <a:lstStyle/>
          <a:p>
            <a:endParaRPr lang="en-US"/>
          </a:p>
        </p:txBody>
      </p:sp>
      <p:sp>
        <p:nvSpPr>
          <p:cNvPr id="166" name="Line 163"/>
          <p:cNvSpPr>
            <a:spLocks noChangeShapeType="1"/>
          </p:cNvSpPr>
          <p:nvPr/>
        </p:nvSpPr>
        <p:spPr bwMode="auto">
          <a:xfrm flipH="1">
            <a:off x="7686675" y="4210050"/>
            <a:ext cx="1588" cy="420688"/>
          </a:xfrm>
          <a:prstGeom prst="line">
            <a:avLst/>
          </a:prstGeom>
          <a:noFill/>
          <a:ln w="12700">
            <a:solidFill>
              <a:schemeClr val="tx1"/>
            </a:solidFill>
            <a:round/>
            <a:headEnd/>
            <a:tailEnd/>
          </a:ln>
        </p:spPr>
        <p:txBody>
          <a:bodyPr wrap="none" anchor="ctr"/>
          <a:lstStyle/>
          <a:p>
            <a:endParaRPr lang="en-IN"/>
          </a:p>
        </p:txBody>
      </p:sp>
      <p:sp>
        <p:nvSpPr>
          <p:cNvPr id="167" name="Text Box 164"/>
          <p:cNvSpPr txBox="1">
            <a:spLocks noChangeArrowheads="1"/>
          </p:cNvSpPr>
          <p:nvPr/>
        </p:nvSpPr>
        <p:spPr bwMode="auto">
          <a:xfrm>
            <a:off x="4638675" y="1485900"/>
            <a:ext cx="3795713" cy="822325"/>
          </a:xfrm>
          <a:prstGeom prst="rect">
            <a:avLst/>
          </a:prstGeom>
          <a:noFill/>
          <a:ln w="9525">
            <a:noFill/>
            <a:miter lim="800000"/>
            <a:headEnd/>
            <a:tailEnd/>
          </a:ln>
        </p:spPr>
        <p:txBody>
          <a:bodyPr>
            <a:spAutoFit/>
          </a:bodyPr>
          <a:lstStyle/>
          <a:p>
            <a:r>
              <a:rPr lang="en-US">
                <a:solidFill>
                  <a:srgbClr val="FF0000"/>
                </a:solidFill>
                <a:latin typeface="Comic Sans MS" pitchFamily="66" charset="0"/>
                <a:ea typeface="굴림" pitchFamily="50" charset="-127"/>
              </a:rPr>
              <a:t>Multimedia applications: </a:t>
            </a:r>
            <a:r>
              <a:rPr lang="en-US">
                <a:latin typeface="Comic Sans MS" pitchFamily="66" charset="0"/>
                <a:ea typeface="굴림" pitchFamily="50" charset="-127"/>
              </a:rPr>
              <a:t>network audio and video</a:t>
            </a:r>
          </a:p>
        </p:txBody>
      </p:sp>
      <p:grpSp>
        <p:nvGrpSpPr>
          <p:cNvPr id="168" name="Group 166"/>
          <p:cNvGrpSpPr>
            <a:grpSpLocks/>
          </p:cNvGrpSpPr>
          <p:nvPr/>
        </p:nvGrpSpPr>
        <p:grpSpPr bwMode="auto">
          <a:xfrm>
            <a:off x="352425" y="4048125"/>
            <a:ext cx="4303713" cy="2243138"/>
            <a:chOff x="222" y="2550"/>
            <a:chExt cx="2711" cy="1413"/>
          </a:xfrm>
        </p:grpSpPr>
        <p:sp>
          <p:nvSpPr>
            <p:cNvPr id="169" name="Text Box 167"/>
            <p:cNvSpPr txBox="1">
              <a:spLocks noChangeArrowheads="1"/>
            </p:cNvSpPr>
            <p:nvPr/>
          </p:nvSpPr>
          <p:spPr bwMode="auto">
            <a:xfrm>
              <a:off x="392" y="2882"/>
              <a:ext cx="2391" cy="978"/>
            </a:xfrm>
            <a:prstGeom prst="rect">
              <a:avLst/>
            </a:prstGeom>
            <a:noFill/>
            <a:ln w="9525">
              <a:noFill/>
              <a:miter lim="800000"/>
              <a:headEnd/>
              <a:tailEnd/>
            </a:ln>
          </p:spPr>
          <p:txBody>
            <a:bodyPr>
              <a:spAutoFit/>
            </a:bodyPr>
            <a:lstStyle/>
            <a:p>
              <a:r>
                <a:rPr lang="en-US">
                  <a:latin typeface="Comic Sans MS" pitchFamily="66" charset="0"/>
                  <a:ea typeface="굴림" pitchFamily="50" charset="-127"/>
                </a:rPr>
                <a:t>network provides application with </a:t>
              </a:r>
              <a:r>
                <a:rPr lang="en-US" i="1">
                  <a:solidFill>
                    <a:srgbClr val="FF0000"/>
                  </a:solidFill>
                  <a:latin typeface="Comic Sans MS" pitchFamily="66" charset="0"/>
                  <a:ea typeface="굴림" pitchFamily="50" charset="-127"/>
                </a:rPr>
                <a:t>level of performance needed for application to function.</a:t>
              </a:r>
            </a:p>
          </p:txBody>
        </p:sp>
        <p:sp>
          <p:nvSpPr>
            <p:cNvPr id="170" name="Rectangle 168"/>
            <p:cNvSpPr>
              <a:spLocks noChangeArrowheads="1"/>
            </p:cNvSpPr>
            <p:nvPr/>
          </p:nvSpPr>
          <p:spPr bwMode="auto">
            <a:xfrm>
              <a:off x="222" y="2719"/>
              <a:ext cx="2711" cy="1244"/>
            </a:xfrm>
            <a:prstGeom prst="rect">
              <a:avLst/>
            </a:prstGeom>
            <a:noFill/>
            <a:ln w="19050">
              <a:solidFill>
                <a:srgbClr val="FF0000"/>
              </a:solidFill>
              <a:miter lim="800000"/>
              <a:headEnd/>
              <a:tailEnd/>
            </a:ln>
          </p:spPr>
          <p:txBody>
            <a:bodyPr wrap="none" anchor="ctr"/>
            <a:lstStyle/>
            <a:p>
              <a:pPr algn="ctr"/>
              <a:endParaRPr lang="en-US">
                <a:solidFill>
                  <a:srgbClr val="FF0000"/>
                </a:solidFill>
                <a:latin typeface="Times New Roman" pitchFamily="18" charset="0"/>
                <a:ea typeface="굴림" pitchFamily="50" charset="-127"/>
              </a:endParaRPr>
            </a:p>
          </p:txBody>
        </p:sp>
        <p:grpSp>
          <p:nvGrpSpPr>
            <p:cNvPr id="171" name="Group 169"/>
            <p:cNvGrpSpPr>
              <a:grpSpLocks/>
            </p:cNvGrpSpPr>
            <p:nvPr/>
          </p:nvGrpSpPr>
          <p:grpSpPr bwMode="auto">
            <a:xfrm>
              <a:off x="378" y="2550"/>
              <a:ext cx="601" cy="327"/>
              <a:chOff x="378" y="1832"/>
              <a:chExt cx="601" cy="327"/>
            </a:xfrm>
          </p:grpSpPr>
          <p:sp>
            <p:nvSpPr>
              <p:cNvPr id="172" name="Rectangle 170"/>
              <p:cNvSpPr>
                <a:spLocks noChangeArrowheads="1"/>
              </p:cNvSpPr>
              <p:nvPr/>
            </p:nvSpPr>
            <p:spPr bwMode="auto">
              <a:xfrm>
                <a:off x="378" y="1845"/>
                <a:ext cx="577" cy="296"/>
              </a:xfrm>
              <a:prstGeom prst="rect">
                <a:avLst/>
              </a:prstGeom>
              <a:solidFill>
                <a:schemeClr val="bg1"/>
              </a:solidFill>
              <a:ln w="9525">
                <a:noFill/>
                <a:miter lim="800000"/>
                <a:headEnd/>
                <a:tailEnd/>
              </a:ln>
            </p:spPr>
            <p:txBody>
              <a:bodyPr wrap="none" anchor="ctr"/>
              <a:lstStyle/>
              <a:p>
                <a:endParaRPr lang="en-US"/>
              </a:p>
            </p:txBody>
          </p:sp>
          <p:sp>
            <p:nvSpPr>
              <p:cNvPr id="173" name="Text Box 171"/>
              <p:cNvSpPr txBox="1">
                <a:spLocks noChangeArrowheads="1"/>
              </p:cNvSpPr>
              <p:nvPr/>
            </p:nvSpPr>
            <p:spPr bwMode="auto">
              <a:xfrm>
                <a:off x="394" y="1832"/>
                <a:ext cx="585" cy="327"/>
              </a:xfrm>
              <a:prstGeom prst="rect">
                <a:avLst/>
              </a:prstGeom>
              <a:noFill/>
              <a:ln w="9525">
                <a:noFill/>
                <a:miter lim="800000"/>
                <a:headEnd/>
                <a:tailEnd/>
              </a:ln>
            </p:spPr>
            <p:txBody>
              <a:bodyPr wrap="none">
                <a:spAutoFit/>
              </a:bodyPr>
              <a:lstStyle/>
              <a:p>
                <a:r>
                  <a:rPr lang="en-US" sz="2800">
                    <a:solidFill>
                      <a:srgbClr val="FF0000"/>
                    </a:solidFill>
                    <a:latin typeface="Comic Sans MS" pitchFamily="66" charset="0"/>
                    <a:ea typeface="굴림" pitchFamily="50" charset="-127"/>
                  </a:rPr>
                  <a:t>QoS</a:t>
                </a:r>
                <a:endParaRPr lang="en-US">
                  <a:latin typeface="Times New Roman" pitchFamily="18" charset="0"/>
                  <a:ea typeface="굴림" pitchFamily="50" charset="-127"/>
                </a:endParaRPr>
              </a:p>
            </p:txBody>
          </p:sp>
        </p:grpSp>
      </p:grpSp>
      <p:pic>
        <p:nvPicPr>
          <p:cNvPr id="174" name="Picture 174" descr="video1"/>
          <p:cNvPicPr>
            <a:picLocks noChangeAspect="1" noChangeArrowheads="1"/>
          </p:cNvPicPr>
          <p:nvPr/>
        </p:nvPicPr>
        <p:blipFill>
          <a:blip r:embed="rId9"/>
          <a:srcRect/>
          <a:stretch>
            <a:fillRect/>
          </a:stretch>
        </p:blipFill>
        <p:spPr bwMode="auto">
          <a:xfrm>
            <a:off x="6934200" y="2895600"/>
            <a:ext cx="1447800"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 calcmode="lin" valueType="num">
                                      <p:cBhvr>
                                        <p:cTn id="7" dur="500" fill="hold"/>
                                        <p:tgtEl>
                                          <p:spTgt spid="161"/>
                                        </p:tgtEl>
                                        <p:attrNameLst>
                                          <p:attrName>ppt_w</p:attrName>
                                        </p:attrNameLst>
                                      </p:cBhvr>
                                      <p:tavLst>
                                        <p:tav tm="0">
                                          <p:val>
                                            <p:fltVal val="0"/>
                                          </p:val>
                                        </p:tav>
                                        <p:tav tm="100000">
                                          <p:val>
                                            <p:strVal val="#ppt_w"/>
                                          </p:val>
                                        </p:tav>
                                      </p:tavLst>
                                    </p:anim>
                                    <p:anim calcmode="lin" valueType="num">
                                      <p:cBhvr>
                                        <p:cTn id="8" dur="500" fill="hold"/>
                                        <p:tgtEl>
                                          <p:spTgt spid="16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wipe(up)">
                                      <p:cBhvr>
                                        <p:cTn id="12" dur="500"/>
                                        <p:tgtEl>
                                          <p:spTgt spid="165"/>
                                        </p:tgtEl>
                                      </p:cBhvr>
                                    </p:animEffect>
                                  </p:child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163"/>
                                        </p:tgtEl>
                                        <p:attrNameLst>
                                          <p:attrName>style.visibility</p:attrName>
                                        </p:attrNameLst>
                                      </p:cBhvr>
                                      <p:to>
                                        <p:strVal val="visible"/>
                                      </p:to>
                                    </p:set>
                                    <p:anim calcmode="lin" valueType="num">
                                      <p:cBhvr>
                                        <p:cTn id="16" dur="500" fill="hold"/>
                                        <p:tgtEl>
                                          <p:spTgt spid="163"/>
                                        </p:tgtEl>
                                        <p:attrNameLst>
                                          <p:attrName>ppt_w</p:attrName>
                                        </p:attrNameLst>
                                      </p:cBhvr>
                                      <p:tavLst>
                                        <p:tav tm="0">
                                          <p:val>
                                            <p:fltVal val="0"/>
                                          </p:val>
                                        </p:tav>
                                        <p:tav tm="100000">
                                          <p:val>
                                            <p:strVal val="#ppt_w"/>
                                          </p:val>
                                        </p:tav>
                                      </p:tavLst>
                                    </p:anim>
                                    <p:anim calcmode="lin" valueType="num">
                                      <p:cBhvr>
                                        <p:cTn id="17" dur="500" fill="hold"/>
                                        <p:tgtEl>
                                          <p:spTgt spid="163"/>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144"/>
                                        </p:tgtEl>
                                        <p:attrNameLst>
                                          <p:attrName>style.visibility</p:attrName>
                                        </p:attrNameLst>
                                      </p:cBhvr>
                                      <p:to>
                                        <p:strVal val="visible"/>
                                      </p:to>
                                    </p:set>
                                    <p:anim calcmode="lin" valueType="num">
                                      <p:cBhvr>
                                        <p:cTn id="22" dur="500" fill="hold"/>
                                        <p:tgtEl>
                                          <p:spTgt spid="144"/>
                                        </p:tgtEl>
                                        <p:attrNameLst>
                                          <p:attrName>ppt_w</p:attrName>
                                        </p:attrNameLst>
                                      </p:cBhvr>
                                      <p:tavLst>
                                        <p:tav tm="0">
                                          <p:val>
                                            <p:fltVal val="0"/>
                                          </p:val>
                                        </p:tav>
                                        <p:tav tm="100000">
                                          <p:val>
                                            <p:strVal val="#ppt_w"/>
                                          </p:val>
                                        </p:tav>
                                      </p:tavLst>
                                    </p:anim>
                                    <p:anim calcmode="lin" valueType="num">
                                      <p:cBhvr>
                                        <p:cTn id="23" dur="500" fill="hold"/>
                                        <p:tgtEl>
                                          <p:spTgt spid="144"/>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23" presetClass="entr" presetSubtype="16" fill="hold" nodeType="afterEffect">
                                  <p:stCondLst>
                                    <p:cond delay="0"/>
                                  </p:stCondLst>
                                  <p:childTnLst>
                                    <p:set>
                                      <p:cBhvr>
                                        <p:cTn id="26" dur="1" fill="hold">
                                          <p:stCondLst>
                                            <p:cond delay="0"/>
                                          </p:stCondLst>
                                        </p:cTn>
                                        <p:tgtEl>
                                          <p:spTgt spid="132"/>
                                        </p:tgtEl>
                                        <p:attrNameLst>
                                          <p:attrName>style.visibility</p:attrName>
                                        </p:attrNameLst>
                                      </p:cBhvr>
                                      <p:to>
                                        <p:strVal val="visible"/>
                                      </p:to>
                                    </p:set>
                                    <p:anim calcmode="lin" valueType="num">
                                      <p:cBhvr>
                                        <p:cTn id="27" dur="500" fill="hold"/>
                                        <p:tgtEl>
                                          <p:spTgt spid="132"/>
                                        </p:tgtEl>
                                        <p:attrNameLst>
                                          <p:attrName>ppt_w</p:attrName>
                                        </p:attrNameLst>
                                      </p:cBhvr>
                                      <p:tavLst>
                                        <p:tav tm="0">
                                          <p:val>
                                            <p:fltVal val="0"/>
                                          </p:val>
                                        </p:tav>
                                        <p:tav tm="100000">
                                          <p:val>
                                            <p:strVal val="#ppt_w"/>
                                          </p:val>
                                        </p:tav>
                                      </p:tavLst>
                                    </p:anim>
                                    <p:anim calcmode="lin" valueType="num">
                                      <p:cBhvr>
                                        <p:cTn id="28" dur="500" fill="hold"/>
                                        <p:tgtEl>
                                          <p:spTgt spid="132"/>
                                        </p:tgtEl>
                                        <p:attrNameLst>
                                          <p:attrName>ppt_h</p:attrName>
                                        </p:attrNameLst>
                                      </p:cBhvr>
                                      <p:tavLst>
                                        <p:tav tm="0">
                                          <p:val>
                                            <p:fltVal val="0"/>
                                          </p:val>
                                        </p:tav>
                                        <p:tav tm="100000">
                                          <p:val>
                                            <p:strVal val="#ppt_h"/>
                                          </p:val>
                                        </p:tav>
                                      </p:tavLst>
                                    </p:anim>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143"/>
                                        </p:tgtEl>
                                        <p:attrNameLst>
                                          <p:attrName>style.visibility</p:attrName>
                                        </p:attrNameLst>
                                      </p:cBhvr>
                                      <p:to>
                                        <p:strVal val="visible"/>
                                      </p:to>
                                    </p:set>
                                    <p:animEffect transition="in" filter="wipe(up)">
                                      <p:cBhvr>
                                        <p:cTn id="32" dur="500"/>
                                        <p:tgtEl>
                                          <p:spTgt spid="143"/>
                                        </p:tgtEl>
                                      </p:cBhvr>
                                    </p:animEffect>
                                  </p:childTnLst>
                                </p:cTn>
                              </p:par>
                            </p:childTnLst>
                          </p:cTn>
                        </p:par>
                        <p:par>
                          <p:cTn id="33" fill="hold">
                            <p:stCondLst>
                              <p:cond delay="1500"/>
                            </p:stCondLst>
                            <p:childTnLst>
                              <p:par>
                                <p:cTn id="34" presetID="23" presetClass="entr" presetSubtype="16" fill="hold" nodeType="afterEffect">
                                  <p:stCondLst>
                                    <p:cond delay="0"/>
                                  </p:stCondLst>
                                  <p:childTnLst>
                                    <p:set>
                                      <p:cBhvr>
                                        <p:cTn id="35" dur="1" fill="hold">
                                          <p:stCondLst>
                                            <p:cond delay="0"/>
                                          </p:stCondLst>
                                        </p:cTn>
                                        <p:tgtEl>
                                          <p:spTgt spid="137"/>
                                        </p:tgtEl>
                                        <p:attrNameLst>
                                          <p:attrName>style.visibility</p:attrName>
                                        </p:attrNameLst>
                                      </p:cBhvr>
                                      <p:to>
                                        <p:strVal val="visible"/>
                                      </p:to>
                                    </p:set>
                                    <p:anim calcmode="lin" valueType="num">
                                      <p:cBhvr>
                                        <p:cTn id="36" dur="500" fill="hold"/>
                                        <p:tgtEl>
                                          <p:spTgt spid="137"/>
                                        </p:tgtEl>
                                        <p:attrNameLst>
                                          <p:attrName>ppt_w</p:attrName>
                                        </p:attrNameLst>
                                      </p:cBhvr>
                                      <p:tavLst>
                                        <p:tav tm="0">
                                          <p:val>
                                            <p:fltVal val="0"/>
                                          </p:val>
                                        </p:tav>
                                        <p:tav tm="100000">
                                          <p:val>
                                            <p:strVal val="#ppt_w"/>
                                          </p:val>
                                        </p:tav>
                                      </p:tavLst>
                                    </p:anim>
                                    <p:anim calcmode="lin" valueType="num">
                                      <p:cBhvr>
                                        <p:cTn id="37" dur="500" fill="hold"/>
                                        <p:tgtEl>
                                          <p:spTgt spid="137"/>
                                        </p:tgtEl>
                                        <p:attrNameLst>
                                          <p:attrName>ppt_h</p:attrName>
                                        </p:attrNameLst>
                                      </p:cBhvr>
                                      <p:tavLst>
                                        <p:tav tm="0">
                                          <p:val>
                                            <p:fltVal val="0"/>
                                          </p:val>
                                        </p:tav>
                                        <p:tav tm="100000">
                                          <p:val>
                                            <p:strVal val="#ppt_h"/>
                                          </p:val>
                                        </p:tav>
                                      </p:tavLst>
                                    </p:anim>
                                  </p:childTnLst>
                                </p:cTn>
                              </p:par>
                            </p:childTnLst>
                          </p:cTn>
                        </p:par>
                        <p:par>
                          <p:cTn id="38" fill="hold">
                            <p:stCondLst>
                              <p:cond delay="2000"/>
                            </p:stCondLst>
                            <p:childTnLst>
                              <p:par>
                                <p:cTn id="39" presetID="23" presetClass="entr" presetSubtype="16" fill="hold" nodeType="afterEffect">
                                  <p:stCondLst>
                                    <p:cond delay="0"/>
                                  </p:stCondLst>
                                  <p:childTnLst>
                                    <p:set>
                                      <p:cBhvr>
                                        <p:cTn id="40" dur="1" fill="hold">
                                          <p:stCondLst>
                                            <p:cond delay="0"/>
                                          </p:stCondLst>
                                        </p:cTn>
                                        <p:tgtEl>
                                          <p:spTgt spid="174"/>
                                        </p:tgtEl>
                                        <p:attrNameLst>
                                          <p:attrName>style.visibility</p:attrName>
                                        </p:attrNameLst>
                                      </p:cBhvr>
                                      <p:to>
                                        <p:strVal val="visible"/>
                                      </p:to>
                                    </p:set>
                                    <p:anim calcmode="lin" valueType="num">
                                      <p:cBhvr>
                                        <p:cTn id="41" dur="500" fill="hold"/>
                                        <p:tgtEl>
                                          <p:spTgt spid="174"/>
                                        </p:tgtEl>
                                        <p:attrNameLst>
                                          <p:attrName>ppt_w</p:attrName>
                                        </p:attrNameLst>
                                      </p:cBhvr>
                                      <p:tavLst>
                                        <p:tav tm="0">
                                          <p:val>
                                            <p:fltVal val="0"/>
                                          </p:val>
                                        </p:tav>
                                        <p:tav tm="100000">
                                          <p:val>
                                            <p:strVal val="#ppt_w"/>
                                          </p:val>
                                        </p:tav>
                                      </p:tavLst>
                                    </p:anim>
                                    <p:anim calcmode="lin" valueType="num">
                                      <p:cBhvr>
                                        <p:cTn id="42" dur="500" fill="hold"/>
                                        <p:tgtEl>
                                          <p:spTgt spid="174"/>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68"/>
                                        </p:tgtEl>
                                        <p:attrNameLst>
                                          <p:attrName>style.visibility</p:attrName>
                                        </p:attrNameLst>
                                      </p:cBhvr>
                                      <p:to>
                                        <p:strVal val="visible"/>
                                      </p:to>
                                    </p:set>
                                    <p:animEffect transition="in" filter="dissolve">
                                      <p:cBhvr>
                                        <p:cTn id="47"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6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a:xfrm>
            <a:off x="339725" y="169863"/>
            <a:ext cx="8804275" cy="444500"/>
          </a:xfrm>
        </p:spPr>
        <p:txBody>
          <a:bodyPr>
            <a:noAutofit/>
          </a:bodyPr>
          <a:lstStyle/>
          <a:p>
            <a:pPr eaLnBrk="1" hangingPunct="1">
              <a:lnSpc>
                <a:spcPct val="150000"/>
              </a:lnSpc>
            </a:pPr>
            <a:r>
              <a:rPr lang="en-US" sz="3200" b="1" dirty="0" smtClean="0">
                <a:solidFill>
                  <a:srgbClr val="C00000"/>
                </a:solidFill>
              </a:rPr>
              <a:t>Why  Quality of Service?</a:t>
            </a:r>
          </a:p>
        </p:txBody>
      </p:sp>
      <p:sp>
        <p:nvSpPr>
          <p:cNvPr id="86019"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86020" name="TextBox 13"/>
          <p:cNvSpPr txBox="1">
            <a:spLocks noChangeArrowheads="1"/>
          </p:cNvSpPr>
          <p:nvPr/>
        </p:nvSpPr>
        <p:spPr bwMode="auto">
          <a:xfrm>
            <a:off x="304800" y="914400"/>
            <a:ext cx="8566150" cy="5262979"/>
          </a:xfrm>
          <a:prstGeom prst="rect">
            <a:avLst/>
          </a:prstGeom>
          <a:noFill/>
          <a:ln w="9525">
            <a:noFill/>
            <a:miter lim="800000"/>
            <a:headEnd/>
            <a:tailEnd/>
          </a:ln>
        </p:spPr>
        <p:txBody>
          <a:bodyPr wrap="square">
            <a:spAutoFit/>
          </a:bodyPr>
          <a:lstStyle/>
          <a:p>
            <a:pPr marL="457200" indent="-457200" algn="just">
              <a:lnSpc>
                <a:spcPct val="150000"/>
              </a:lnSpc>
              <a:buFont typeface="Arial" pitchFamily="34" charset="0"/>
              <a:buChar char="•"/>
            </a:pPr>
            <a:r>
              <a:rPr lang="en-IN" sz="2800" b="1" dirty="0" smtClean="0"/>
              <a:t>Growth of multimedia networking</a:t>
            </a:r>
          </a:p>
          <a:p>
            <a:pPr marL="457200" indent="-457200" algn="just">
              <a:lnSpc>
                <a:spcPct val="150000"/>
              </a:lnSpc>
              <a:buFont typeface="Arial" pitchFamily="34" charset="0"/>
              <a:buChar char="•"/>
            </a:pPr>
            <a:r>
              <a:rPr lang="en-IN" sz="2800" dirty="0" smtClean="0"/>
              <a:t>Congestion  control techniques</a:t>
            </a:r>
          </a:p>
          <a:p>
            <a:pPr marL="1371600" lvl="2" indent="-457200" algn="just">
              <a:lnSpc>
                <a:spcPct val="150000"/>
              </a:lnSpc>
              <a:buFont typeface="Arial" pitchFamily="34" charset="0"/>
              <a:buChar char="•"/>
            </a:pPr>
            <a:r>
              <a:rPr lang="en-US" sz="2800" dirty="0" smtClean="0"/>
              <a:t>Can </a:t>
            </a:r>
            <a:r>
              <a:rPr lang="en-IN" sz="2800" dirty="0" smtClean="0"/>
              <a:t>reduce congestion  and improve  network performance </a:t>
            </a:r>
          </a:p>
          <a:p>
            <a:pPr marL="1371600" lvl="2" indent="-457200" algn="just">
              <a:lnSpc>
                <a:spcPct val="150000"/>
              </a:lnSpc>
              <a:buFont typeface="Arial" pitchFamily="34" charset="0"/>
              <a:buChar char="•"/>
            </a:pPr>
            <a:r>
              <a:rPr lang="en-US" sz="2800" b="1" dirty="0" smtClean="0">
                <a:solidFill>
                  <a:srgbClr val="00B050"/>
                </a:solidFill>
              </a:rPr>
              <a:t> But may not achieve QOS for multimedia traffic.</a:t>
            </a:r>
          </a:p>
          <a:p>
            <a:pPr marL="1371600" lvl="2" indent="-457200" algn="just">
              <a:lnSpc>
                <a:spcPct val="150000"/>
              </a:lnSpc>
              <a:buFont typeface="Arial" pitchFamily="34" charset="0"/>
              <a:buChar char="•"/>
            </a:pPr>
            <a:r>
              <a:rPr lang="en-US" sz="2800" b="1" dirty="0" smtClean="0"/>
              <a:t> so we need other alg.  in  addition to  Congestion control Tech. to achieve  QOS.</a:t>
            </a:r>
            <a:endParaRPr lang="en-US" sz="2800" b="1" dirty="0"/>
          </a:p>
        </p:txBody>
      </p:sp>
      <p:sp>
        <p:nvSpPr>
          <p:cNvPr id="86021"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a:xfrm>
            <a:off x="339725" y="169863"/>
            <a:ext cx="8804275" cy="444500"/>
          </a:xfrm>
        </p:spPr>
        <p:txBody>
          <a:bodyPr>
            <a:noAutofit/>
          </a:bodyPr>
          <a:lstStyle/>
          <a:p>
            <a:pPr>
              <a:lnSpc>
                <a:spcPct val="150000"/>
              </a:lnSpc>
            </a:pPr>
            <a:r>
              <a:rPr lang="en-US" sz="3200" dirty="0" smtClean="0">
                <a:solidFill>
                  <a:srgbClr val="C00000"/>
                </a:solidFill>
              </a:rPr>
              <a:t> </a:t>
            </a:r>
            <a:r>
              <a:rPr lang="en-US" sz="4000" b="1" dirty="0" smtClean="0">
                <a:solidFill>
                  <a:srgbClr val="C00000"/>
                </a:solidFill>
              </a:rPr>
              <a:t>What is a Flow?</a:t>
            </a:r>
            <a:endParaRPr lang="en-US" sz="3200" b="1" dirty="0" smtClean="0">
              <a:solidFill>
                <a:srgbClr val="C00000"/>
              </a:solidFill>
            </a:endParaRPr>
          </a:p>
        </p:txBody>
      </p:sp>
      <p:sp>
        <p:nvSpPr>
          <p:cNvPr id="86019"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86020" name="TextBox 13"/>
          <p:cNvSpPr txBox="1">
            <a:spLocks noChangeArrowheads="1"/>
          </p:cNvSpPr>
          <p:nvPr/>
        </p:nvSpPr>
        <p:spPr bwMode="auto">
          <a:xfrm>
            <a:off x="228600" y="1066800"/>
            <a:ext cx="8726487" cy="1938992"/>
          </a:xfrm>
          <a:prstGeom prst="rect">
            <a:avLst/>
          </a:prstGeom>
          <a:noFill/>
          <a:ln w="9525">
            <a:noFill/>
            <a:miter lim="800000"/>
            <a:headEnd/>
            <a:tailEnd/>
          </a:ln>
        </p:spPr>
        <p:txBody>
          <a:bodyPr>
            <a:spAutoFit/>
          </a:bodyPr>
          <a:lstStyle/>
          <a:p>
            <a:pPr marL="457200" indent="-457200" algn="just">
              <a:lnSpc>
                <a:spcPct val="150000"/>
              </a:lnSpc>
              <a:buFont typeface="Arial" pitchFamily="34" charset="0"/>
              <a:buChar char="•"/>
            </a:pPr>
            <a:r>
              <a:rPr lang="en-US" sz="2400" b="1" dirty="0"/>
              <a:t>A stream of packets from a source to a destination is called a </a:t>
            </a:r>
            <a:r>
              <a:rPr lang="en-US" sz="2800" b="1" dirty="0">
                <a:solidFill>
                  <a:srgbClr val="002060"/>
                </a:solidFill>
              </a:rPr>
              <a:t>flow.</a:t>
            </a:r>
            <a:endParaRPr lang="en-US" sz="2400" b="1" dirty="0">
              <a:solidFill>
                <a:srgbClr val="002060"/>
              </a:solidFill>
            </a:endParaRPr>
          </a:p>
          <a:p>
            <a:pPr marL="457200" indent="-457200" algn="just">
              <a:lnSpc>
                <a:spcPct val="150000"/>
              </a:lnSpc>
              <a:buFont typeface="Arial" pitchFamily="34" charset="0"/>
              <a:buChar char="•"/>
            </a:pPr>
            <a:r>
              <a:rPr lang="en-US" sz="2800" b="1" dirty="0" smtClean="0"/>
              <a:t>A Flow  needs 4 characteristics:</a:t>
            </a:r>
            <a:endParaRPr lang="en-US" sz="2800" b="1" dirty="0">
              <a:solidFill>
                <a:srgbClr val="00B050"/>
              </a:solidFill>
            </a:endParaRPr>
          </a:p>
        </p:txBody>
      </p:sp>
      <p:sp>
        <p:nvSpPr>
          <p:cNvPr id="86021"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pic>
        <p:nvPicPr>
          <p:cNvPr id="8" name="Picture 6"/>
          <p:cNvPicPr>
            <a:picLocks noChangeAspect="1" noChangeArrowheads="1"/>
          </p:cNvPicPr>
          <p:nvPr/>
        </p:nvPicPr>
        <p:blipFill>
          <a:blip r:embed="rId3"/>
          <a:srcRect/>
          <a:stretch>
            <a:fillRect/>
          </a:stretch>
        </p:blipFill>
        <p:spPr bwMode="auto">
          <a:xfrm>
            <a:off x="1143000" y="3124200"/>
            <a:ext cx="6964624" cy="1752600"/>
          </a:xfrm>
          <a:prstGeom prst="rect">
            <a:avLst/>
          </a:prstGeom>
          <a:noFill/>
          <a:ln w="9525">
            <a:noFill/>
            <a:miter lim="800000"/>
            <a:headEnd/>
            <a:tailEnd/>
          </a:ln>
        </p:spPr>
      </p:pic>
      <p:sp>
        <p:nvSpPr>
          <p:cNvPr id="9" name="TextBox 8"/>
          <p:cNvSpPr txBox="1"/>
          <p:nvPr/>
        </p:nvSpPr>
        <p:spPr>
          <a:xfrm>
            <a:off x="457200" y="5410200"/>
            <a:ext cx="8229600" cy="1200329"/>
          </a:xfrm>
          <a:prstGeom prst="rect">
            <a:avLst/>
          </a:prstGeom>
          <a:noFill/>
          <a:ln>
            <a:solidFill>
              <a:schemeClr val="accent1"/>
            </a:solidFill>
          </a:ln>
        </p:spPr>
        <p:txBody>
          <a:bodyPr wrap="square" rtlCol="0">
            <a:spAutoFit/>
          </a:bodyPr>
          <a:lstStyle/>
          <a:p>
            <a:pPr>
              <a:lnSpc>
                <a:spcPct val="150000"/>
              </a:lnSpc>
            </a:pPr>
            <a:r>
              <a:rPr lang="en-IN" sz="2400" b="1" dirty="0" smtClean="0"/>
              <a:t>Together these determine the QoS (Quality of Service) the flow requires.</a:t>
            </a:r>
            <a:endParaRPr lang="en-IN" sz="2400"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a:xfrm>
            <a:off x="339725" y="228600"/>
            <a:ext cx="8804275" cy="444500"/>
          </a:xfrm>
        </p:spPr>
        <p:txBody>
          <a:bodyPr>
            <a:noAutofit/>
          </a:bodyPr>
          <a:lstStyle/>
          <a:p>
            <a:pPr>
              <a:lnSpc>
                <a:spcPct val="150000"/>
              </a:lnSpc>
            </a:pPr>
            <a:r>
              <a:rPr lang="en-US" sz="4000" b="1" dirty="0" smtClean="0">
                <a:solidFill>
                  <a:srgbClr val="C00000"/>
                </a:solidFill>
              </a:rPr>
              <a:t>Quality-of-Service Requirements </a:t>
            </a:r>
          </a:p>
        </p:txBody>
      </p:sp>
      <p:sp>
        <p:nvSpPr>
          <p:cNvPr id="86019"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86021"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pic>
        <p:nvPicPr>
          <p:cNvPr id="86022" name="Picture 2"/>
          <p:cNvPicPr>
            <a:picLocks noChangeAspect="1" noChangeArrowheads="1"/>
          </p:cNvPicPr>
          <p:nvPr/>
        </p:nvPicPr>
        <p:blipFill>
          <a:blip r:embed="rId3"/>
          <a:srcRect/>
          <a:stretch>
            <a:fillRect/>
          </a:stretch>
        </p:blipFill>
        <p:spPr bwMode="auto">
          <a:xfrm>
            <a:off x="533400" y="2362200"/>
            <a:ext cx="8271802" cy="3276600"/>
          </a:xfrm>
          <a:prstGeom prst="rect">
            <a:avLst/>
          </a:prstGeom>
          <a:noFill/>
          <a:ln w="9525">
            <a:noFill/>
            <a:miter lim="800000"/>
            <a:headEnd/>
            <a:tailEnd/>
          </a:ln>
        </p:spPr>
      </p:pic>
      <p:sp>
        <p:nvSpPr>
          <p:cNvPr id="86023" name="Rectangle 7"/>
          <p:cNvSpPr>
            <a:spLocks noChangeArrowheads="1"/>
          </p:cNvSpPr>
          <p:nvPr/>
        </p:nvSpPr>
        <p:spPr bwMode="auto">
          <a:xfrm>
            <a:off x="609600" y="1295400"/>
            <a:ext cx="7627938" cy="523220"/>
          </a:xfrm>
          <a:prstGeom prst="rect">
            <a:avLst/>
          </a:prstGeom>
          <a:noFill/>
          <a:ln w="9525">
            <a:noFill/>
            <a:miter lim="800000"/>
            <a:headEnd/>
            <a:tailEnd/>
          </a:ln>
        </p:spPr>
        <p:txBody>
          <a:bodyPr>
            <a:spAutoFit/>
          </a:bodyPr>
          <a:lstStyle/>
          <a:p>
            <a:pPr algn="ctr"/>
            <a:r>
              <a:rPr lang="en-IN" sz="2800" dirty="0" smtClean="0"/>
              <a:t>Different applications need different QOS</a:t>
            </a:r>
            <a:endParaRPr lang="en-US" sz="28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7044" name="TextBox 13"/>
          <p:cNvSpPr txBox="1">
            <a:spLocks noChangeArrowheads="1"/>
          </p:cNvSpPr>
          <p:nvPr/>
        </p:nvSpPr>
        <p:spPr bwMode="auto">
          <a:xfrm>
            <a:off x="0" y="0"/>
            <a:ext cx="8726487" cy="754694"/>
          </a:xfrm>
          <a:prstGeom prst="rect">
            <a:avLst/>
          </a:prstGeom>
          <a:noFill/>
          <a:ln w="9525">
            <a:noFill/>
            <a:miter lim="800000"/>
            <a:headEnd/>
            <a:tailEnd/>
          </a:ln>
        </p:spPr>
        <p:txBody>
          <a:bodyPr>
            <a:spAutoFit/>
          </a:bodyPr>
          <a:lstStyle/>
          <a:p>
            <a:pPr marL="457200" indent="-457200" algn="ctr">
              <a:lnSpc>
                <a:spcPct val="150000"/>
              </a:lnSpc>
            </a:pPr>
            <a:r>
              <a:rPr lang="en-US" sz="3200" b="1" dirty="0">
                <a:solidFill>
                  <a:srgbClr val="C00000"/>
                </a:solidFill>
              </a:rPr>
              <a:t>Techniques for Achieving Good Quality of Service</a:t>
            </a:r>
          </a:p>
        </p:txBody>
      </p:sp>
      <p:sp>
        <p:nvSpPr>
          <p:cNvPr id="87045"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87046" name="TextBox 8"/>
          <p:cNvSpPr txBox="1">
            <a:spLocks noChangeArrowheads="1"/>
          </p:cNvSpPr>
          <p:nvPr/>
        </p:nvSpPr>
        <p:spPr bwMode="auto">
          <a:xfrm>
            <a:off x="1066800" y="990600"/>
            <a:ext cx="7239000" cy="5539978"/>
          </a:xfrm>
          <a:prstGeom prst="rect">
            <a:avLst/>
          </a:prstGeom>
          <a:noFill/>
          <a:ln w="9525">
            <a:noFill/>
            <a:miter lim="800000"/>
            <a:headEnd/>
            <a:tailEnd/>
          </a:ln>
        </p:spPr>
        <p:txBody>
          <a:bodyPr wrap="square">
            <a:spAutoFit/>
          </a:bodyPr>
          <a:lstStyle/>
          <a:p>
            <a:pPr marL="342900" indent="-342900" algn="l">
              <a:lnSpc>
                <a:spcPct val="150000"/>
              </a:lnSpc>
              <a:buFont typeface="Times New Roman" pitchFamily="18" charset="0"/>
              <a:buAutoNum type="arabicPeriod"/>
            </a:pPr>
            <a:r>
              <a:rPr lang="en-US" sz="2800" b="1" dirty="0">
                <a:solidFill>
                  <a:srgbClr val="002060"/>
                </a:solidFill>
              </a:rPr>
              <a:t>Overprovisioning </a:t>
            </a:r>
          </a:p>
          <a:p>
            <a:pPr marL="342900" indent="-342900" algn="just">
              <a:lnSpc>
                <a:spcPct val="150000"/>
              </a:lnSpc>
              <a:buFont typeface="Times New Roman" pitchFamily="18" charset="0"/>
              <a:buAutoNum type="arabicPeriod"/>
            </a:pPr>
            <a:r>
              <a:rPr lang="en-US" sz="2800" b="1" dirty="0" smtClean="0">
                <a:solidFill>
                  <a:srgbClr val="002060"/>
                </a:solidFill>
              </a:rPr>
              <a:t>Buffering</a:t>
            </a:r>
          </a:p>
          <a:p>
            <a:pPr marL="342900" indent="-342900" algn="just">
              <a:lnSpc>
                <a:spcPct val="150000"/>
              </a:lnSpc>
              <a:buFont typeface="Times New Roman" pitchFamily="18" charset="0"/>
              <a:buAutoNum type="arabicPeriod"/>
            </a:pPr>
            <a:r>
              <a:rPr lang="en-US" sz="2800" b="1" dirty="0" smtClean="0">
                <a:solidFill>
                  <a:srgbClr val="002060"/>
                </a:solidFill>
              </a:rPr>
              <a:t> Traffic Shaping</a:t>
            </a:r>
          </a:p>
          <a:p>
            <a:pPr marL="800100" lvl="1" indent="-342900" algn="just">
              <a:lnSpc>
                <a:spcPct val="150000"/>
              </a:lnSpc>
              <a:buFont typeface="Arial" pitchFamily="34" charset="0"/>
              <a:buChar char="•"/>
            </a:pPr>
            <a:r>
              <a:rPr lang="en-IN" sz="2000" b="1" dirty="0" smtClean="0"/>
              <a:t>The Leaky Bucket Algorithm</a:t>
            </a:r>
          </a:p>
          <a:p>
            <a:pPr marL="800100" lvl="1" indent="-342900" algn="just">
              <a:lnSpc>
                <a:spcPct val="150000"/>
              </a:lnSpc>
              <a:buFont typeface="Arial" pitchFamily="34" charset="0"/>
              <a:buChar char="•"/>
            </a:pPr>
            <a:r>
              <a:rPr lang="en-US" sz="2000" b="1" dirty="0" smtClean="0">
                <a:solidFill>
                  <a:srgbClr val="002060"/>
                </a:solidFill>
              </a:rPr>
              <a:t> </a:t>
            </a:r>
            <a:r>
              <a:rPr lang="en-IN" sz="2000" b="1" dirty="0" smtClean="0"/>
              <a:t>The Token Bucket Algorithm</a:t>
            </a:r>
          </a:p>
          <a:p>
            <a:pPr marL="514350" indent="-514350" algn="just">
              <a:lnSpc>
                <a:spcPct val="150000"/>
              </a:lnSpc>
              <a:buFont typeface="+mj-lt"/>
              <a:buAutoNum type="arabicPeriod"/>
            </a:pPr>
            <a:r>
              <a:rPr lang="en-US" sz="2800" b="1" dirty="0" smtClean="0">
                <a:solidFill>
                  <a:srgbClr val="002060"/>
                </a:solidFill>
              </a:rPr>
              <a:t> </a:t>
            </a:r>
            <a:r>
              <a:rPr lang="en-IN" sz="2800" b="1" dirty="0" smtClean="0">
                <a:solidFill>
                  <a:srgbClr val="002060"/>
                </a:solidFill>
              </a:rPr>
              <a:t>Resource Reservation</a:t>
            </a:r>
          </a:p>
          <a:p>
            <a:pPr marL="514350" indent="-514350" algn="just">
              <a:lnSpc>
                <a:spcPct val="150000"/>
              </a:lnSpc>
              <a:buFont typeface="+mj-lt"/>
              <a:buAutoNum type="arabicPeriod"/>
            </a:pPr>
            <a:r>
              <a:rPr lang="en-US" sz="2800" b="1" dirty="0" smtClean="0">
                <a:solidFill>
                  <a:srgbClr val="002060"/>
                </a:solidFill>
              </a:rPr>
              <a:t> Admission Control</a:t>
            </a:r>
          </a:p>
          <a:p>
            <a:pPr marL="514350" indent="-514350" algn="just">
              <a:lnSpc>
                <a:spcPct val="150000"/>
              </a:lnSpc>
              <a:buFont typeface="+mj-lt"/>
              <a:buAutoNum type="arabicPeriod"/>
            </a:pPr>
            <a:r>
              <a:rPr lang="en-US" sz="2800" b="1" dirty="0" smtClean="0">
                <a:solidFill>
                  <a:srgbClr val="002060"/>
                </a:solidFill>
              </a:rPr>
              <a:t> Proportional Routing</a:t>
            </a:r>
          </a:p>
          <a:p>
            <a:pPr marL="514350" indent="-514350" algn="just">
              <a:lnSpc>
                <a:spcPct val="150000"/>
              </a:lnSpc>
              <a:buFont typeface="+mj-lt"/>
              <a:buAutoNum type="arabicPeriod"/>
            </a:pPr>
            <a:r>
              <a:rPr lang="en-US" sz="2800" b="1" dirty="0" smtClean="0">
                <a:solidFill>
                  <a:srgbClr val="002060"/>
                </a:solidFill>
              </a:rPr>
              <a:t> Packet Scheduling</a:t>
            </a:r>
            <a:endParaRPr lang="en-IN" sz="2800" b="1" dirty="0" smtClean="0">
              <a:solidFill>
                <a:srgbClr val="00206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339725" y="169862"/>
            <a:ext cx="8804275" cy="820737"/>
          </a:xfrm>
        </p:spPr>
        <p:txBody>
          <a:bodyPr>
            <a:normAutofit fontScale="90000"/>
          </a:bodyPr>
          <a:lstStyle/>
          <a:p>
            <a:pPr>
              <a:lnSpc>
                <a:spcPct val="150000"/>
              </a:lnSpc>
            </a:pPr>
            <a:r>
              <a:rPr lang="en-US" sz="3200" dirty="0" smtClean="0"/>
              <a:t> </a:t>
            </a:r>
            <a:r>
              <a:rPr lang="en-US" b="1" dirty="0" smtClean="0">
                <a:solidFill>
                  <a:srgbClr val="0070C0"/>
                </a:solidFill>
              </a:rPr>
              <a:t>Overprovisioning </a:t>
            </a:r>
          </a:p>
        </p:txBody>
      </p:sp>
      <p:sp>
        <p:nvSpPr>
          <p:cNvPr id="87045"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87046" name="TextBox 8"/>
          <p:cNvSpPr txBox="1">
            <a:spLocks noChangeArrowheads="1"/>
          </p:cNvSpPr>
          <p:nvPr/>
        </p:nvSpPr>
        <p:spPr bwMode="auto">
          <a:xfrm>
            <a:off x="228600" y="1905000"/>
            <a:ext cx="8647113" cy="2308324"/>
          </a:xfrm>
          <a:prstGeom prst="rect">
            <a:avLst/>
          </a:prstGeom>
          <a:noFill/>
          <a:ln w="9525">
            <a:noFill/>
            <a:miter lim="800000"/>
            <a:headEnd/>
            <a:tailEnd/>
          </a:ln>
        </p:spPr>
        <p:txBody>
          <a:bodyPr>
            <a:spAutoFit/>
          </a:bodyPr>
          <a:lstStyle/>
          <a:p>
            <a:pPr marL="342900" indent="-342900" algn="just">
              <a:lnSpc>
                <a:spcPct val="150000"/>
              </a:lnSpc>
              <a:buFont typeface="Arial" pitchFamily="34" charset="0"/>
              <a:buChar char="•"/>
            </a:pPr>
            <a:r>
              <a:rPr lang="en-US" sz="2400" dirty="0" smtClean="0"/>
              <a:t>providing  </a:t>
            </a:r>
            <a:r>
              <a:rPr lang="en-US" sz="2400" dirty="0"/>
              <a:t>so much router capacity, buffer space, and bandwidth </a:t>
            </a:r>
            <a:r>
              <a:rPr lang="en-US" sz="2400" dirty="0" smtClean="0"/>
              <a:t>so that </a:t>
            </a:r>
            <a:r>
              <a:rPr lang="en-US" sz="2400" dirty="0"/>
              <a:t>the packets just fly through easily</a:t>
            </a:r>
            <a:r>
              <a:rPr lang="en-US" sz="2400" dirty="0">
                <a:solidFill>
                  <a:srgbClr val="00B050"/>
                </a:solidFill>
              </a:rPr>
              <a:t> . </a:t>
            </a:r>
            <a:endParaRPr lang="en-US" sz="2400" dirty="0" smtClean="0">
              <a:solidFill>
                <a:srgbClr val="00B050"/>
              </a:solidFill>
            </a:endParaRPr>
          </a:p>
          <a:p>
            <a:pPr marL="342900" indent="-342900" algn="just">
              <a:lnSpc>
                <a:spcPct val="150000"/>
              </a:lnSpc>
              <a:buFont typeface="Arial" pitchFamily="34" charset="0"/>
              <a:buChar char="•"/>
            </a:pPr>
            <a:r>
              <a:rPr lang="en-US" sz="2400" dirty="0" smtClean="0">
                <a:solidFill>
                  <a:srgbClr val="00B050"/>
                </a:solidFill>
              </a:rPr>
              <a:t> </a:t>
            </a:r>
            <a:r>
              <a:rPr lang="en-US" sz="2400" dirty="0" smtClean="0">
                <a:solidFill>
                  <a:srgbClr val="002060"/>
                </a:solidFill>
              </a:rPr>
              <a:t>But </a:t>
            </a:r>
            <a:r>
              <a:rPr lang="en-US" sz="2400" dirty="0">
                <a:solidFill>
                  <a:srgbClr val="002060"/>
                </a:solidFill>
              </a:rPr>
              <a:t>it is expensive</a:t>
            </a:r>
            <a:r>
              <a:rPr lang="en-US" sz="2400" dirty="0" smtClean="0">
                <a:solidFill>
                  <a:srgbClr val="002060"/>
                </a:solidFill>
              </a:rPr>
              <a:t>.</a:t>
            </a:r>
          </a:p>
          <a:p>
            <a:pPr marL="342900" indent="-342900" algn="just">
              <a:lnSpc>
                <a:spcPct val="150000"/>
              </a:lnSpc>
              <a:buFont typeface="Arial" pitchFamily="34" charset="0"/>
              <a:buChar char="•"/>
            </a:pPr>
            <a:r>
              <a:rPr lang="en-IN" sz="2400" dirty="0" smtClean="0"/>
              <a:t>the telephone system is overprovisioned</a:t>
            </a:r>
            <a:endParaRPr lang="en-US" sz="2400" dirty="0">
              <a:solidFill>
                <a:srgbClr val="00206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1905000" y="152400"/>
            <a:ext cx="4800600" cy="668337"/>
          </a:xfrm>
        </p:spPr>
        <p:txBody>
          <a:bodyPr>
            <a:normAutofit fontScale="90000"/>
          </a:bodyPr>
          <a:lstStyle/>
          <a:p>
            <a:pPr>
              <a:lnSpc>
                <a:spcPct val="150000"/>
              </a:lnSpc>
            </a:pPr>
            <a:r>
              <a:rPr lang="en-US" sz="3200" dirty="0" smtClean="0"/>
              <a:t> </a:t>
            </a:r>
            <a:r>
              <a:rPr lang="en-US" sz="4900" b="1" dirty="0" smtClean="0">
                <a:solidFill>
                  <a:srgbClr val="C00000"/>
                </a:solidFill>
              </a:rPr>
              <a:t>Buffering</a:t>
            </a:r>
          </a:p>
        </p:txBody>
      </p:sp>
      <p:sp>
        <p:nvSpPr>
          <p:cNvPr id="87043"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7045"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87046" name="TextBox 8"/>
          <p:cNvSpPr txBox="1">
            <a:spLocks noChangeArrowheads="1"/>
          </p:cNvSpPr>
          <p:nvPr/>
        </p:nvSpPr>
        <p:spPr bwMode="auto">
          <a:xfrm>
            <a:off x="304800" y="1143000"/>
            <a:ext cx="8647113" cy="3785652"/>
          </a:xfrm>
          <a:prstGeom prst="rect">
            <a:avLst/>
          </a:prstGeom>
          <a:noFill/>
          <a:ln w="9525">
            <a:noFill/>
            <a:miter lim="800000"/>
            <a:headEnd/>
            <a:tailEnd/>
          </a:ln>
        </p:spPr>
        <p:txBody>
          <a:bodyPr>
            <a:spAutoFit/>
          </a:bodyPr>
          <a:lstStyle/>
          <a:p>
            <a:pPr marL="342900" indent="-342900" algn="just">
              <a:lnSpc>
                <a:spcPct val="200000"/>
              </a:lnSpc>
              <a:buFont typeface="Arial" pitchFamily="34" charset="0"/>
              <a:buChar char="•"/>
            </a:pPr>
            <a:r>
              <a:rPr lang="en-US" sz="2400" dirty="0" smtClean="0"/>
              <a:t> </a:t>
            </a:r>
            <a:r>
              <a:rPr lang="en-US" sz="1600" dirty="0" smtClean="0">
                <a:solidFill>
                  <a:srgbClr val="00B050"/>
                </a:solidFill>
              </a:rPr>
              <a:t> </a:t>
            </a:r>
            <a:r>
              <a:rPr lang="en-US" sz="2400" dirty="0" smtClean="0"/>
              <a:t>Flows can be buffered on the receiving side before being delivered. </a:t>
            </a:r>
          </a:p>
          <a:p>
            <a:pPr marL="342900" indent="-342900" algn="just">
              <a:lnSpc>
                <a:spcPct val="200000"/>
              </a:lnSpc>
              <a:buFont typeface="Arial" pitchFamily="34" charset="0"/>
              <a:buChar char="•"/>
            </a:pPr>
            <a:r>
              <a:rPr lang="en-US" sz="2400" dirty="0" smtClean="0"/>
              <a:t>Buffering </a:t>
            </a:r>
            <a:r>
              <a:rPr lang="en-US" sz="2400" dirty="0"/>
              <a:t>them does not affect the reliability or bandwidth</a:t>
            </a:r>
            <a:r>
              <a:rPr lang="en-US" sz="2400" dirty="0" smtClean="0"/>
              <a:t>,</a:t>
            </a:r>
          </a:p>
          <a:p>
            <a:pPr marL="342900" indent="-342900" algn="just">
              <a:lnSpc>
                <a:spcPct val="200000"/>
              </a:lnSpc>
              <a:buFont typeface="Arial" pitchFamily="34" charset="0"/>
              <a:buChar char="•"/>
            </a:pPr>
            <a:r>
              <a:rPr lang="en-US" sz="2400" dirty="0" smtClean="0"/>
              <a:t>But  </a:t>
            </a:r>
            <a:r>
              <a:rPr lang="en-US" sz="2400" dirty="0"/>
              <a:t>increases the delay, but it smooths out the jitter. </a:t>
            </a:r>
            <a:endParaRPr lang="en-US" sz="2400" dirty="0" smtClean="0"/>
          </a:p>
          <a:p>
            <a:pPr marL="342900" indent="-342900" algn="just">
              <a:lnSpc>
                <a:spcPct val="200000"/>
              </a:lnSpc>
              <a:buFont typeface="Arial" pitchFamily="34" charset="0"/>
              <a:buChar char="•"/>
            </a:pPr>
            <a:r>
              <a:rPr lang="en-IN" sz="2400" dirty="0" smtClean="0"/>
              <a:t>Helps a lot for audio and video on demand.</a:t>
            </a:r>
            <a:endParaRPr lang="en-US" sz="24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1905000" y="152400"/>
            <a:ext cx="4800600" cy="668337"/>
          </a:xfrm>
        </p:spPr>
        <p:txBody>
          <a:bodyPr>
            <a:normAutofit fontScale="90000"/>
          </a:bodyPr>
          <a:lstStyle/>
          <a:p>
            <a:pPr>
              <a:lnSpc>
                <a:spcPct val="150000"/>
              </a:lnSpc>
            </a:pPr>
            <a:r>
              <a:rPr lang="en-US" sz="3200" dirty="0" smtClean="0"/>
              <a:t> </a:t>
            </a:r>
            <a:r>
              <a:rPr lang="en-US" sz="4900" b="1" dirty="0" smtClean="0">
                <a:solidFill>
                  <a:srgbClr val="C00000"/>
                </a:solidFill>
              </a:rPr>
              <a:t>Buffering</a:t>
            </a:r>
          </a:p>
        </p:txBody>
      </p:sp>
      <p:sp>
        <p:nvSpPr>
          <p:cNvPr id="87043"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7045"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87046" name="TextBox 8"/>
          <p:cNvSpPr txBox="1">
            <a:spLocks noChangeArrowheads="1"/>
          </p:cNvSpPr>
          <p:nvPr/>
        </p:nvSpPr>
        <p:spPr bwMode="auto">
          <a:xfrm>
            <a:off x="304800" y="990600"/>
            <a:ext cx="2438399" cy="754694"/>
          </a:xfrm>
          <a:prstGeom prst="rect">
            <a:avLst/>
          </a:prstGeom>
          <a:noFill/>
          <a:ln w="9525">
            <a:noFill/>
            <a:miter lim="800000"/>
            <a:headEnd/>
            <a:tailEnd/>
          </a:ln>
        </p:spPr>
        <p:txBody>
          <a:bodyPr wrap="square">
            <a:spAutoFit/>
          </a:bodyPr>
          <a:lstStyle/>
          <a:p>
            <a:pPr marL="342900" indent="-342900">
              <a:lnSpc>
                <a:spcPct val="150000"/>
              </a:lnSpc>
            </a:pPr>
            <a:r>
              <a:rPr lang="en-US" sz="3200" b="1" dirty="0" smtClean="0"/>
              <a:t>Example : </a:t>
            </a:r>
            <a:endParaRPr lang="en-US" sz="3200" b="1" dirty="0">
              <a:solidFill>
                <a:srgbClr val="00B050"/>
              </a:solidFill>
            </a:endParaRPr>
          </a:p>
        </p:txBody>
      </p:sp>
      <p:pic>
        <p:nvPicPr>
          <p:cNvPr id="87047" name="Picture 2"/>
          <p:cNvPicPr>
            <a:picLocks noChangeAspect="1" noChangeArrowheads="1"/>
          </p:cNvPicPr>
          <p:nvPr/>
        </p:nvPicPr>
        <p:blipFill>
          <a:blip r:embed="rId3">
            <a:duotone>
              <a:prstClr val="black"/>
              <a:schemeClr val="tx2">
                <a:tint val="45000"/>
                <a:satMod val="400000"/>
              </a:schemeClr>
            </a:duotone>
          </a:blip>
          <a:srcRect/>
          <a:stretch>
            <a:fillRect/>
          </a:stretch>
        </p:blipFill>
        <p:spPr bwMode="auto">
          <a:xfrm>
            <a:off x="457200" y="2590800"/>
            <a:ext cx="8403326" cy="2743200"/>
          </a:xfrm>
          <a:prstGeom prst="rect">
            <a:avLst/>
          </a:prstGeom>
          <a:noFill/>
          <a:ln w="9525">
            <a:noFill/>
            <a:miter lim="800000"/>
            <a:headEnd/>
            <a:tailEnd/>
          </a:ln>
        </p:spPr>
      </p:pic>
      <p:sp>
        <p:nvSpPr>
          <p:cNvPr id="7" name="Rectangle 6"/>
          <p:cNvSpPr/>
          <p:nvPr/>
        </p:nvSpPr>
        <p:spPr>
          <a:xfrm>
            <a:off x="762000" y="1905000"/>
            <a:ext cx="7391400" cy="461665"/>
          </a:xfrm>
          <a:prstGeom prst="rect">
            <a:avLst/>
          </a:prstGeom>
        </p:spPr>
        <p:txBody>
          <a:bodyPr wrap="square">
            <a:spAutoFit/>
          </a:bodyPr>
          <a:lstStyle/>
          <a:p>
            <a:pPr algn="ctr"/>
            <a:r>
              <a:rPr lang="en-IN" sz="2400" dirty="0" smtClean="0"/>
              <a:t>Smoothing the output stream by buffering packets</a:t>
            </a: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a:xfrm>
            <a:off x="182563" y="195263"/>
            <a:ext cx="8804275" cy="627062"/>
          </a:xfrm>
        </p:spPr>
        <p:txBody>
          <a:bodyPr>
            <a:noAutofit/>
          </a:bodyPr>
          <a:lstStyle/>
          <a:p>
            <a:pPr eaLnBrk="1" hangingPunct="1">
              <a:lnSpc>
                <a:spcPct val="150000"/>
              </a:lnSpc>
            </a:pPr>
            <a:r>
              <a:rPr lang="en-US" sz="3600" b="1" dirty="0" smtClean="0">
                <a:solidFill>
                  <a:srgbClr val="C00000"/>
                </a:solidFill>
              </a:rPr>
              <a:t> </a:t>
            </a:r>
            <a:r>
              <a:rPr lang="en-US" sz="4000" b="1" dirty="0" smtClean="0">
                <a:solidFill>
                  <a:srgbClr val="C00000"/>
                </a:solidFill>
              </a:rPr>
              <a:t>Reasons for congestion</a:t>
            </a:r>
          </a:p>
        </p:txBody>
      </p:sp>
      <p:sp>
        <p:nvSpPr>
          <p:cNvPr id="6861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68612"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14" name="TextBox 13"/>
          <p:cNvSpPr txBox="1"/>
          <p:nvPr/>
        </p:nvSpPr>
        <p:spPr>
          <a:xfrm>
            <a:off x="228600" y="990600"/>
            <a:ext cx="8647112" cy="2062103"/>
          </a:xfrm>
          <a:prstGeom prst="rect">
            <a:avLst/>
          </a:prstGeom>
          <a:noFill/>
        </p:spPr>
        <p:txBody>
          <a:bodyPr>
            <a:spAutoFit/>
          </a:bodyPr>
          <a:lstStyle/>
          <a:p>
            <a:pPr marL="457200" indent="-457200" algn="just">
              <a:lnSpc>
                <a:spcPct val="200000"/>
              </a:lnSpc>
              <a:buFont typeface="+mj-lt"/>
              <a:buAutoNum type="arabicPeriod"/>
              <a:defRPr/>
            </a:pPr>
            <a:r>
              <a:rPr lang="en-US" sz="2400" b="1" dirty="0">
                <a:solidFill>
                  <a:srgbClr val="0070C0"/>
                </a:solidFill>
                <a:latin typeface="Arial" charset="0"/>
              </a:rPr>
              <a:t>Insufficient </a:t>
            </a:r>
            <a:r>
              <a:rPr lang="en-US" sz="2400" b="1" dirty="0" smtClean="0">
                <a:solidFill>
                  <a:srgbClr val="0070C0"/>
                </a:solidFill>
                <a:latin typeface="Arial" charset="0"/>
              </a:rPr>
              <a:t>memory  at routers</a:t>
            </a:r>
          </a:p>
          <a:p>
            <a:pPr marL="914400" lvl="1" indent="-457200" algn="just">
              <a:lnSpc>
                <a:spcPct val="200000"/>
              </a:lnSpc>
              <a:buFont typeface="Arial" pitchFamily="34" charset="0"/>
              <a:buChar char="•"/>
              <a:defRPr/>
            </a:pPr>
            <a:r>
              <a:rPr lang="en-US" sz="2000" dirty="0" smtClean="0">
                <a:latin typeface="Arial" charset="0"/>
              </a:rPr>
              <a:t>If </a:t>
            </a:r>
            <a:r>
              <a:rPr lang="en-US" sz="2000" dirty="0">
                <a:latin typeface="Arial" charset="0"/>
              </a:rPr>
              <a:t>there is insufficient memory to hold all </a:t>
            </a:r>
            <a:r>
              <a:rPr lang="en-US" sz="2000" dirty="0" smtClean="0">
                <a:latin typeface="Arial" charset="0"/>
              </a:rPr>
              <a:t>packet, </a:t>
            </a:r>
            <a:r>
              <a:rPr lang="en-US" sz="2000" dirty="0">
                <a:latin typeface="Arial" charset="0"/>
              </a:rPr>
              <a:t>packets will be </a:t>
            </a:r>
            <a:r>
              <a:rPr lang="en-US" sz="2000" dirty="0" smtClean="0">
                <a:latin typeface="Arial" charset="0"/>
              </a:rPr>
              <a:t>lost. </a:t>
            </a:r>
          </a:p>
        </p:txBody>
      </p:sp>
      <p:pic>
        <p:nvPicPr>
          <p:cNvPr id="6" name="Picture 2"/>
          <p:cNvPicPr>
            <a:picLocks noChangeAspect="1" noChangeArrowheads="1"/>
          </p:cNvPicPr>
          <p:nvPr/>
        </p:nvPicPr>
        <p:blipFill>
          <a:blip r:embed="rId3"/>
          <a:srcRect/>
          <a:stretch>
            <a:fillRect/>
          </a:stretch>
        </p:blipFill>
        <p:spPr bwMode="auto">
          <a:xfrm>
            <a:off x="838199" y="3124200"/>
            <a:ext cx="4536391" cy="3200400"/>
          </a:xfrm>
          <a:prstGeom prst="rect">
            <a:avLst/>
          </a:prstGeom>
          <a:noFill/>
          <a:ln w="9525">
            <a:noFill/>
            <a:miter lim="800000"/>
            <a:headEnd/>
            <a:tailEnd/>
          </a:ln>
          <a:effectLst/>
        </p:spPr>
      </p:pic>
      <p:cxnSp>
        <p:nvCxnSpPr>
          <p:cNvPr id="8" name="Straight Arrow Connector 7"/>
          <p:cNvCxnSpPr/>
          <p:nvPr/>
        </p:nvCxnSpPr>
        <p:spPr>
          <a:xfrm rot="10800000" flipV="1">
            <a:off x="3048000" y="3733800"/>
            <a:ext cx="685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10000" y="3352800"/>
            <a:ext cx="4800600" cy="461665"/>
          </a:xfrm>
          <a:prstGeom prst="rect">
            <a:avLst/>
          </a:prstGeom>
          <a:noFill/>
        </p:spPr>
        <p:txBody>
          <a:bodyPr wrap="square" rtlCol="0">
            <a:spAutoFit/>
          </a:bodyPr>
          <a:lstStyle/>
          <a:p>
            <a:r>
              <a:rPr lang="en-US" sz="2400" dirty="0" smtClean="0"/>
              <a:t>Congested /Overloaded router</a:t>
            </a:r>
            <a:endParaRPr lang="en-IN" sz="2400" dirty="0"/>
          </a:p>
        </p:txBody>
      </p:sp>
      <p:cxnSp>
        <p:nvCxnSpPr>
          <p:cNvPr id="11" name="Straight Arrow Connector 10"/>
          <p:cNvCxnSpPr/>
          <p:nvPr/>
        </p:nvCxnSpPr>
        <p:spPr>
          <a:xfrm rot="10800000">
            <a:off x="2743200" y="5029200"/>
            <a:ext cx="914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86200" y="5562600"/>
            <a:ext cx="4876800" cy="830997"/>
          </a:xfrm>
          <a:prstGeom prst="rect">
            <a:avLst/>
          </a:prstGeom>
          <a:noFill/>
        </p:spPr>
        <p:txBody>
          <a:bodyPr wrap="square" rtlCol="0">
            <a:spAutoFit/>
          </a:bodyPr>
          <a:lstStyle/>
          <a:p>
            <a:pPr algn="just"/>
            <a:r>
              <a:rPr lang="en-US" sz="2400" dirty="0" smtClean="0"/>
              <a:t>All incoming packet require the same output line</a:t>
            </a:r>
            <a:endParaRPr lang="en-IN" sz="2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a:xfrm>
            <a:off x="339725" y="169863"/>
            <a:ext cx="7966075" cy="592138"/>
          </a:xfrm>
        </p:spPr>
        <p:txBody>
          <a:bodyPr>
            <a:noAutofit/>
          </a:bodyPr>
          <a:lstStyle/>
          <a:p>
            <a:pPr>
              <a:lnSpc>
                <a:spcPct val="150000"/>
              </a:lnSpc>
            </a:pPr>
            <a:r>
              <a:rPr lang="en-US" sz="4000" b="1" dirty="0" smtClean="0">
                <a:solidFill>
                  <a:srgbClr val="C00000"/>
                </a:solidFill>
              </a:rPr>
              <a:t>Traffic Shaping</a:t>
            </a:r>
          </a:p>
        </p:txBody>
      </p:sp>
      <p:sp>
        <p:nvSpPr>
          <p:cNvPr id="88067"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8069"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88070" name="TextBox 7"/>
          <p:cNvSpPr txBox="1">
            <a:spLocks noChangeArrowheads="1"/>
          </p:cNvSpPr>
          <p:nvPr/>
        </p:nvSpPr>
        <p:spPr bwMode="auto">
          <a:xfrm>
            <a:off x="228600" y="1295400"/>
            <a:ext cx="8634413" cy="4524315"/>
          </a:xfrm>
          <a:prstGeom prst="rect">
            <a:avLst/>
          </a:prstGeom>
          <a:noFill/>
          <a:ln w="9525">
            <a:noFill/>
            <a:miter lim="800000"/>
            <a:headEnd/>
            <a:tailEnd/>
          </a:ln>
        </p:spPr>
        <p:txBody>
          <a:bodyPr>
            <a:spAutoFit/>
          </a:bodyPr>
          <a:lstStyle/>
          <a:p>
            <a:pPr marL="457200" indent="-457200" algn="just">
              <a:lnSpc>
                <a:spcPct val="150000"/>
              </a:lnSpc>
              <a:buFont typeface="Arial" pitchFamily="34" charset="0"/>
              <a:buChar char="•"/>
            </a:pPr>
            <a:r>
              <a:rPr lang="en-US" sz="2400" dirty="0" smtClean="0"/>
              <a:t>If the source outputs the packets at non - uniform rate, congestion may occur in the network. </a:t>
            </a:r>
          </a:p>
          <a:p>
            <a:pPr marL="457200" indent="-457200" algn="just">
              <a:lnSpc>
                <a:spcPct val="150000"/>
              </a:lnSpc>
            </a:pPr>
            <a:endParaRPr lang="en-US" sz="2400" dirty="0" smtClean="0"/>
          </a:p>
          <a:p>
            <a:pPr marL="457200" indent="-457200" algn="just">
              <a:lnSpc>
                <a:spcPct val="150000"/>
              </a:lnSpc>
              <a:buFont typeface="Arial" pitchFamily="34" charset="0"/>
              <a:buChar char="•"/>
            </a:pPr>
            <a:r>
              <a:rPr lang="en-US" sz="2400" dirty="0" smtClean="0"/>
              <a:t> </a:t>
            </a:r>
            <a:r>
              <a:rPr lang="en-IN" sz="2400" dirty="0" smtClean="0"/>
              <a:t>Traffic shaping is a mechanism to control the amount and the rate of the traffic sent to  the network. </a:t>
            </a:r>
          </a:p>
          <a:p>
            <a:pPr marL="1371600" lvl="2" indent="-457200" algn="just">
              <a:lnSpc>
                <a:spcPct val="150000"/>
              </a:lnSpc>
            </a:pPr>
            <a:endParaRPr lang="en-US" sz="2400" dirty="0" smtClean="0"/>
          </a:p>
          <a:p>
            <a:pPr marL="457200" indent="-457200" algn="just">
              <a:lnSpc>
                <a:spcPct val="150000"/>
              </a:lnSpc>
              <a:buFont typeface="Arial" pitchFamily="34" charset="0"/>
              <a:buChar char="•"/>
            </a:pPr>
            <a:r>
              <a:rPr lang="en-US" sz="2400" b="1" dirty="0" smtClean="0">
                <a:solidFill>
                  <a:srgbClr val="002060"/>
                </a:solidFill>
              </a:rPr>
              <a:t>Traffic </a:t>
            </a:r>
            <a:r>
              <a:rPr lang="en-US" sz="2400" b="1" dirty="0">
                <a:solidFill>
                  <a:srgbClr val="002060"/>
                </a:solidFill>
              </a:rPr>
              <a:t>shaping, smooths out the traffic on the server side, rather than on the client side</a:t>
            </a:r>
            <a:r>
              <a:rPr lang="en-US" sz="2000" b="1" dirty="0" smtClean="0">
                <a:solidFill>
                  <a:srgbClr val="002060"/>
                </a:solidFill>
              </a:rPr>
              <a:t>.</a:t>
            </a:r>
            <a:endParaRPr lang="en-US" sz="2000" b="1" dirty="0">
              <a:solidFill>
                <a:srgbClr val="00206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a:xfrm>
            <a:off x="339725" y="169863"/>
            <a:ext cx="7966075" cy="592138"/>
          </a:xfrm>
        </p:spPr>
        <p:txBody>
          <a:bodyPr>
            <a:noAutofit/>
          </a:bodyPr>
          <a:lstStyle/>
          <a:p>
            <a:pPr>
              <a:lnSpc>
                <a:spcPct val="150000"/>
              </a:lnSpc>
            </a:pPr>
            <a:r>
              <a:rPr lang="en-US" sz="4000" b="1" dirty="0" smtClean="0">
                <a:solidFill>
                  <a:srgbClr val="C00000"/>
                </a:solidFill>
              </a:rPr>
              <a:t>Traffic Shaping</a:t>
            </a:r>
          </a:p>
        </p:txBody>
      </p:sp>
      <p:sp>
        <p:nvSpPr>
          <p:cNvPr id="88067"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8069"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88070" name="TextBox 7"/>
          <p:cNvSpPr txBox="1">
            <a:spLocks noChangeArrowheads="1"/>
          </p:cNvSpPr>
          <p:nvPr/>
        </p:nvSpPr>
        <p:spPr bwMode="auto">
          <a:xfrm>
            <a:off x="304800" y="1447800"/>
            <a:ext cx="8634413" cy="3816429"/>
          </a:xfrm>
          <a:prstGeom prst="rect">
            <a:avLst/>
          </a:prstGeom>
          <a:noFill/>
          <a:ln w="9525">
            <a:noFill/>
            <a:miter lim="800000"/>
            <a:headEnd/>
            <a:tailEnd/>
          </a:ln>
        </p:spPr>
        <p:txBody>
          <a:bodyPr>
            <a:spAutoFit/>
          </a:bodyPr>
          <a:lstStyle/>
          <a:p>
            <a:pPr marL="457200" indent="-457200" algn="just">
              <a:lnSpc>
                <a:spcPct val="150000"/>
              </a:lnSpc>
              <a:buFont typeface="Arial" pitchFamily="34" charset="0"/>
              <a:buChar char="•"/>
            </a:pPr>
            <a:r>
              <a:rPr lang="en-IN" sz="2800" b="1" dirty="0" smtClean="0"/>
              <a:t>Traffic  shaping  Algorithms</a:t>
            </a:r>
            <a:r>
              <a:rPr lang="en-IN" sz="2400" dirty="0" smtClean="0"/>
              <a:t>: </a:t>
            </a:r>
          </a:p>
          <a:p>
            <a:pPr marL="1371600" lvl="2" indent="-457200" algn="just">
              <a:lnSpc>
                <a:spcPct val="150000"/>
              </a:lnSpc>
              <a:buFont typeface="+mj-lt"/>
              <a:buAutoNum type="arabicPeriod"/>
            </a:pPr>
            <a:r>
              <a:rPr lang="en-IN" sz="3200" dirty="0" smtClean="0"/>
              <a:t>leaky bucket  Algorithm </a:t>
            </a:r>
          </a:p>
          <a:p>
            <a:pPr marL="1828800" lvl="3" indent="-457200" algn="just">
              <a:lnSpc>
                <a:spcPct val="150000"/>
              </a:lnSpc>
              <a:buFont typeface="Arial" pitchFamily="34" charset="0"/>
              <a:buChar char="•"/>
            </a:pPr>
            <a:r>
              <a:rPr lang="en-IN" sz="2800" dirty="0" smtClean="0"/>
              <a:t>first proposed by </a:t>
            </a:r>
            <a:r>
              <a:rPr lang="en-IN" sz="2800" b="1" dirty="0" smtClean="0"/>
              <a:t>Jonathan S. Turner ,1986</a:t>
            </a:r>
          </a:p>
          <a:p>
            <a:pPr marL="1828800" lvl="3" indent="-457200" algn="just">
              <a:lnSpc>
                <a:spcPct val="150000"/>
              </a:lnSpc>
              <a:buFont typeface="Arial" pitchFamily="34" charset="0"/>
              <a:buChar char="•"/>
            </a:pPr>
            <a:r>
              <a:rPr lang="en-US" sz="2800" dirty="0" smtClean="0"/>
              <a:t> Used in ATM networks</a:t>
            </a:r>
            <a:endParaRPr lang="en-IN" sz="3200" dirty="0" smtClean="0"/>
          </a:p>
          <a:p>
            <a:pPr marL="1371600" lvl="2" indent="-457200" algn="just">
              <a:lnSpc>
                <a:spcPct val="150000"/>
              </a:lnSpc>
              <a:buFont typeface="+mj-lt"/>
              <a:buAutoNum type="arabicPeriod"/>
            </a:pPr>
            <a:r>
              <a:rPr lang="en-IN" sz="3200" dirty="0" smtClean="0"/>
              <a:t>Token bucket Algorithm </a:t>
            </a:r>
          </a:p>
          <a:p>
            <a:pPr marL="800100" lvl="1" indent="-342900" algn="just">
              <a:buFont typeface="Arial" pitchFamily="34" charset="0"/>
              <a:buChar char="•"/>
            </a:pPr>
            <a:endParaRPr lang="en-US" sz="2000" dirty="0">
              <a:solidFill>
                <a:srgbClr val="00B05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339725" y="169862"/>
            <a:ext cx="8804275" cy="820737"/>
          </a:xfrm>
        </p:spPr>
        <p:txBody>
          <a:bodyPr>
            <a:noAutofit/>
          </a:bodyPr>
          <a:lstStyle/>
          <a:p>
            <a:pPr>
              <a:lnSpc>
                <a:spcPct val="150000"/>
              </a:lnSpc>
            </a:pPr>
            <a:r>
              <a:rPr lang="en-US" sz="4000" b="1" dirty="0" smtClean="0">
                <a:solidFill>
                  <a:srgbClr val="C00000"/>
                </a:solidFill>
              </a:rPr>
              <a:t>Leaky Bucket  Algorithm </a:t>
            </a:r>
          </a:p>
        </p:txBody>
      </p:sp>
      <p:sp>
        <p:nvSpPr>
          <p:cNvPr id="8909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909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89094" name="TextBox 7"/>
          <p:cNvSpPr txBox="1">
            <a:spLocks noChangeArrowheads="1"/>
          </p:cNvSpPr>
          <p:nvPr/>
        </p:nvSpPr>
        <p:spPr bwMode="auto">
          <a:xfrm>
            <a:off x="228600" y="1219200"/>
            <a:ext cx="8601075" cy="400110"/>
          </a:xfrm>
          <a:prstGeom prst="rect">
            <a:avLst/>
          </a:prstGeom>
          <a:noFill/>
          <a:ln w="9525">
            <a:noFill/>
            <a:miter lim="800000"/>
            <a:headEnd/>
            <a:tailEnd/>
          </a:ln>
        </p:spPr>
        <p:txBody>
          <a:bodyPr wrap="square">
            <a:spAutoFit/>
          </a:bodyPr>
          <a:lstStyle/>
          <a:p>
            <a:pPr marL="457200" indent="-457200" algn="l"/>
            <a:r>
              <a:rPr lang="en-US" sz="2000" dirty="0" smtClean="0"/>
              <a:t>   </a:t>
            </a:r>
            <a:endParaRPr lang="en-US" sz="2000" dirty="0"/>
          </a:p>
        </p:txBody>
      </p:sp>
      <p:sp>
        <p:nvSpPr>
          <p:cNvPr id="10" name="TextBox 9"/>
          <p:cNvSpPr txBox="1"/>
          <p:nvPr/>
        </p:nvSpPr>
        <p:spPr>
          <a:xfrm>
            <a:off x="304800" y="1066800"/>
            <a:ext cx="8534400" cy="1200329"/>
          </a:xfrm>
          <a:prstGeom prst="rect">
            <a:avLst/>
          </a:prstGeom>
          <a:noFill/>
        </p:spPr>
        <p:txBody>
          <a:bodyPr wrap="square" rtlCol="0">
            <a:spAutoFit/>
          </a:bodyPr>
          <a:lstStyle/>
          <a:p>
            <a:pPr algn="just">
              <a:lnSpc>
                <a:spcPct val="150000"/>
              </a:lnSpc>
            </a:pPr>
            <a:r>
              <a:rPr lang="en-US" sz="2400" dirty="0" smtClean="0"/>
              <a:t>The leaky bucket enforces a constant output rate  (average rate) regardless of the burstiness of the input.</a:t>
            </a:r>
            <a:endParaRPr lang="en-IN" sz="2400" dirty="0"/>
          </a:p>
        </p:txBody>
      </p:sp>
      <p:sp>
        <p:nvSpPr>
          <p:cNvPr id="11" name="TextBox 10"/>
          <p:cNvSpPr txBox="1"/>
          <p:nvPr/>
        </p:nvSpPr>
        <p:spPr>
          <a:xfrm>
            <a:off x="457200" y="6096000"/>
            <a:ext cx="4953000" cy="400110"/>
          </a:xfrm>
          <a:prstGeom prst="rect">
            <a:avLst/>
          </a:prstGeom>
          <a:noFill/>
        </p:spPr>
        <p:txBody>
          <a:bodyPr wrap="square" rtlCol="0">
            <a:spAutoFit/>
          </a:bodyPr>
          <a:lstStyle/>
          <a:p>
            <a:pPr marL="342900" lvl="0" indent="-342900" algn="just" fontAlgn="base" latinLnBrk="1">
              <a:spcBef>
                <a:spcPct val="20000"/>
              </a:spcBef>
              <a:spcAft>
                <a:spcPct val="0"/>
              </a:spcAft>
            </a:pPr>
            <a:r>
              <a:rPr lang="en-US" altLang="ko-KR" sz="2000" b="1" kern="0" dirty="0" smtClean="0">
                <a:solidFill>
                  <a:srgbClr val="000000"/>
                </a:solidFill>
                <a:latin typeface="Times New Roman"/>
                <a:ea typeface="굴림"/>
              </a:rPr>
              <a:t>It  drops the packets if the bucket is full</a:t>
            </a:r>
          </a:p>
        </p:txBody>
      </p:sp>
      <p:pic>
        <p:nvPicPr>
          <p:cNvPr id="1027" name="Picture 3"/>
          <p:cNvPicPr>
            <a:picLocks noChangeAspect="1" noChangeArrowheads="1"/>
          </p:cNvPicPr>
          <p:nvPr/>
        </p:nvPicPr>
        <p:blipFill>
          <a:blip r:embed="rId3"/>
          <a:srcRect/>
          <a:stretch>
            <a:fillRect/>
          </a:stretch>
        </p:blipFill>
        <p:spPr bwMode="auto">
          <a:xfrm>
            <a:off x="609600" y="2209800"/>
            <a:ext cx="2819400" cy="4027714"/>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410200" y="2286000"/>
            <a:ext cx="3276600" cy="3965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339725" y="169862"/>
            <a:ext cx="8804275" cy="820737"/>
          </a:xfrm>
        </p:spPr>
        <p:txBody>
          <a:bodyPr>
            <a:noAutofit/>
          </a:bodyPr>
          <a:lstStyle/>
          <a:p>
            <a:pPr>
              <a:lnSpc>
                <a:spcPct val="150000"/>
              </a:lnSpc>
            </a:pPr>
            <a:r>
              <a:rPr lang="en-US" sz="4000" b="1" dirty="0" smtClean="0">
                <a:solidFill>
                  <a:srgbClr val="C00000"/>
                </a:solidFill>
              </a:rPr>
              <a:t>Leaky Bucket  Algorithm </a:t>
            </a:r>
          </a:p>
        </p:txBody>
      </p:sp>
      <p:sp>
        <p:nvSpPr>
          <p:cNvPr id="8909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909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89094" name="TextBox 7"/>
          <p:cNvSpPr txBox="1">
            <a:spLocks noChangeArrowheads="1"/>
          </p:cNvSpPr>
          <p:nvPr/>
        </p:nvSpPr>
        <p:spPr bwMode="auto">
          <a:xfrm>
            <a:off x="228600" y="1219200"/>
            <a:ext cx="8601075" cy="400110"/>
          </a:xfrm>
          <a:prstGeom prst="rect">
            <a:avLst/>
          </a:prstGeom>
          <a:noFill/>
          <a:ln w="9525">
            <a:noFill/>
            <a:miter lim="800000"/>
            <a:headEnd/>
            <a:tailEnd/>
          </a:ln>
        </p:spPr>
        <p:txBody>
          <a:bodyPr wrap="square">
            <a:spAutoFit/>
          </a:bodyPr>
          <a:lstStyle/>
          <a:p>
            <a:pPr marL="457200" indent="-457200" algn="l"/>
            <a:r>
              <a:rPr lang="en-US" sz="2000" dirty="0" smtClean="0"/>
              <a:t>   </a:t>
            </a:r>
            <a:endParaRPr lang="en-US" sz="2000" dirty="0"/>
          </a:p>
        </p:txBody>
      </p:sp>
      <p:sp>
        <p:nvSpPr>
          <p:cNvPr id="10" name="TextBox 9"/>
          <p:cNvSpPr txBox="1"/>
          <p:nvPr/>
        </p:nvSpPr>
        <p:spPr>
          <a:xfrm>
            <a:off x="304800" y="1981200"/>
            <a:ext cx="3581400" cy="3416320"/>
          </a:xfrm>
          <a:prstGeom prst="rect">
            <a:avLst/>
          </a:prstGeom>
          <a:noFill/>
        </p:spPr>
        <p:txBody>
          <a:bodyPr wrap="square" rtlCol="0">
            <a:spAutoFit/>
          </a:bodyPr>
          <a:lstStyle/>
          <a:p>
            <a:pPr marL="457200" indent="-457200" algn="just">
              <a:buFont typeface="Arial" pitchFamily="34" charset="0"/>
              <a:buChar char="•"/>
            </a:pPr>
            <a:r>
              <a:rPr lang="en-IN" sz="2400" dirty="0" smtClean="0"/>
              <a:t>Either built into the network hardware interface or implemented by the  operating system</a:t>
            </a:r>
            <a:r>
              <a:rPr lang="en-US" sz="2400" dirty="0" smtClean="0"/>
              <a:t>.</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Conceptully the bucket is  </a:t>
            </a:r>
            <a:r>
              <a:rPr lang="en-IN" sz="2400" dirty="0" smtClean="0"/>
              <a:t>a finite internal queue</a:t>
            </a:r>
            <a:endParaRPr lang="en-IN" sz="2400" dirty="0"/>
          </a:p>
        </p:txBody>
      </p:sp>
      <p:pic>
        <p:nvPicPr>
          <p:cNvPr id="1026" name="Picture 2"/>
          <p:cNvPicPr>
            <a:picLocks noChangeAspect="1" noChangeArrowheads="1"/>
          </p:cNvPicPr>
          <p:nvPr/>
        </p:nvPicPr>
        <p:blipFill>
          <a:blip r:embed="rId3"/>
          <a:srcRect/>
          <a:stretch>
            <a:fillRect/>
          </a:stretch>
        </p:blipFill>
        <p:spPr bwMode="auto">
          <a:xfrm>
            <a:off x="4267200" y="1143000"/>
            <a:ext cx="4217519"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339725" y="169862"/>
            <a:ext cx="8804275" cy="820737"/>
          </a:xfrm>
        </p:spPr>
        <p:txBody>
          <a:bodyPr>
            <a:noAutofit/>
          </a:bodyPr>
          <a:lstStyle/>
          <a:p>
            <a:pPr>
              <a:lnSpc>
                <a:spcPct val="150000"/>
              </a:lnSpc>
            </a:pPr>
            <a:r>
              <a:rPr lang="en-US" sz="4000" b="1" dirty="0" smtClean="0">
                <a:solidFill>
                  <a:srgbClr val="C00000"/>
                </a:solidFill>
              </a:rPr>
              <a:t>Leaky Bucket  Implementation</a:t>
            </a:r>
          </a:p>
        </p:txBody>
      </p:sp>
      <p:sp>
        <p:nvSpPr>
          <p:cNvPr id="8909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909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89094" name="TextBox 7"/>
          <p:cNvSpPr txBox="1">
            <a:spLocks noChangeArrowheads="1"/>
          </p:cNvSpPr>
          <p:nvPr/>
        </p:nvSpPr>
        <p:spPr bwMode="auto">
          <a:xfrm>
            <a:off x="228600" y="1219200"/>
            <a:ext cx="8601075" cy="400110"/>
          </a:xfrm>
          <a:prstGeom prst="rect">
            <a:avLst/>
          </a:prstGeom>
          <a:noFill/>
          <a:ln w="9525">
            <a:noFill/>
            <a:miter lim="800000"/>
            <a:headEnd/>
            <a:tailEnd/>
          </a:ln>
        </p:spPr>
        <p:txBody>
          <a:bodyPr wrap="square">
            <a:spAutoFit/>
          </a:bodyPr>
          <a:lstStyle/>
          <a:p>
            <a:pPr marL="457200" indent="-457200" algn="l"/>
            <a:r>
              <a:rPr lang="en-US" sz="2000" dirty="0" smtClean="0"/>
              <a:t>   </a:t>
            </a:r>
            <a:endParaRPr lang="en-US" sz="2000" dirty="0"/>
          </a:p>
        </p:txBody>
      </p:sp>
      <p:sp>
        <p:nvSpPr>
          <p:cNvPr id="10" name="TextBox 9"/>
          <p:cNvSpPr txBox="1"/>
          <p:nvPr/>
        </p:nvSpPr>
        <p:spPr>
          <a:xfrm>
            <a:off x="228600" y="1066800"/>
            <a:ext cx="8153400" cy="2369880"/>
          </a:xfrm>
          <a:prstGeom prst="rect">
            <a:avLst/>
          </a:prstGeom>
          <a:noFill/>
        </p:spPr>
        <p:txBody>
          <a:bodyPr wrap="square" rtlCol="0">
            <a:spAutoFit/>
          </a:bodyPr>
          <a:lstStyle/>
          <a:p>
            <a:pPr marL="457200" indent="-457200" algn="just">
              <a:buFont typeface="Arial" pitchFamily="34" charset="0"/>
              <a:buChar char="•"/>
            </a:pPr>
            <a:r>
              <a:rPr lang="en-US" altLang="ko-KR" sz="2800" b="1" dirty="0" smtClean="0"/>
              <a:t>Algorithm for  fixed -length packets</a:t>
            </a:r>
          </a:p>
          <a:p>
            <a:pPr marL="1371600" lvl="2" indent="-457200" algn="just">
              <a:buFont typeface="+mj-lt"/>
              <a:buAutoNum type="arabicPeriod"/>
            </a:pPr>
            <a:r>
              <a:rPr lang="en-IN" sz="2400" dirty="0" smtClean="0"/>
              <a:t>The leaky bucket consists of a finite queue. </a:t>
            </a:r>
          </a:p>
          <a:p>
            <a:pPr marL="1371600" lvl="2" indent="-457200" algn="just">
              <a:buFont typeface="+mj-lt"/>
              <a:buAutoNum type="arabicPeriod"/>
            </a:pPr>
            <a:r>
              <a:rPr lang="en-IN" sz="2400" dirty="0" smtClean="0"/>
              <a:t>When a packet arrives, if there is room on the queue it is appended to the queue; otherwise, it is discarded. </a:t>
            </a:r>
          </a:p>
          <a:p>
            <a:pPr marL="1371600" lvl="2" indent="-457200" algn="just">
              <a:buFont typeface="+mj-lt"/>
              <a:buAutoNum type="arabicPeriod"/>
            </a:pPr>
            <a:r>
              <a:rPr lang="en-IN" sz="2400" dirty="0" smtClean="0"/>
              <a:t>At every clock tick, one packet is transmitted</a:t>
            </a:r>
            <a:endParaRPr lang="en-IN" sz="2400" b="1" dirty="0"/>
          </a:p>
        </p:txBody>
      </p:sp>
      <p:pic>
        <p:nvPicPr>
          <p:cNvPr id="8" name="Picture 6"/>
          <p:cNvPicPr>
            <a:picLocks noChangeAspect="1" noChangeArrowheads="1"/>
          </p:cNvPicPr>
          <p:nvPr/>
        </p:nvPicPr>
        <p:blipFill>
          <a:blip r:embed="rId3"/>
          <a:srcRect/>
          <a:stretch>
            <a:fillRect/>
          </a:stretch>
        </p:blipFill>
        <p:spPr bwMode="auto">
          <a:xfrm>
            <a:off x="457200" y="3733800"/>
            <a:ext cx="7467600" cy="2600626"/>
          </a:xfrm>
          <a:prstGeom prst="rect">
            <a:avLst/>
          </a:prstGeom>
          <a:noFill/>
          <a:ln w="9525">
            <a:noFill/>
            <a:miter lim="800000"/>
            <a:headEnd/>
            <a:tailEnd/>
          </a:ln>
        </p:spPr>
      </p:pic>
      <p:cxnSp>
        <p:nvCxnSpPr>
          <p:cNvPr id="11" name="Straight Arrow Connector 10"/>
          <p:cNvCxnSpPr/>
          <p:nvPr/>
        </p:nvCxnSpPr>
        <p:spPr>
          <a:xfrm rot="16200000" flipV="1">
            <a:off x="4381500" y="58293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00600" y="6096000"/>
            <a:ext cx="2209800" cy="523220"/>
          </a:xfrm>
          <a:prstGeom prst="rect">
            <a:avLst/>
          </a:prstGeom>
          <a:noFill/>
        </p:spPr>
        <p:txBody>
          <a:bodyPr wrap="square" rtlCol="0">
            <a:spAutoFit/>
          </a:bodyPr>
          <a:lstStyle/>
          <a:p>
            <a:r>
              <a:rPr lang="en-US" sz="2800" b="1" dirty="0" smtClean="0"/>
              <a:t>Leaky Bucket </a:t>
            </a:r>
            <a:endParaRPr lang="en-IN" sz="2800" b="1"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339725" y="169862"/>
            <a:ext cx="8804275" cy="820737"/>
          </a:xfrm>
        </p:spPr>
        <p:txBody>
          <a:bodyPr>
            <a:noAutofit/>
          </a:bodyPr>
          <a:lstStyle/>
          <a:p>
            <a:pPr>
              <a:lnSpc>
                <a:spcPct val="150000"/>
              </a:lnSpc>
            </a:pPr>
            <a:r>
              <a:rPr lang="en-US" sz="4000" b="1" dirty="0" smtClean="0">
                <a:solidFill>
                  <a:srgbClr val="C00000"/>
                </a:solidFill>
              </a:rPr>
              <a:t>Leaky Bucket  Implementation</a:t>
            </a:r>
          </a:p>
        </p:txBody>
      </p:sp>
      <p:sp>
        <p:nvSpPr>
          <p:cNvPr id="8909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909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89094" name="TextBox 7"/>
          <p:cNvSpPr txBox="1">
            <a:spLocks noChangeArrowheads="1"/>
          </p:cNvSpPr>
          <p:nvPr/>
        </p:nvSpPr>
        <p:spPr bwMode="auto">
          <a:xfrm>
            <a:off x="228600" y="1219200"/>
            <a:ext cx="8601075" cy="400110"/>
          </a:xfrm>
          <a:prstGeom prst="rect">
            <a:avLst/>
          </a:prstGeom>
          <a:noFill/>
          <a:ln w="9525">
            <a:noFill/>
            <a:miter lim="800000"/>
            <a:headEnd/>
            <a:tailEnd/>
          </a:ln>
        </p:spPr>
        <p:txBody>
          <a:bodyPr wrap="square">
            <a:spAutoFit/>
          </a:bodyPr>
          <a:lstStyle/>
          <a:p>
            <a:pPr marL="457200" indent="-457200" algn="l"/>
            <a:r>
              <a:rPr lang="en-US" sz="2000" dirty="0" smtClean="0"/>
              <a:t>   </a:t>
            </a:r>
            <a:endParaRPr lang="en-US" sz="2000" dirty="0"/>
          </a:p>
        </p:txBody>
      </p:sp>
      <p:sp>
        <p:nvSpPr>
          <p:cNvPr id="10" name="TextBox 9"/>
          <p:cNvSpPr txBox="1"/>
          <p:nvPr/>
        </p:nvSpPr>
        <p:spPr>
          <a:xfrm>
            <a:off x="0" y="1219200"/>
            <a:ext cx="8153400" cy="523220"/>
          </a:xfrm>
          <a:prstGeom prst="rect">
            <a:avLst/>
          </a:prstGeom>
          <a:noFill/>
        </p:spPr>
        <p:txBody>
          <a:bodyPr wrap="square" rtlCol="0">
            <a:spAutoFit/>
          </a:bodyPr>
          <a:lstStyle/>
          <a:p>
            <a:pPr marL="457200" indent="-457200" algn="just">
              <a:buFont typeface="Arial" pitchFamily="34" charset="0"/>
              <a:buChar char="•"/>
            </a:pPr>
            <a:r>
              <a:rPr lang="en-US" altLang="ko-KR" sz="2800" b="1" dirty="0" smtClean="0"/>
              <a:t>Algorithm for  variable -length packets</a:t>
            </a:r>
          </a:p>
        </p:txBody>
      </p:sp>
      <p:sp>
        <p:nvSpPr>
          <p:cNvPr id="13" name="TextBox 12"/>
          <p:cNvSpPr txBox="1"/>
          <p:nvPr/>
        </p:nvSpPr>
        <p:spPr>
          <a:xfrm>
            <a:off x="609600" y="2819400"/>
            <a:ext cx="8305800" cy="3447098"/>
          </a:xfrm>
          <a:prstGeom prst="rect">
            <a:avLst/>
          </a:prstGeom>
          <a:solidFill>
            <a:schemeClr val="accent4">
              <a:lumMod val="20000"/>
              <a:lumOff val="80000"/>
            </a:schemeClr>
          </a:solidFill>
          <a:ln>
            <a:solidFill>
              <a:schemeClr val="accent1"/>
            </a:solidFill>
          </a:ln>
        </p:spPr>
        <p:txBody>
          <a:bodyPr wrap="square" rtlCol="0">
            <a:spAutoFit/>
          </a:bodyPr>
          <a:lstStyle/>
          <a:p>
            <a:pPr marL="342900" indent="-342900">
              <a:lnSpc>
                <a:spcPct val="200000"/>
              </a:lnSpc>
              <a:buFont typeface="+mj-lt"/>
              <a:buAutoNum type="arabicPeriod"/>
            </a:pPr>
            <a:r>
              <a:rPr lang="en-US" altLang="ko-KR" sz="2000" b="1" dirty="0" smtClean="0">
                <a:latin typeface="Comic Sans MS" pitchFamily="66" charset="0"/>
                <a:cs typeface="Calibri" pitchFamily="34" charset="0"/>
              </a:rPr>
              <a:t>Initialize a counter to n at the tick of the clock</a:t>
            </a:r>
          </a:p>
          <a:p>
            <a:pPr marL="342900" indent="-342900">
              <a:lnSpc>
                <a:spcPct val="200000"/>
              </a:lnSpc>
              <a:buFont typeface="+mj-lt"/>
              <a:buAutoNum type="arabicPeriod"/>
            </a:pPr>
            <a:r>
              <a:rPr lang="en-US" altLang="ko-KR" sz="2000" b="1" dirty="0" smtClean="0">
                <a:latin typeface="Comic Sans MS" pitchFamily="66" charset="0"/>
                <a:cs typeface="Calibri" pitchFamily="34" charset="0"/>
              </a:rPr>
              <a:t>If n is greater than the size of the packet, send packet and decrement the counter by the packet size. Repeat this step until n is smaller than the packet size</a:t>
            </a:r>
          </a:p>
          <a:p>
            <a:pPr marL="342900" indent="-342900">
              <a:lnSpc>
                <a:spcPct val="200000"/>
              </a:lnSpc>
              <a:buFont typeface="+mj-lt"/>
              <a:buAutoNum type="arabicPeriod"/>
            </a:pPr>
            <a:r>
              <a:rPr lang="en-US" altLang="ko-KR" sz="2000" b="1" dirty="0" smtClean="0">
                <a:latin typeface="Comic Sans MS" pitchFamily="66" charset="0"/>
                <a:cs typeface="Calibri" pitchFamily="34" charset="0"/>
              </a:rPr>
              <a:t>Reset the counter and go to step 1</a:t>
            </a:r>
          </a:p>
          <a:p>
            <a:endParaRPr lang="en-IN" dirty="0"/>
          </a:p>
        </p:txBody>
      </p:sp>
      <p:sp>
        <p:nvSpPr>
          <p:cNvPr id="14" name="TextBox 13"/>
          <p:cNvSpPr txBox="1"/>
          <p:nvPr/>
        </p:nvSpPr>
        <p:spPr>
          <a:xfrm>
            <a:off x="533400" y="1905000"/>
            <a:ext cx="7924800" cy="400110"/>
          </a:xfrm>
          <a:prstGeom prst="rect">
            <a:avLst/>
          </a:prstGeom>
          <a:noFill/>
          <a:ln>
            <a:solidFill>
              <a:schemeClr val="accent1"/>
            </a:solidFill>
          </a:ln>
        </p:spPr>
        <p:txBody>
          <a:bodyPr wrap="square" rtlCol="0">
            <a:spAutoFit/>
          </a:bodyPr>
          <a:lstStyle/>
          <a:p>
            <a:pPr algn="just"/>
            <a:r>
              <a:rPr lang="en-US" sz="2000" dirty="0" smtClean="0"/>
              <a:t>For variable length packets though, allow a fixed number of bytes per tick</a:t>
            </a:r>
            <a:endParaRPr lang="en-IN" sz="20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339725" y="169862"/>
            <a:ext cx="7889875" cy="820737"/>
          </a:xfrm>
        </p:spPr>
        <p:txBody>
          <a:bodyPr>
            <a:noAutofit/>
          </a:bodyPr>
          <a:lstStyle/>
          <a:p>
            <a:pPr>
              <a:lnSpc>
                <a:spcPct val="150000"/>
              </a:lnSpc>
            </a:pPr>
            <a:r>
              <a:rPr lang="en-US" sz="4000" b="1" dirty="0" smtClean="0">
                <a:solidFill>
                  <a:srgbClr val="C00000"/>
                </a:solidFill>
              </a:rPr>
              <a:t>Leaky Bucket – Example </a:t>
            </a:r>
          </a:p>
        </p:txBody>
      </p:sp>
      <p:sp>
        <p:nvSpPr>
          <p:cNvPr id="8909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8909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89094" name="TextBox 7"/>
          <p:cNvSpPr txBox="1">
            <a:spLocks noChangeArrowheads="1"/>
          </p:cNvSpPr>
          <p:nvPr/>
        </p:nvSpPr>
        <p:spPr bwMode="auto">
          <a:xfrm>
            <a:off x="228600" y="1219200"/>
            <a:ext cx="8601075" cy="400110"/>
          </a:xfrm>
          <a:prstGeom prst="rect">
            <a:avLst/>
          </a:prstGeom>
          <a:noFill/>
          <a:ln w="9525">
            <a:noFill/>
            <a:miter lim="800000"/>
            <a:headEnd/>
            <a:tailEnd/>
          </a:ln>
        </p:spPr>
        <p:txBody>
          <a:bodyPr wrap="square">
            <a:spAutoFit/>
          </a:bodyPr>
          <a:lstStyle/>
          <a:p>
            <a:pPr marL="457200" indent="-457200" algn="l"/>
            <a:r>
              <a:rPr lang="en-US" sz="2000" dirty="0" smtClean="0"/>
              <a:t>   </a:t>
            </a:r>
            <a:endParaRPr lang="en-US" sz="2000" dirty="0"/>
          </a:p>
        </p:txBody>
      </p:sp>
      <p:sp>
        <p:nvSpPr>
          <p:cNvPr id="11" name="Rectangle 10"/>
          <p:cNvSpPr/>
          <p:nvPr/>
        </p:nvSpPr>
        <p:spPr>
          <a:xfrm>
            <a:off x="609600" y="2140505"/>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Host</a:t>
            </a:r>
            <a:endParaRPr lang="en-IN" sz="2800" b="1" dirty="0"/>
          </a:p>
        </p:txBody>
      </p:sp>
      <p:cxnSp>
        <p:nvCxnSpPr>
          <p:cNvPr id="15" name="Straight Connector 14"/>
          <p:cNvCxnSpPr/>
          <p:nvPr/>
        </p:nvCxnSpPr>
        <p:spPr>
          <a:xfrm rot="5400000">
            <a:off x="5296694" y="2475706"/>
            <a:ext cx="2209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3"/>
          </p:cNvCxnSpPr>
          <p:nvPr/>
        </p:nvCxnSpPr>
        <p:spPr>
          <a:xfrm flipV="1">
            <a:off x="1828800" y="2438400"/>
            <a:ext cx="4572000" cy="690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705600" y="1752600"/>
            <a:ext cx="1828800" cy="584775"/>
          </a:xfrm>
          <a:prstGeom prst="rect">
            <a:avLst/>
          </a:prstGeom>
          <a:noFill/>
        </p:spPr>
        <p:txBody>
          <a:bodyPr wrap="square" rtlCol="0">
            <a:spAutoFit/>
          </a:bodyPr>
          <a:lstStyle/>
          <a:p>
            <a:r>
              <a:rPr lang="en-US" sz="3200" b="1" dirty="0" smtClean="0"/>
              <a:t>Network</a:t>
            </a:r>
            <a:endParaRPr lang="en-IN" sz="3200" b="1" dirty="0"/>
          </a:p>
        </p:txBody>
      </p:sp>
      <p:cxnSp>
        <p:nvCxnSpPr>
          <p:cNvPr id="21" name="Straight Arrow Connector 20"/>
          <p:cNvCxnSpPr/>
          <p:nvPr/>
        </p:nvCxnSpPr>
        <p:spPr>
          <a:xfrm>
            <a:off x="1981200" y="2292905"/>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981200" y="1828800"/>
            <a:ext cx="4343400" cy="369332"/>
          </a:xfrm>
          <a:prstGeom prst="rect">
            <a:avLst/>
          </a:prstGeom>
          <a:noFill/>
        </p:spPr>
        <p:txBody>
          <a:bodyPr wrap="square" rtlCol="0">
            <a:spAutoFit/>
          </a:bodyPr>
          <a:lstStyle/>
          <a:p>
            <a:r>
              <a:rPr lang="en-US" dirty="0" smtClean="0"/>
              <a:t>Data at 25MB/sec  for 40msec  every second</a:t>
            </a:r>
            <a:endParaRPr lang="en-IN" dirty="0"/>
          </a:p>
        </p:txBody>
      </p:sp>
      <p:sp>
        <p:nvSpPr>
          <p:cNvPr id="23" name="Flowchart: Manual Operation 22"/>
          <p:cNvSpPr/>
          <p:nvPr/>
        </p:nvSpPr>
        <p:spPr>
          <a:xfrm>
            <a:off x="3962400" y="4419600"/>
            <a:ext cx="990600" cy="914400"/>
          </a:xfrm>
          <a:prstGeom prst="flowChartManualOperation">
            <a:avLst/>
          </a:prstGeom>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p:cNvSpPr txBox="1"/>
          <p:nvPr/>
        </p:nvSpPr>
        <p:spPr>
          <a:xfrm>
            <a:off x="6400800" y="2590800"/>
            <a:ext cx="2514600" cy="369332"/>
          </a:xfrm>
          <a:prstGeom prst="rect">
            <a:avLst/>
          </a:prstGeom>
          <a:noFill/>
        </p:spPr>
        <p:txBody>
          <a:bodyPr wrap="square" rtlCol="0">
            <a:spAutoFit/>
          </a:bodyPr>
          <a:lstStyle/>
          <a:p>
            <a:r>
              <a:rPr lang="en-US" dirty="0" smtClean="0"/>
              <a:t>Operates at  2MB /sec</a:t>
            </a:r>
            <a:endParaRPr lang="en-IN" dirty="0"/>
          </a:p>
        </p:txBody>
      </p:sp>
      <p:sp>
        <p:nvSpPr>
          <p:cNvPr id="25" name="Rectangle 24"/>
          <p:cNvSpPr/>
          <p:nvPr/>
        </p:nvSpPr>
        <p:spPr>
          <a:xfrm>
            <a:off x="623450" y="4537415"/>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Host</a:t>
            </a:r>
            <a:endParaRPr lang="en-IN" sz="2800" b="1" dirty="0"/>
          </a:p>
        </p:txBody>
      </p:sp>
      <p:cxnSp>
        <p:nvCxnSpPr>
          <p:cNvPr id="26" name="Straight Connector 25"/>
          <p:cNvCxnSpPr/>
          <p:nvPr/>
        </p:nvCxnSpPr>
        <p:spPr>
          <a:xfrm rot="5400000">
            <a:off x="4777144" y="4879521"/>
            <a:ext cx="2209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28800" y="4876800"/>
            <a:ext cx="403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09850" y="4149510"/>
            <a:ext cx="1828800" cy="584775"/>
          </a:xfrm>
          <a:prstGeom prst="rect">
            <a:avLst/>
          </a:prstGeom>
          <a:noFill/>
        </p:spPr>
        <p:txBody>
          <a:bodyPr wrap="square" rtlCol="0">
            <a:spAutoFit/>
          </a:bodyPr>
          <a:lstStyle/>
          <a:p>
            <a:r>
              <a:rPr lang="en-US" sz="3200" b="1" dirty="0" smtClean="0"/>
              <a:t>Network</a:t>
            </a:r>
            <a:endParaRPr lang="en-IN" sz="3200" b="1" dirty="0"/>
          </a:p>
        </p:txBody>
      </p:sp>
      <p:sp>
        <p:nvSpPr>
          <p:cNvPr id="31" name="TextBox 30"/>
          <p:cNvSpPr txBox="1"/>
          <p:nvPr/>
        </p:nvSpPr>
        <p:spPr>
          <a:xfrm>
            <a:off x="6186050" y="4987710"/>
            <a:ext cx="2743200" cy="369332"/>
          </a:xfrm>
          <a:prstGeom prst="rect">
            <a:avLst/>
          </a:prstGeom>
          <a:noFill/>
        </p:spPr>
        <p:txBody>
          <a:bodyPr wrap="square" rtlCol="0">
            <a:spAutoFit/>
          </a:bodyPr>
          <a:lstStyle/>
          <a:p>
            <a:r>
              <a:rPr lang="en-US" dirty="0" smtClean="0"/>
              <a:t>Operates at  2MB /sec</a:t>
            </a:r>
            <a:endParaRPr lang="en-IN" dirty="0"/>
          </a:p>
        </p:txBody>
      </p:sp>
      <p:cxnSp>
        <p:nvCxnSpPr>
          <p:cNvPr id="36" name="Straight Arrow Connector 35"/>
          <p:cNvCxnSpPr/>
          <p:nvPr/>
        </p:nvCxnSpPr>
        <p:spPr>
          <a:xfrm rot="5400000" flipH="1" flipV="1">
            <a:off x="3314700" y="5372100"/>
            <a:ext cx="609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57200" y="6019800"/>
            <a:ext cx="3733800" cy="646331"/>
          </a:xfrm>
          <a:prstGeom prst="rect">
            <a:avLst/>
          </a:prstGeom>
          <a:noFill/>
        </p:spPr>
        <p:txBody>
          <a:bodyPr wrap="square" rtlCol="0">
            <a:spAutoFit/>
          </a:bodyPr>
          <a:lstStyle/>
          <a:p>
            <a:r>
              <a:rPr lang="en-US" dirty="0" smtClean="0"/>
              <a:t>We need a Leaky bucket of size 1MB and with output rate at 2MB/sec</a:t>
            </a:r>
            <a:endParaRPr lang="en-IN" dirty="0"/>
          </a:p>
        </p:txBody>
      </p:sp>
      <p:sp>
        <p:nvSpPr>
          <p:cNvPr id="38" name="TextBox 37"/>
          <p:cNvSpPr txBox="1"/>
          <p:nvPr/>
        </p:nvSpPr>
        <p:spPr>
          <a:xfrm>
            <a:off x="1905000" y="3657600"/>
            <a:ext cx="1905000" cy="923330"/>
          </a:xfrm>
          <a:prstGeom prst="rect">
            <a:avLst/>
          </a:prstGeom>
          <a:noFill/>
        </p:spPr>
        <p:txBody>
          <a:bodyPr wrap="square" rtlCol="0">
            <a:spAutoFit/>
          </a:bodyPr>
          <a:lstStyle/>
          <a:p>
            <a:r>
              <a:rPr lang="en-US" dirty="0" smtClean="0"/>
              <a:t>Data at 25MB/sec  for 40msec  every second</a:t>
            </a:r>
            <a:endParaRPr lang="en-IN" dirty="0"/>
          </a:p>
        </p:txBody>
      </p:sp>
      <p:cxnSp>
        <p:nvCxnSpPr>
          <p:cNvPr id="40" name="Straight Arrow Connector 39"/>
          <p:cNvCxnSpPr/>
          <p:nvPr/>
        </p:nvCxnSpPr>
        <p:spPr>
          <a:xfrm>
            <a:off x="2133600" y="46482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flipH="1">
            <a:off x="4762500" y="5295900"/>
            <a:ext cx="990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800600" y="6096000"/>
            <a:ext cx="2590800" cy="369332"/>
          </a:xfrm>
          <a:prstGeom prst="rect">
            <a:avLst/>
          </a:prstGeom>
          <a:noFill/>
        </p:spPr>
        <p:txBody>
          <a:bodyPr wrap="square" rtlCol="0">
            <a:spAutoFit/>
          </a:bodyPr>
          <a:lstStyle/>
          <a:p>
            <a:r>
              <a:rPr lang="en-US" dirty="0" smtClean="0"/>
              <a:t>2MB/sec (constant rate)</a:t>
            </a:r>
            <a:endParaRPr lang="en-I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339725" y="169862"/>
            <a:ext cx="7889875" cy="820737"/>
          </a:xfrm>
        </p:spPr>
        <p:txBody>
          <a:bodyPr>
            <a:noAutofit/>
          </a:bodyPr>
          <a:lstStyle/>
          <a:p>
            <a:pPr>
              <a:lnSpc>
                <a:spcPct val="150000"/>
              </a:lnSpc>
            </a:pPr>
            <a:r>
              <a:rPr lang="en-US" sz="4000" b="1" dirty="0" smtClean="0">
                <a:solidFill>
                  <a:srgbClr val="C00000"/>
                </a:solidFill>
              </a:rPr>
              <a:t>Leaky Bucket – Example </a:t>
            </a:r>
          </a:p>
        </p:txBody>
      </p:sp>
      <p:pic>
        <p:nvPicPr>
          <p:cNvPr id="3074" name="Picture 2"/>
          <p:cNvPicPr>
            <a:picLocks noChangeAspect="1" noChangeArrowheads="1"/>
          </p:cNvPicPr>
          <p:nvPr/>
        </p:nvPicPr>
        <p:blipFill>
          <a:blip r:embed="rId3"/>
          <a:srcRect/>
          <a:stretch>
            <a:fillRect/>
          </a:stretch>
        </p:blipFill>
        <p:spPr bwMode="auto">
          <a:xfrm>
            <a:off x="381000" y="2209800"/>
            <a:ext cx="8153400" cy="4282248"/>
          </a:xfrm>
          <a:prstGeom prst="rect">
            <a:avLst/>
          </a:prstGeom>
          <a:noFill/>
          <a:ln w="9525">
            <a:noFill/>
            <a:miter lim="800000"/>
            <a:headEnd/>
            <a:tailEnd/>
          </a:ln>
          <a:effectLst/>
        </p:spPr>
      </p:pic>
      <p:sp>
        <p:nvSpPr>
          <p:cNvPr id="29" name="TextBox 28"/>
          <p:cNvSpPr txBox="1"/>
          <p:nvPr/>
        </p:nvSpPr>
        <p:spPr>
          <a:xfrm>
            <a:off x="304800" y="1600200"/>
            <a:ext cx="8610600" cy="461665"/>
          </a:xfrm>
          <a:prstGeom prst="rect">
            <a:avLst/>
          </a:prstGeom>
          <a:noFill/>
        </p:spPr>
        <p:txBody>
          <a:bodyPr wrap="square" rtlCol="0">
            <a:spAutoFit/>
          </a:bodyPr>
          <a:lstStyle/>
          <a:p>
            <a:r>
              <a:rPr lang="en-IN" sz="2400" dirty="0" smtClean="0"/>
              <a:t>the output drains out at a uniform rate of 2 MB/sec for 500 msec.</a:t>
            </a:r>
            <a:endParaRPr lang="en-IN" sz="24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339725" y="152400"/>
            <a:ext cx="8804275" cy="444500"/>
          </a:xfrm>
        </p:spPr>
        <p:txBody>
          <a:bodyPr>
            <a:noAutofit/>
          </a:bodyPr>
          <a:lstStyle/>
          <a:p>
            <a:pPr>
              <a:lnSpc>
                <a:spcPct val="150000"/>
              </a:lnSpc>
            </a:pPr>
            <a:r>
              <a:rPr lang="en-US" sz="3600" b="1" dirty="0" smtClean="0">
                <a:solidFill>
                  <a:srgbClr val="C00000"/>
                </a:solidFill>
              </a:rPr>
              <a:t> The Token Bucket Algorithm</a:t>
            </a:r>
          </a:p>
        </p:txBody>
      </p:sp>
      <p:sp>
        <p:nvSpPr>
          <p:cNvPr id="9421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9421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94215" name="TextBox 8"/>
          <p:cNvSpPr txBox="1">
            <a:spLocks noChangeArrowheads="1"/>
          </p:cNvSpPr>
          <p:nvPr/>
        </p:nvSpPr>
        <p:spPr bwMode="auto">
          <a:xfrm>
            <a:off x="228600" y="990600"/>
            <a:ext cx="8686800" cy="830997"/>
          </a:xfrm>
          <a:prstGeom prst="rect">
            <a:avLst/>
          </a:prstGeom>
          <a:noFill/>
          <a:ln w="9525">
            <a:noFill/>
            <a:miter lim="800000"/>
            <a:headEnd/>
            <a:tailEnd/>
          </a:ln>
        </p:spPr>
        <p:txBody>
          <a:bodyPr wrap="square">
            <a:spAutoFit/>
          </a:bodyPr>
          <a:lstStyle/>
          <a:p>
            <a:pPr marL="342900" indent="-342900" algn="just">
              <a:buFont typeface="Arial" pitchFamily="34" charset="0"/>
              <a:buChar char="•"/>
            </a:pPr>
            <a:r>
              <a:rPr lang="en-US" dirty="0"/>
              <a:t> </a:t>
            </a:r>
            <a:r>
              <a:rPr lang="en-US" sz="2400" dirty="0"/>
              <a:t>For many applications, it is better to allow the output to speed up somewhat when large bursts </a:t>
            </a:r>
            <a:r>
              <a:rPr lang="en-US" sz="2400" dirty="0" smtClean="0"/>
              <a:t>arrive. </a:t>
            </a:r>
            <a:endParaRPr lang="en-US" sz="2000" dirty="0"/>
          </a:p>
        </p:txBody>
      </p:sp>
      <p:sp>
        <p:nvSpPr>
          <p:cNvPr id="94217" name="TextBox 10"/>
          <p:cNvSpPr txBox="1">
            <a:spLocks noChangeArrowheads="1"/>
          </p:cNvSpPr>
          <p:nvPr/>
        </p:nvSpPr>
        <p:spPr bwMode="auto">
          <a:xfrm>
            <a:off x="457200" y="5638800"/>
            <a:ext cx="7848600" cy="553998"/>
          </a:xfrm>
          <a:prstGeom prst="rect">
            <a:avLst/>
          </a:prstGeom>
          <a:noFill/>
          <a:ln w="9525">
            <a:noFill/>
            <a:miter lim="800000"/>
            <a:headEnd/>
            <a:tailEnd/>
          </a:ln>
        </p:spPr>
        <p:txBody>
          <a:bodyPr wrap="square">
            <a:spAutoFit/>
          </a:bodyPr>
          <a:lstStyle/>
          <a:p>
            <a:pPr algn="just">
              <a:lnSpc>
                <a:spcPct val="150000"/>
              </a:lnSpc>
            </a:pPr>
            <a:r>
              <a:rPr lang="en-US" sz="2000" b="1" dirty="0"/>
              <a:t>For a packet to be transmitted, it must capture and destroy one token.</a:t>
            </a:r>
          </a:p>
        </p:txBody>
      </p:sp>
      <p:pic>
        <p:nvPicPr>
          <p:cNvPr id="11" name="Picture 6"/>
          <p:cNvPicPr>
            <a:picLocks noChangeAspect="1" noChangeArrowheads="1"/>
          </p:cNvPicPr>
          <p:nvPr/>
        </p:nvPicPr>
        <p:blipFill>
          <a:blip r:embed="rId3"/>
          <a:srcRect/>
          <a:stretch>
            <a:fillRect/>
          </a:stretch>
        </p:blipFill>
        <p:spPr bwMode="auto">
          <a:xfrm>
            <a:off x="533399" y="2209800"/>
            <a:ext cx="5641188" cy="3352800"/>
          </a:xfrm>
          <a:prstGeom prst="rect">
            <a:avLst/>
          </a:prstGeom>
          <a:noFill/>
          <a:ln w="9525">
            <a:noFill/>
            <a:miter lim="800000"/>
            <a:headEnd/>
            <a:tailEnd/>
          </a:ln>
        </p:spPr>
      </p:pic>
      <p:sp>
        <p:nvSpPr>
          <p:cNvPr id="12" name="Rectangle 11"/>
          <p:cNvSpPr/>
          <p:nvPr/>
        </p:nvSpPr>
        <p:spPr>
          <a:xfrm>
            <a:off x="4572000" y="2209800"/>
            <a:ext cx="4038600" cy="1200329"/>
          </a:xfrm>
          <a:prstGeom prst="rect">
            <a:avLst/>
          </a:prstGeom>
        </p:spPr>
        <p:txBody>
          <a:bodyPr wrap="square">
            <a:spAutoFit/>
          </a:bodyPr>
          <a:lstStyle/>
          <a:p>
            <a:pPr algn="just"/>
            <a:r>
              <a:rPr lang="en-US" altLang="ko-KR" sz="2400" dirty="0" smtClean="0"/>
              <a:t>The token bucket allows bursty traffic at a regulated maximum rate.</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339725" y="304800"/>
            <a:ext cx="8804275" cy="444500"/>
          </a:xfrm>
        </p:spPr>
        <p:txBody>
          <a:bodyPr>
            <a:noAutofit/>
          </a:bodyPr>
          <a:lstStyle/>
          <a:p>
            <a:pPr>
              <a:lnSpc>
                <a:spcPct val="150000"/>
              </a:lnSpc>
            </a:pPr>
            <a:r>
              <a:rPr lang="en-US" sz="3600" b="1" dirty="0" smtClean="0">
                <a:solidFill>
                  <a:srgbClr val="C00000"/>
                </a:solidFill>
              </a:rPr>
              <a:t> The Token Bucket Algorithm</a:t>
            </a:r>
          </a:p>
        </p:txBody>
      </p:sp>
      <p:pic>
        <p:nvPicPr>
          <p:cNvPr id="94216" name="Picture 5" descr="5-34"/>
          <p:cNvPicPr>
            <a:picLocks noChangeAspect="1" noChangeArrowheads="1"/>
          </p:cNvPicPr>
          <p:nvPr/>
        </p:nvPicPr>
        <p:blipFill>
          <a:blip r:embed="rId3"/>
          <a:srcRect/>
          <a:stretch>
            <a:fillRect/>
          </a:stretch>
        </p:blipFill>
        <p:spPr bwMode="auto">
          <a:xfrm>
            <a:off x="1752600" y="1981200"/>
            <a:ext cx="5334000" cy="4663364"/>
          </a:xfrm>
          <a:prstGeom prst="rect">
            <a:avLst/>
          </a:prstGeom>
          <a:noFill/>
          <a:ln w="9525">
            <a:noFill/>
            <a:miter lim="800000"/>
            <a:headEnd/>
            <a:tailEnd/>
          </a:ln>
        </p:spPr>
      </p:pic>
      <p:sp>
        <p:nvSpPr>
          <p:cNvPr id="8" name="TextBox 7"/>
          <p:cNvSpPr txBox="1"/>
          <p:nvPr/>
        </p:nvSpPr>
        <p:spPr>
          <a:xfrm>
            <a:off x="304800" y="1219200"/>
            <a:ext cx="7239000" cy="461665"/>
          </a:xfrm>
          <a:prstGeom prst="rect">
            <a:avLst/>
          </a:prstGeom>
          <a:noFill/>
        </p:spPr>
        <p:txBody>
          <a:bodyPr wrap="square" rtlCol="0">
            <a:spAutoFit/>
          </a:bodyPr>
          <a:lstStyle/>
          <a:p>
            <a:r>
              <a:rPr lang="en-IN" sz="2400" b="1" dirty="0" smtClean="0"/>
              <a:t>The token bucket algorithm. (a) Before. (b) After</a:t>
            </a:r>
            <a:endParaRPr lang="en-IN" sz="2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a:xfrm>
            <a:off x="182563" y="195263"/>
            <a:ext cx="8804275" cy="627062"/>
          </a:xfrm>
        </p:spPr>
        <p:txBody>
          <a:bodyPr>
            <a:noAutofit/>
          </a:bodyPr>
          <a:lstStyle/>
          <a:p>
            <a:pPr eaLnBrk="1" hangingPunct="1">
              <a:lnSpc>
                <a:spcPct val="150000"/>
              </a:lnSpc>
            </a:pPr>
            <a:r>
              <a:rPr lang="en-US" sz="3600" b="1" dirty="0" smtClean="0">
                <a:solidFill>
                  <a:srgbClr val="C00000"/>
                </a:solidFill>
              </a:rPr>
              <a:t> </a:t>
            </a:r>
            <a:r>
              <a:rPr lang="en-US" sz="4000" b="1" dirty="0" smtClean="0">
                <a:solidFill>
                  <a:srgbClr val="C00000"/>
                </a:solidFill>
              </a:rPr>
              <a:t>Reasons for congestion</a:t>
            </a:r>
          </a:p>
        </p:txBody>
      </p:sp>
      <p:sp>
        <p:nvSpPr>
          <p:cNvPr id="6861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68612"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14" name="TextBox 13"/>
          <p:cNvSpPr txBox="1"/>
          <p:nvPr/>
        </p:nvSpPr>
        <p:spPr>
          <a:xfrm>
            <a:off x="228600" y="685800"/>
            <a:ext cx="8647112" cy="2062103"/>
          </a:xfrm>
          <a:prstGeom prst="rect">
            <a:avLst/>
          </a:prstGeom>
          <a:noFill/>
        </p:spPr>
        <p:txBody>
          <a:bodyPr>
            <a:spAutoFit/>
          </a:bodyPr>
          <a:lstStyle/>
          <a:p>
            <a:pPr marL="457200" indent="-457200" algn="just">
              <a:lnSpc>
                <a:spcPct val="200000"/>
              </a:lnSpc>
              <a:buFont typeface="+mj-lt"/>
              <a:buAutoNum type="arabicPeriod"/>
              <a:defRPr/>
            </a:pPr>
            <a:r>
              <a:rPr lang="en-US" sz="2400" b="1" dirty="0">
                <a:solidFill>
                  <a:srgbClr val="0070C0"/>
                </a:solidFill>
                <a:latin typeface="Arial" charset="0"/>
              </a:rPr>
              <a:t>Insufficient </a:t>
            </a:r>
            <a:r>
              <a:rPr lang="en-US" sz="2400" b="1" dirty="0" smtClean="0">
                <a:solidFill>
                  <a:srgbClr val="0070C0"/>
                </a:solidFill>
                <a:latin typeface="Arial" charset="0"/>
              </a:rPr>
              <a:t>memory  at routers</a:t>
            </a:r>
          </a:p>
          <a:p>
            <a:pPr marL="914400" lvl="1" indent="-457200" algn="just">
              <a:buFont typeface="Arial" pitchFamily="34" charset="0"/>
              <a:buChar char="•"/>
              <a:defRPr/>
            </a:pPr>
            <a:r>
              <a:rPr lang="en-US" sz="2000" dirty="0" smtClean="0">
                <a:latin typeface="Arial" charset="0"/>
              </a:rPr>
              <a:t> But adding more memory will make congestion worse.</a:t>
            </a:r>
          </a:p>
          <a:p>
            <a:pPr marL="914400" lvl="1" indent="-457200" algn="just">
              <a:buFont typeface="Arial" pitchFamily="34" charset="0"/>
              <a:buChar char="•"/>
              <a:defRPr/>
            </a:pPr>
            <a:r>
              <a:rPr lang="en-US" sz="2000" dirty="0" smtClean="0">
                <a:latin typeface="Arial" charset="0"/>
              </a:rPr>
              <a:t> By the time a packet gets to the front of the queue , it may time out, so this will cause retransmissions. It  will </a:t>
            </a:r>
            <a:r>
              <a:rPr lang="en-IN" sz="2000" dirty="0" smtClean="0">
                <a:latin typeface="Arial" charset="0"/>
              </a:rPr>
              <a:t>increase the load all the way to the destination</a:t>
            </a:r>
            <a:endParaRPr lang="en-US" sz="2000" dirty="0" smtClean="0">
              <a:latin typeface="Arial" charset="0"/>
            </a:endParaRPr>
          </a:p>
        </p:txBody>
      </p:sp>
      <p:sp>
        <p:nvSpPr>
          <p:cNvPr id="34" name="Rectangle 5"/>
          <p:cNvSpPr>
            <a:spLocks noChangeArrowheads="1"/>
          </p:cNvSpPr>
          <p:nvPr/>
        </p:nvSpPr>
        <p:spPr bwMode="auto">
          <a:xfrm>
            <a:off x="914400" y="4648200"/>
            <a:ext cx="1219200" cy="609600"/>
          </a:xfrm>
          <a:prstGeom prst="rect">
            <a:avLst/>
          </a:prstGeom>
          <a:solidFill>
            <a:srgbClr val="CC9900"/>
          </a:solidFill>
          <a:ln w="9525">
            <a:solidFill>
              <a:srgbClr val="292929"/>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Sender</a:t>
            </a:r>
          </a:p>
        </p:txBody>
      </p:sp>
      <p:sp>
        <p:nvSpPr>
          <p:cNvPr id="35" name="AutoShape 6"/>
          <p:cNvSpPr>
            <a:spLocks noChangeArrowheads="1"/>
          </p:cNvSpPr>
          <p:nvPr/>
        </p:nvSpPr>
        <p:spPr bwMode="auto">
          <a:xfrm>
            <a:off x="6324600" y="4648200"/>
            <a:ext cx="1295400" cy="609600"/>
          </a:xfrm>
          <a:prstGeom prst="hexagon">
            <a:avLst>
              <a:gd name="adj" fmla="val 53125"/>
              <a:gd name="vf" fmla="val 115470"/>
            </a:avLst>
          </a:prstGeom>
          <a:solidFill>
            <a:srgbClr val="CC9900"/>
          </a:solidFill>
          <a:ln w="9525">
            <a:solidFill>
              <a:srgbClr val="292929"/>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Router</a:t>
            </a:r>
          </a:p>
        </p:txBody>
      </p:sp>
      <p:cxnSp>
        <p:nvCxnSpPr>
          <p:cNvPr id="36" name="AutoShape 8"/>
          <p:cNvCxnSpPr>
            <a:cxnSpLocks noChangeShapeType="1"/>
            <a:stCxn id="34" idx="3"/>
            <a:endCxn id="35" idx="2"/>
          </p:cNvCxnSpPr>
          <p:nvPr/>
        </p:nvCxnSpPr>
        <p:spPr bwMode="auto">
          <a:xfrm>
            <a:off x="2133600" y="4953000"/>
            <a:ext cx="4191000" cy="0"/>
          </a:xfrm>
          <a:prstGeom prst="straightConnector1">
            <a:avLst/>
          </a:prstGeom>
          <a:noFill/>
          <a:ln w="9525">
            <a:solidFill>
              <a:srgbClr val="292929"/>
            </a:solidFill>
            <a:round/>
            <a:headEnd/>
            <a:tailEnd type="triangle" w="med" len="med"/>
          </a:ln>
        </p:spPr>
      </p:cxnSp>
      <p:sp>
        <p:nvSpPr>
          <p:cNvPr id="37" name="Rectangle 12"/>
          <p:cNvSpPr>
            <a:spLocks noChangeArrowheads="1"/>
          </p:cNvSpPr>
          <p:nvPr/>
        </p:nvSpPr>
        <p:spPr bwMode="auto">
          <a:xfrm>
            <a:off x="5486400" y="4267200"/>
            <a:ext cx="152400" cy="228600"/>
          </a:xfrm>
          <a:prstGeom prst="rect">
            <a:avLst/>
          </a:prstGeom>
          <a:solidFill>
            <a:srgbClr val="CC9900"/>
          </a:solidFill>
          <a:ln w="9525">
            <a:solidFill>
              <a:srgbClr val="29292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38" name="Rectangle 13"/>
          <p:cNvSpPr>
            <a:spLocks noChangeArrowheads="1"/>
          </p:cNvSpPr>
          <p:nvPr/>
        </p:nvSpPr>
        <p:spPr bwMode="auto">
          <a:xfrm>
            <a:off x="5638800" y="4267200"/>
            <a:ext cx="152400" cy="228600"/>
          </a:xfrm>
          <a:prstGeom prst="rect">
            <a:avLst/>
          </a:prstGeom>
          <a:solidFill>
            <a:srgbClr val="CC9900"/>
          </a:solidFill>
          <a:ln w="9525">
            <a:solidFill>
              <a:srgbClr val="29292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39" name="Rectangle 14"/>
          <p:cNvSpPr>
            <a:spLocks noChangeArrowheads="1"/>
          </p:cNvSpPr>
          <p:nvPr/>
        </p:nvSpPr>
        <p:spPr bwMode="auto">
          <a:xfrm>
            <a:off x="5791200" y="4267200"/>
            <a:ext cx="152400" cy="228600"/>
          </a:xfrm>
          <a:prstGeom prst="rect">
            <a:avLst/>
          </a:prstGeom>
          <a:solidFill>
            <a:srgbClr val="CC9900"/>
          </a:solidFill>
          <a:ln w="9525">
            <a:solidFill>
              <a:srgbClr val="29292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40" name="Rectangle 15"/>
          <p:cNvSpPr>
            <a:spLocks noChangeArrowheads="1"/>
          </p:cNvSpPr>
          <p:nvPr/>
        </p:nvSpPr>
        <p:spPr bwMode="auto">
          <a:xfrm>
            <a:off x="5943600" y="4267200"/>
            <a:ext cx="152400" cy="228600"/>
          </a:xfrm>
          <a:prstGeom prst="rect">
            <a:avLst/>
          </a:prstGeom>
          <a:solidFill>
            <a:srgbClr val="CC9900"/>
          </a:solidFill>
          <a:ln w="9525">
            <a:solidFill>
              <a:srgbClr val="29292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41" name="Rectangle 16"/>
          <p:cNvSpPr>
            <a:spLocks noChangeArrowheads="1"/>
          </p:cNvSpPr>
          <p:nvPr/>
        </p:nvSpPr>
        <p:spPr bwMode="auto">
          <a:xfrm>
            <a:off x="6096000" y="4267200"/>
            <a:ext cx="152400" cy="228600"/>
          </a:xfrm>
          <a:prstGeom prst="rect">
            <a:avLst/>
          </a:prstGeom>
          <a:solidFill>
            <a:srgbClr val="CC9900"/>
          </a:solidFill>
          <a:ln w="9525">
            <a:solidFill>
              <a:srgbClr val="29292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42" name="Rectangle 17"/>
          <p:cNvSpPr>
            <a:spLocks noChangeArrowheads="1"/>
          </p:cNvSpPr>
          <p:nvPr/>
        </p:nvSpPr>
        <p:spPr bwMode="auto">
          <a:xfrm>
            <a:off x="6248400" y="4267200"/>
            <a:ext cx="152400" cy="228600"/>
          </a:xfrm>
          <a:prstGeom prst="rect">
            <a:avLst/>
          </a:prstGeom>
          <a:solidFill>
            <a:srgbClr val="CC9900"/>
          </a:solidFill>
          <a:ln w="9525">
            <a:solidFill>
              <a:srgbClr val="29292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43" name="Rectangle 18"/>
          <p:cNvSpPr>
            <a:spLocks noChangeArrowheads="1"/>
          </p:cNvSpPr>
          <p:nvPr/>
        </p:nvSpPr>
        <p:spPr bwMode="auto">
          <a:xfrm>
            <a:off x="6400800" y="4267200"/>
            <a:ext cx="152400" cy="228600"/>
          </a:xfrm>
          <a:prstGeom prst="rect">
            <a:avLst/>
          </a:prstGeom>
          <a:solidFill>
            <a:srgbClr val="999933"/>
          </a:solidFill>
          <a:ln w="9525">
            <a:solidFill>
              <a:srgbClr val="29292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44" name="Rectangle 19"/>
          <p:cNvSpPr>
            <a:spLocks noChangeArrowheads="1"/>
          </p:cNvSpPr>
          <p:nvPr/>
        </p:nvSpPr>
        <p:spPr bwMode="auto">
          <a:xfrm>
            <a:off x="5489575" y="3886200"/>
            <a:ext cx="911225" cy="45720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queue</a:t>
            </a:r>
          </a:p>
        </p:txBody>
      </p:sp>
      <p:sp>
        <p:nvSpPr>
          <p:cNvPr id="49" name="Rectangle 25"/>
          <p:cNvSpPr>
            <a:spLocks noChangeArrowheads="1"/>
          </p:cNvSpPr>
          <p:nvPr/>
        </p:nvSpPr>
        <p:spPr bwMode="auto">
          <a:xfrm>
            <a:off x="2895600" y="4572000"/>
            <a:ext cx="152400" cy="228600"/>
          </a:xfrm>
          <a:prstGeom prst="rect">
            <a:avLst/>
          </a:prstGeom>
          <a:solidFill>
            <a:srgbClr val="999933"/>
          </a:solidFill>
          <a:ln w="9525">
            <a:solidFill>
              <a:srgbClr val="999933"/>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50" name="Rectangle 28"/>
          <p:cNvSpPr>
            <a:spLocks noChangeArrowheads="1"/>
          </p:cNvSpPr>
          <p:nvPr/>
        </p:nvSpPr>
        <p:spPr bwMode="auto">
          <a:xfrm>
            <a:off x="1905000" y="5462588"/>
            <a:ext cx="2743200" cy="3693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Retransmission ( duplicate) </a:t>
            </a:r>
          </a:p>
        </p:txBody>
      </p:sp>
      <p:cxnSp>
        <p:nvCxnSpPr>
          <p:cNvPr id="51" name="AutoShape 29"/>
          <p:cNvCxnSpPr>
            <a:cxnSpLocks noChangeShapeType="1"/>
            <a:endCxn id="49" idx="2"/>
          </p:cNvCxnSpPr>
          <p:nvPr/>
        </p:nvCxnSpPr>
        <p:spPr bwMode="auto">
          <a:xfrm flipH="1" flipV="1">
            <a:off x="2971800" y="4800600"/>
            <a:ext cx="152400" cy="609600"/>
          </a:xfrm>
          <a:prstGeom prst="straightConnector1">
            <a:avLst/>
          </a:prstGeom>
          <a:noFill/>
          <a:ln w="9525">
            <a:solidFill>
              <a:srgbClr val="292929"/>
            </a:solidFill>
            <a:round/>
            <a:headEnd/>
            <a:tailEnd type="triangle" w="med" len="med"/>
          </a:ln>
        </p:spPr>
      </p:cxnSp>
      <p:sp>
        <p:nvSpPr>
          <p:cNvPr id="52" name="Rectangle 30"/>
          <p:cNvSpPr>
            <a:spLocks noChangeArrowheads="1"/>
          </p:cNvSpPr>
          <p:nvPr/>
        </p:nvSpPr>
        <p:spPr bwMode="auto">
          <a:xfrm>
            <a:off x="4965700" y="5334000"/>
            <a:ext cx="1892300" cy="3693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Packet times</a:t>
            </a:r>
            <a:r>
              <a:rPr kumimoji="0" lang="en-US" sz="1800" b="0" i="0" u="none" strike="noStrike" kern="0" cap="none" spc="0" normalizeH="0" noProof="0" dirty="0" smtClean="0">
                <a:ln>
                  <a:noFill/>
                </a:ln>
                <a:solidFill>
                  <a:sysClr val="windowText" lastClr="000000"/>
                </a:solidFill>
                <a:effectLst/>
                <a:uLnTx/>
                <a:uFillTx/>
              </a:rPr>
              <a:t> out </a:t>
            </a:r>
            <a:endParaRPr kumimoji="0" lang="en-US" sz="1800" b="0" i="0" u="none" strike="noStrike" kern="0" cap="none" spc="0" normalizeH="0" baseline="0" noProof="0" dirty="0" smtClean="0">
              <a:ln>
                <a:noFill/>
              </a:ln>
              <a:solidFill>
                <a:sysClr val="windowText" lastClr="000000"/>
              </a:solidFill>
              <a:effectLst/>
              <a:uLnTx/>
              <a:uFillTx/>
            </a:endParaRPr>
          </a:p>
        </p:txBody>
      </p:sp>
      <p:cxnSp>
        <p:nvCxnSpPr>
          <p:cNvPr id="53" name="AutoShape 31"/>
          <p:cNvCxnSpPr>
            <a:cxnSpLocks noChangeShapeType="1"/>
            <a:stCxn id="52" idx="0"/>
            <a:endCxn id="43" idx="2"/>
          </p:cNvCxnSpPr>
          <p:nvPr/>
        </p:nvCxnSpPr>
        <p:spPr bwMode="auto">
          <a:xfrm rot="5400000" flipH="1" flipV="1">
            <a:off x="5775325" y="4632325"/>
            <a:ext cx="838200" cy="565150"/>
          </a:xfrm>
          <a:prstGeom prst="straightConnector1">
            <a:avLst/>
          </a:prstGeom>
          <a:noFill/>
          <a:ln w="9525">
            <a:solidFill>
              <a:srgbClr val="292929"/>
            </a:solidFill>
            <a:round/>
            <a:headEnd/>
            <a:tailEnd type="triangle" w="med" len="med"/>
          </a:ln>
        </p:spPr>
      </p:cxnSp>
      <p:cxnSp>
        <p:nvCxnSpPr>
          <p:cNvPr id="62" name="Straight Arrow Connector 61"/>
          <p:cNvCxnSpPr/>
          <p:nvPr/>
        </p:nvCxnSpPr>
        <p:spPr>
          <a:xfrm rot="5400000">
            <a:off x="6134100" y="36195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324600" y="2895600"/>
            <a:ext cx="2590800" cy="646331"/>
          </a:xfrm>
          <a:prstGeom prst="rect">
            <a:avLst/>
          </a:prstGeom>
          <a:noFill/>
        </p:spPr>
        <p:txBody>
          <a:bodyPr wrap="square" rtlCol="0">
            <a:spAutoFit/>
          </a:bodyPr>
          <a:lstStyle/>
          <a:p>
            <a:r>
              <a:rPr lang="en-US" dirty="0" smtClean="0"/>
              <a:t>Infinite memory  at the router</a:t>
            </a:r>
            <a:endParaRPr lang="en-I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339725" y="304800"/>
            <a:ext cx="8804275" cy="444500"/>
          </a:xfrm>
        </p:spPr>
        <p:txBody>
          <a:bodyPr>
            <a:noAutofit/>
          </a:bodyPr>
          <a:lstStyle/>
          <a:p>
            <a:pPr>
              <a:lnSpc>
                <a:spcPct val="150000"/>
              </a:lnSpc>
            </a:pPr>
            <a:r>
              <a:rPr lang="en-US" sz="3600" b="1" dirty="0" smtClean="0">
                <a:solidFill>
                  <a:srgbClr val="C00000"/>
                </a:solidFill>
              </a:rPr>
              <a:t> The Token Bucket Algorithm</a:t>
            </a:r>
          </a:p>
        </p:txBody>
      </p:sp>
      <p:sp>
        <p:nvSpPr>
          <p:cNvPr id="3" name="TextBox 2"/>
          <p:cNvSpPr txBox="1"/>
          <p:nvPr/>
        </p:nvSpPr>
        <p:spPr>
          <a:xfrm>
            <a:off x="228600" y="1295400"/>
            <a:ext cx="7010400" cy="523220"/>
          </a:xfrm>
          <a:prstGeom prst="rect">
            <a:avLst/>
          </a:prstGeom>
          <a:noFill/>
        </p:spPr>
        <p:txBody>
          <a:bodyPr wrap="square" rtlCol="0">
            <a:spAutoFit/>
          </a:bodyPr>
          <a:lstStyle/>
          <a:p>
            <a:r>
              <a:rPr lang="en-US" sz="2800" b="1" dirty="0" smtClean="0"/>
              <a:t>The maximum output rate (m)  is given by  </a:t>
            </a:r>
            <a:r>
              <a:rPr lang="en-US" sz="2800" dirty="0" smtClean="0"/>
              <a:t>:</a:t>
            </a:r>
            <a:endParaRPr lang="en-IN" sz="2800" dirty="0"/>
          </a:p>
        </p:txBody>
      </p:sp>
      <p:sp>
        <p:nvSpPr>
          <p:cNvPr id="4" name="TextBox 3"/>
          <p:cNvSpPr txBox="1"/>
          <p:nvPr/>
        </p:nvSpPr>
        <p:spPr>
          <a:xfrm>
            <a:off x="1219200" y="2133600"/>
            <a:ext cx="6553200" cy="3016210"/>
          </a:xfrm>
          <a:prstGeom prst="rect">
            <a:avLst/>
          </a:prstGeom>
          <a:noFill/>
        </p:spPr>
        <p:txBody>
          <a:bodyPr wrap="square" rtlCol="0">
            <a:spAutoFit/>
          </a:bodyPr>
          <a:lstStyle/>
          <a:p>
            <a:pPr algn="ctr"/>
            <a:r>
              <a:rPr lang="en-IN" sz="3200" b="1" i="1" dirty="0" smtClean="0"/>
              <a:t>m  = c/s + ρ</a:t>
            </a:r>
          </a:p>
          <a:p>
            <a:pPr algn="ctr"/>
            <a:endParaRPr lang="en-IN" sz="3200" b="1" i="1" dirty="0" smtClean="0"/>
          </a:p>
          <a:p>
            <a:pPr>
              <a:lnSpc>
                <a:spcPct val="150000"/>
              </a:lnSpc>
            </a:pPr>
            <a:r>
              <a:rPr lang="en-IN" sz="2800" b="1" i="1" dirty="0" smtClean="0"/>
              <a:t>c </a:t>
            </a:r>
            <a:r>
              <a:rPr lang="en-IN" sz="2800" i="1" dirty="0" smtClean="0">
                <a:sym typeface="Wingdings" pitchFamily="2" charset="2"/>
              </a:rPr>
              <a:t>  </a:t>
            </a:r>
            <a:r>
              <a:rPr lang="en-IN" sz="2800" dirty="0" smtClean="0">
                <a:sym typeface="Wingdings" pitchFamily="2" charset="2"/>
              </a:rPr>
              <a:t>the </a:t>
            </a:r>
            <a:r>
              <a:rPr lang="en-IN" sz="2800" dirty="0" smtClean="0"/>
              <a:t>token bucket capacity </a:t>
            </a:r>
          </a:p>
          <a:p>
            <a:pPr>
              <a:lnSpc>
                <a:spcPct val="150000"/>
              </a:lnSpc>
            </a:pPr>
            <a:r>
              <a:rPr lang="en-IN" sz="2800" b="1" i="1" dirty="0" smtClean="0"/>
              <a:t>s </a:t>
            </a:r>
            <a:r>
              <a:rPr lang="en-IN" sz="2800" b="1" i="1" dirty="0" smtClean="0">
                <a:sym typeface="Wingdings" pitchFamily="2" charset="2"/>
              </a:rPr>
              <a:t></a:t>
            </a:r>
            <a:r>
              <a:rPr lang="en-IN" sz="2800" i="1" dirty="0" smtClean="0"/>
              <a:t>   </a:t>
            </a:r>
            <a:r>
              <a:rPr lang="en-IN" sz="2800" dirty="0" smtClean="0"/>
              <a:t>the burst length in seconds</a:t>
            </a:r>
          </a:p>
          <a:p>
            <a:pPr>
              <a:lnSpc>
                <a:spcPct val="150000"/>
              </a:lnSpc>
            </a:pPr>
            <a:r>
              <a:rPr lang="en-IN" sz="2800" dirty="0" smtClean="0"/>
              <a:t>ρ </a:t>
            </a:r>
            <a:r>
              <a:rPr lang="en-IN" sz="2800" dirty="0" smtClean="0">
                <a:sym typeface="Wingdings" pitchFamily="2" charset="2"/>
              </a:rPr>
              <a:t></a:t>
            </a:r>
            <a:r>
              <a:rPr lang="en-IN" sz="2800" dirty="0" smtClean="0"/>
              <a:t>   the token generating rate</a:t>
            </a:r>
            <a:endParaRPr lang="en-IN" sz="28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339725" y="304800"/>
            <a:ext cx="8804275" cy="444500"/>
          </a:xfrm>
        </p:spPr>
        <p:txBody>
          <a:bodyPr>
            <a:noAutofit/>
          </a:bodyPr>
          <a:lstStyle/>
          <a:p>
            <a:pPr>
              <a:lnSpc>
                <a:spcPct val="150000"/>
              </a:lnSpc>
            </a:pPr>
            <a:r>
              <a:rPr lang="en-US" sz="3600" b="1" dirty="0" smtClean="0">
                <a:solidFill>
                  <a:srgbClr val="C00000"/>
                </a:solidFill>
              </a:rPr>
              <a:t> The Token Bucket – Example </a:t>
            </a:r>
          </a:p>
        </p:txBody>
      </p:sp>
      <p:pic>
        <p:nvPicPr>
          <p:cNvPr id="4098" name="Picture 2"/>
          <p:cNvPicPr>
            <a:picLocks noChangeAspect="1" noChangeArrowheads="1"/>
          </p:cNvPicPr>
          <p:nvPr/>
        </p:nvPicPr>
        <p:blipFill>
          <a:blip r:embed="rId3"/>
          <a:srcRect/>
          <a:stretch>
            <a:fillRect/>
          </a:stretch>
        </p:blipFill>
        <p:spPr bwMode="auto">
          <a:xfrm>
            <a:off x="1524000" y="2286000"/>
            <a:ext cx="7319540" cy="4267200"/>
          </a:xfrm>
          <a:prstGeom prst="rect">
            <a:avLst/>
          </a:prstGeom>
          <a:noFill/>
          <a:ln w="9525">
            <a:noFill/>
            <a:miter lim="800000"/>
            <a:headEnd/>
            <a:tailEnd/>
          </a:ln>
          <a:effectLst/>
        </p:spPr>
      </p:pic>
      <p:sp>
        <p:nvSpPr>
          <p:cNvPr id="6" name="TextBox 5"/>
          <p:cNvSpPr txBox="1"/>
          <p:nvPr/>
        </p:nvSpPr>
        <p:spPr>
          <a:xfrm>
            <a:off x="457200" y="1066800"/>
            <a:ext cx="7010400" cy="523220"/>
          </a:xfrm>
          <a:prstGeom prst="rect">
            <a:avLst/>
          </a:prstGeom>
          <a:noFill/>
        </p:spPr>
        <p:txBody>
          <a:bodyPr wrap="square" rtlCol="0">
            <a:spAutoFit/>
          </a:bodyPr>
          <a:lstStyle/>
          <a:p>
            <a:r>
              <a:rPr lang="en-IN" sz="2800" dirty="0" smtClean="0"/>
              <a:t> M = 25 MB/sec, and ρ =2 MB/sec</a:t>
            </a:r>
            <a:endParaRPr lang="en-IN" sz="2800" dirty="0"/>
          </a:p>
        </p:txBody>
      </p:sp>
      <p:sp>
        <p:nvSpPr>
          <p:cNvPr id="7" name="TextBox 6"/>
          <p:cNvSpPr txBox="1"/>
          <p:nvPr/>
        </p:nvSpPr>
        <p:spPr>
          <a:xfrm>
            <a:off x="228600" y="2667000"/>
            <a:ext cx="1295400" cy="400110"/>
          </a:xfrm>
          <a:prstGeom prst="rect">
            <a:avLst/>
          </a:prstGeom>
          <a:noFill/>
        </p:spPr>
        <p:txBody>
          <a:bodyPr wrap="square" rtlCol="0">
            <a:spAutoFit/>
          </a:bodyPr>
          <a:lstStyle/>
          <a:p>
            <a:r>
              <a:rPr lang="en-IN" sz="2000" b="1" dirty="0" smtClean="0">
                <a:solidFill>
                  <a:prstClr val="black"/>
                </a:solidFill>
              </a:rPr>
              <a:t>C = 250 KB</a:t>
            </a:r>
            <a:endParaRPr lang="en-IN" sz="1400" b="1" dirty="0"/>
          </a:p>
        </p:txBody>
      </p:sp>
      <p:sp>
        <p:nvSpPr>
          <p:cNvPr id="8" name="TextBox 7"/>
          <p:cNvSpPr txBox="1"/>
          <p:nvPr/>
        </p:nvSpPr>
        <p:spPr>
          <a:xfrm>
            <a:off x="228600" y="4191000"/>
            <a:ext cx="1295400" cy="400110"/>
          </a:xfrm>
          <a:prstGeom prst="rect">
            <a:avLst/>
          </a:prstGeom>
          <a:noFill/>
        </p:spPr>
        <p:txBody>
          <a:bodyPr wrap="square" rtlCol="0">
            <a:spAutoFit/>
          </a:bodyPr>
          <a:lstStyle/>
          <a:p>
            <a:r>
              <a:rPr lang="en-IN" sz="2000" b="1" dirty="0" smtClean="0">
                <a:solidFill>
                  <a:prstClr val="black"/>
                </a:solidFill>
              </a:rPr>
              <a:t>C = 500 KB</a:t>
            </a:r>
            <a:endParaRPr lang="en-IN" sz="1400" b="1" dirty="0"/>
          </a:p>
        </p:txBody>
      </p:sp>
      <p:sp>
        <p:nvSpPr>
          <p:cNvPr id="9" name="TextBox 8"/>
          <p:cNvSpPr txBox="1"/>
          <p:nvPr/>
        </p:nvSpPr>
        <p:spPr>
          <a:xfrm>
            <a:off x="228600" y="5638800"/>
            <a:ext cx="1295400" cy="400110"/>
          </a:xfrm>
          <a:prstGeom prst="rect">
            <a:avLst/>
          </a:prstGeom>
          <a:noFill/>
        </p:spPr>
        <p:txBody>
          <a:bodyPr wrap="square" rtlCol="0">
            <a:spAutoFit/>
          </a:bodyPr>
          <a:lstStyle/>
          <a:p>
            <a:r>
              <a:rPr lang="en-IN" sz="2000" b="1" dirty="0" smtClean="0">
                <a:solidFill>
                  <a:prstClr val="black"/>
                </a:solidFill>
              </a:rPr>
              <a:t>C = 750 KB</a:t>
            </a:r>
            <a:endParaRPr lang="en-IN" sz="1400" b="1" dirty="0"/>
          </a:p>
        </p:txBody>
      </p:sp>
      <p:sp>
        <p:nvSpPr>
          <p:cNvPr id="11" name="TextBox 10"/>
          <p:cNvSpPr txBox="1"/>
          <p:nvPr/>
        </p:nvSpPr>
        <p:spPr>
          <a:xfrm>
            <a:off x="2286000" y="1676400"/>
            <a:ext cx="5486400" cy="523220"/>
          </a:xfrm>
          <a:prstGeom prst="rect">
            <a:avLst/>
          </a:prstGeom>
          <a:noFill/>
        </p:spPr>
        <p:txBody>
          <a:bodyPr wrap="square" rtlCol="0">
            <a:spAutoFit/>
          </a:bodyPr>
          <a:lstStyle/>
          <a:p>
            <a:pPr algn="ctr"/>
            <a:r>
              <a:rPr lang="en-US" sz="2800" dirty="0" smtClean="0"/>
              <a:t>Output from token bucket</a:t>
            </a:r>
            <a:endParaRPr lang="en-IN" sz="28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339725" y="304800"/>
            <a:ext cx="8804275" cy="444500"/>
          </a:xfrm>
        </p:spPr>
        <p:txBody>
          <a:bodyPr>
            <a:noAutofit/>
          </a:bodyPr>
          <a:lstStyle/>
          <a:p>
            <a:pPr>
              <a:lnSpc>
                <a:spcPct val="150000"/>
              </a:lnSpc>
            </a:pPr>
            <a:r>
              <a:rPr lang="en-US" sz="3600" b="1" dirty="0" smtClean="0">
                <a:solidFill>
                  <a:srgbClr val="C00000"/>
                </a:solidFill>
              </a:rPr>
              <a:t> The Token Bucket Algorithm</a:t>
            </a:r>
          </a:p>
        </p:txBody>
      </p:sp>
      <p:pic>
        <p:nvPicPr>
          <p:cNvPr id="6146" name="Picture 2"/>
          <p:cNvPicPr>
            <a:picLocks noChangeAspect="1" noChangeArrowheads="1"/>
          </p:cNvPicPr>
          <p:nvPr/>
        </p:nvPicPr>
        <p:blipFill>
          <a:blip r:embed="rId3"/>
          <a:srcRect/>
          <a:stretch>
            <a:fillRect/>
          </a:stretch>
        </p:blipFill>
        <p:spPr bwMode="auto">
          <a:xfrm>
            <a:off x="2514600" y="1066800"/>
            <a:ext cx="4343400" cy="56019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457200" y="152400"/>
            <a:ext cx="8118475" cy="609600"/>
          </a:xfrm>
        </p:spPr>
        <p:txBody>
          <a:bodyPr>
            <a:noAutofit/>
          </a:bodyPr>
          <a:lstStyle/>
          <a:p>
            <a:pPr>
              <a:lnSpc>
                <a:spcPct val="150000"/>
              </a:lnSpc>
            </a:pPr>
            <a:r>
              <a:rPr lang="en-US" sz="3600" b="1" dirty="0" smtClean="0">
                <a:solidFill>
                  <a:srgbClr val="C00000"/>
                </a:solidFill>
              </a:rPr>
              <a:t>Token Bucket  vs. leaky Bucket</a:t>
            </a:r>
          </a:p>
        </p:txBody>
      </p:sp>
      <p:sp>
        <p:nvSpPr>
          <p:cNvPr id="6" name="TextBox 5"/>
          <p:cNvSpPr txBox="1"/>
          <p:nvPr/>
        </p:nvSpPr>
        <p:spPr>
          <a:xfrm>
            <a:off x="4800600" y="1447800"/>
            <a:ext cx="3962400" cy="4832092"/>
          </a:xfrm>
          <a:prstGeom prst="rect">
            <a:avLst/>
          </a:prstGeom>
          <a:noFill/>
        </p:spPr>
        <p:txBody>
          <a:bodyPr wrap="square" rtlCol="0">
            <a:spAutoFit/>
          </a:bodyPr>
          <a:lstStyle/>
          <a:p>
            <a:pPr marL="514350" indent="-514350" algn="just">
              <a:buFont typeface="Wingdings" pitchFamily="2" charset="2"/>
              <a:buChar char="q"/>
            </a:pPr>
            <a:r>
              <a:rPr lang="en-US" sz="2800" kern="0" dirty="0" smtClean="0">
                <a:solidFill>
                  <a:srgbClr val="000000"/>
                </a:solidFill>
                <a:latin typeface="Times New Roman"/>
              </a:rPr>
              <a:t>enforces a constant output rate</a:t>
            </a:r>
          </a:p>
          <a:p>
            <a:pPr marL="514350" indent="-514350" algn="just"/>
            <a:endParaRPr lang="en-US" sz="2800" kern="0" dirty="0" smtClean="0">
              <a:solidFill>
                <a:srgbClr val="000000"/>
              </a:solidFill>
              <a:latin typeface="Times New Roman"/>
            </a:endParaRPr>
          </a:p>
          <a:p>
            <a:pPr marL="514350" indent="-514350" algn="just">
              <a:buFont typeface="Wingdings" pitchFamily="2" charset="2"/>
              <a:buChar char="q"/>
            </a:pPr>
            <a:r>
              <a:rPr lang="en-US" sz="2800" kern="0" dirty="0" smtClean="0">
                <a:solidFill>
                  <a:srgbClr val="000000"/>
                </a:solidFill>
                <a:latin typeface="Times New Roman"/>
              </a:rPr>
              <a:t>bucket holds data</a:t>
            </a:r>
          </a:p>
          <a:p>
            <a:pPr marL="514350" indent="-514350" algn="just">
              <a:buFont typeface="Wingdings" pitchFamily="2" charset="2"/>
              <a:buChar char="q"/>
            </a:pPr>
            <a:endParaRPr lang="en-US" sz="2800" kern="0" dirty="0" smtClean="0">
              <a:solidFill>
                <a:srgbClr val="000000"/>
              </a:solidFill>
              <a:latin typeface="Times New Roman"/>
            </a:endParaRPr>
          </a:p>
          <a:p>
            <a:pPr marL="514350" indent="-514350" algn="just">
              <a:buFont typeface="Wingdings" pitchFamily="2" charset="2"/>
              <a:buChar char="q"/>
            </a:pPr>
            <a:r>
              <a:rPr lang="en-IN" sz="2800" kern="0" dirty="0" smtClean="0">
                <a:solidFill>
                  <a:srgbClr val="000000"/>
                </a:solidFill>
                <a:latin typeface="Times New Roman"/>
              </a:rPr>
              <a:t>Does not allow  idle hosts to save up permissions</a:t>
            </a:r>
          </a:p>
          <a:p>
            <a:pPr marL="514350" indent="-514350" algn="just"/>
            <a:endParaRPr lang="en-IN" sz="2800" kern="0" dirty="0" smtClean="0">
              <a:solidFill>
                <a:srgbClr val="000000"/>
              </a:solidFill>
              <a:latin typeface="Times New Roman"/>
            </a:endParaRPr>
          </a:p>
          <a:p>
            <a:pPr marL="514350" indent="-514350" algn="just">
              <a:buFont typeface="Wingdings" pitchFamily="2" charset="2"/>
              <a:buChar char="q"/>
            </a:pPr>
            <a:r>
              <a:rPr lang="en-US" sz="2800" kern="0" dirty="0" smtClean="0">
                <a:solidFill>
                  <a:srgbClr val="000000"/>
                </a:solidFill>
                <a:latin typeface="Times New Roman"/>
              </a:rPr>
              <a:t>discards packets when bucket is full</a:t>
            </a:r>
            <a:endParaRPr lang="en-IN" sz="2800" kern="0" dirty="0" smtClean="0">
              <a:solidFill>
                <a:srgbClr val="000000"/>
              </a:solidFill>
              <a:latin typeface="Times New Roman"/>
            </a:endParaRPr>
          </a:p>
        </p:txBody>
      </p:sp>
      <p:sp>
        <p:nvSpPr>
          <p:cNvPr id="11" name="TextBox 10"/>
          <p:cNvSpPr txBox="1"/>
          <p:nvPr/>
        </p:nvSpPr>
        <p:spPr>
          <a:xfrm>
            <a:off x="304800" y="1447800"/>
            <a:ext cx="3733800" cy="5078313"/>
          </a:xfrm>
          <a:prstGeom prst="rect">
            <a:avLst/>
          </a:prstGeom>
          <a:noFill/>
        </p:spPr>
        <p:txBody>
          <a:bodyPr wrap="square" rtlCol="0">
            <a:spAutoFit/>
          </a:bodyPr>
          <a:lstStyle/>
          <a:p>
            <a:pPr marL="514350" indent="-514350" algn="just">
              <a:buFont typeface="Wingdings" pitchFamily="2" charset="2"/>
              <a:buChar char="q"/>
            </a:pPr>
            <a:r>
              <a:rPr lang="en-US" sz="2800" kern="0" dirty="0" smtClean="0">
                <a:solidFill>
                  <a:srgbClr val="000000"/>
                </a:solidFill>
                <a:latin typeface="Times New Roman"/>
              </a:rPr>
              <a:t>allows the output rate to vary</a:t>
            </a:r>
          </a:p>
          <a:p>
            <a:pPr marL="514350" indent="-514350" algn="just">
              <a:buFont typeface="Wingdings" pitchFamily="2" charset="2"/>
              <a:buChar char="q"/>
            </a:pPr>
            <a:endParaRPr lang="en-IN" sz="1600" kern="0" dirty="0" smtClean="0">
              <a:solidFill>
                <a:srgbClr val="000000"/>
              </a:solidFill>
              <a:latin typeface="Times New Roman"/>
            </a:endParaRPr>
          </a:p>
          <a:p>
            <a:pPr marL="514350" indent="-514350" algn="just">
              <a:buFont typeface="Wingdings" pitchFamily="2" charset="2"/>
              <a:buChar char="q"/>
            </a:pPr>
            <a:r>
              <a:rPr lang="en-US" sz="2800" kern="0" dirty="0" smtClean="0">
                <a:solidFill>
                  <a:srgbClr val="000000"/>
                </a:solidFill>
                <a:latin typeface="Times New Roman"/>
              </a:rPr>
              <a:t>bucket holds tokens</a:t>
            </a:r>
          </a:p>
          <a:p>
            <a:pPr marL="514350" indent="-514350" algn="just">
              <a:buFont typeface="Wingdings" pitchFamily="2" charset="2"/>
              <a:buChar char="q"/>
            </a:pPr>
            <a:endParaRPr lang="en-US" sz="2800" kern="0" dirty="0" smtClean="0">
              <a:solidFill>
                <a:srgbClr val="000000"/>
              </a:solidFill>
              <a:latin typeface="Times New Roman"/>
            </a:endParaRPr>
          </a:p>
          <a:p>
            <a:pPr marL="514350" indent="-514350" algn="just">
              <a:buFont typeface="Wingdings" pitchFamily="2" charset="2"/>
              <a:buChar char="q"/>
            </a:pPr>
            <a:r>
              <a:rPr lang="en-IN" sz="2800" kern="0" dirty="0" smtClean="0">
                <a:solidFill>
                  <a:srgbClr val="000000"/>
                </a:solidFill>
                <a:latin typeface="Times New Roman"/>
              </a:rPr>
              <a:t>Idle hosts can capture and save up tokens</a:t>
            </a:r>
          </a:p>
          <a:p>
            <a:pPr marL="514350" indent="-514350" algn="just">
              <a:buFont typeface="Wingdings" pitchFamily="2" charset="2"/>
              <a:buChar char="q"/>
            </a:pPr>
            <a:endParaRPr lang="en-US" sz="2800" kern="0" dirty="0" smtClean="0">
              <a:solidFill>
                <a:srgbClr val="000000"/>
              </a:solidFill>
              <a:latin typeface="Times New Roman"/>
            </a:endParaRPr>
          </a:p>
          <a:p>
            <a:pPr marL="514350" indent="-514350" algn="just">
              <a:buFont typeface="Wingdings" pitchFamily="2" charset="2"/>
              <a:buChar char="q"/>
            </a:pPr>
            <a:r>
              <a:rPr lang="en-US" sz="2800" kern="0" dirty="0" smtClean="0">
                <a:solidFill>
                  <a:srgbClr val="000000"/>
                </a:solidFill>
                <a:latin typeface="Times New Roman"/>
              </a:rPr>
              <a:t>never discards packets when bucket is full</a:t>
            </a:r>
          </a:p>
        </p:txBody>
      </p:sp>
      <p:sp>
        <p:nvSpPr>
          <p:cNvPr id="12" name="TextBox 11"/>
          <p:cNvSpPr txBox="1"/>
          <p:nvPr/>
        </p:nvSpPr>
        <p:spPr>
          <a:xfrm>
            <a:off x="990600" y="914400"/>
            <a:ext cx="1981200" cy="584775"/>
          </a:xfrm>
          <a:prstGeom prst="rect">
            <a:avLst/>
          </a:prstGeom>
          <a:noFill/>
        </p:spPr>
        <p:txBody>
          <a:bodyPr wrap="square" rtlCol="0">
            <a:spAutoFit/>
          </a:bodyPr>
          <a:lstStyle/>
          <a:p>
            <a:pPr algn="ctr"/>
            <a:r>
              <a:rPr lang="en-US" sz="3200" b="1" u="sng" dirty="0" smtClean="0"/>
              <a:t>Token</a:t>
            </a:r>
            <a:endParaRPr lang="en-IN" sz="3200" b="1" u="sng" dirty="0"/>
          </a:p>
        </p:txBody>
      </p:sp>
      <p:sp>
        <p:nvSpPr>
          <p:cNvPr id="13" name="TextBox 12"/>
          <p:cNvSpPr txBox="1"/>
          <p:nvPr/>
        </p:nvSpPr>
        <p:spPr>
          <a:xfrm>
            <a:off x="5562600" y="838200"/>
            <a:ext cx="1981200" cy="584775"/>
          </a:xfrm>
          <a:prstGeom prst="rect">
            <a:avLst/>
          </a:prstGeom>
          <a:noFill/>
        </p:spPr>
        <p:txBody>
          <a:bodyPr wrap="square" rtlCol="0">
            <a:spAutoFit/>
          </a:bodyPr>
          <a:lstStyle/>
          <a:p>
            <a:pPr algn="ctr"/>
            <a:r>
              <a:rPr lang="en-US" sz="3200" b="1" u="sng" dirty="0" smtClean="0"/>
              <a:t>Leaky</a:t>
            </a:r>
            <a:endParaRPr lang="en-IN" sz="3200" b="1" u="sng"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457200" y="0"/>
            <a:ext cx="8118475" cy="838200"/>
          </a:xfrm>
        </p:spPr>
        <p:txBody>
          <a:bodyPr>
            <a:noAutofit/>
          </a:bodyPr>
          <a:lstStyle/>
          <a:p>
            <a:pPr>
              <a:lnSpc>
                <a:spcPct val="150000"/>
              </a:lnSpc>
            </a:pPr>
            <a:r>
              <a:rPr lang="en-US" sz="3600" b="1" dirty="0" smtClean="0">
                <a:solidFill>
                  <a:srgbClr val="C00000"/>
                </a:solidFill>
              </a:rPr>
              <a:t> Combined  Token  - leaky Bucket</a:t>
            </a:r>
          </a:p>
        </p:txBody>
      </p:sp>
      <p:sp>
        <p:nvSpPr>
          <p:cNvPr id="6" name="TextBox 5"/>
          <p:cNvSpPr txBox="1"/>
          <p:nvPr/>
        </p:nvSpPr>
        <p:spPr>
          <a:xfrm>
            <a:off x="304800" y="990600"/>
            <a:ext cx="8610600" cy="2954655"/>
          </a:xfrm>
          <a:prstGeom prst="rect">
            <a:avLst/>
          </a:prstGeom>
          <a:noFill/>
        </p:spPr>
        <p:txBody>
          <a:bodyPr wrap="square" rtlCol="0">
            <a:spAutoFit/>
          </a:bodyPr>
          <a:lstStyle/>
          <a:p>
            <a:pPr marL="514350" indent="-514350" algn="just">
              <a:lnSpc>
                <a:spcPct val="150000"/>
              </a:lnSpc>
              <a:buFont typeface="Arial" pitchFamily="34" charset="0"/>
              <a:buChar char="•"/>
            </a:pPr>
            <a:r>
              <a:rPr lang="en-IN" sz="2400" dirty="0" smtClean="0"/>
              <a:t>A potential problem with the token bucket algorithm is that it allows large bursts again</a:t>
            </a:r>
          </a:p>
          <a:p>
            <a:pPr marL="514350" indent="-514350" algn="just">
              <a:lnSpc>
                <a:spcPct val="150000"/>
              </a:lnSpc>
              <a:buFont typeface="Arial" pitchFamily="34" charset="0"/>
              <a:buChar char="•"/>
            </a:pPr>
            <a:r>
              <a:rPr lang="en-US" sz="2400" dirty="0" smtClean="0"/>
              <a:t>To overcome this , </a:t>
            </a:r>
            <a:r>
              <a:rPr lang="en-IN" sz="2400" dirty="0" smtClean="0"/>
              <a:t> insert a leaky bucket after the token bucket</a:t>
            </a:r>
          </a:p>
          <a:p>
            <a:pPr marL="514350" indent="-514350" algn="just">
              <a:lnSpc>
                <a:spcPct val="150000"/>
              </a:lnSpc>
              <a:buFont typeface="Arial" pitchFamily="34" charset="0"/>
              <a:buChar char="•"/>
            </a:pPr>
            <a:r>
              <a:rPr lang="en-US" sz="2400" dirty="0" smtClean="0"/>
              <a:t> </a:t>
            </a:r>
            <a:r>
              <a:rPr lang="en-IN" sz="2400" dirty="0" smtClean="0"/>
              <a:t>The rate of the leaky bucket should be higher than the token bucket's ρ but lower than the maximum rate of the network</a:t>
            </a:r>
            <a:endParaRPr lang="en-IN" sz="2400" dirty="0"/>
          </a:p>
        </p:txBody>
      </p:sp>
      <p:pic>
        <p:nvPicPr>
          <p:cNvPr id="5122" name="Picture 2"/>
          <p:cNvPicPr>
            <a:picLocks noChangeAspect="1" noChangeArrowheads="1"/>
          </p:cNvPicPr>
          <p:nvPr/>
        </p:nvPicPr>
        <p:blipFill>
          <a:blip r:embed="rId3"/>
          <a:srcRect/>
          <a:stretch>
            <a:fillRect/>
          </a:stretch>
        </p:blipFill>
        <p:spPr bwMode="auto">
          <a:xfrm>
            <a:off x="381000" y="4343400"/>
            <a:ext cx="8222901" cy="1524000"/>
          </a:xfrm>
          <a:prstGeom prst="rect">
            <a:avLst/>
          </a:prstGeom>
          <a:noFill/>
          <a:ln w="9525">
            <a:noFill/>
            <a:miter lim="800000"/>
            <a:headEnd/>
            <a:tailEnd/>
          </a:ln>
          <a:effectLst/>
        </p:spPr>
      </p:pic>
      <p:sp>
        <p:nvSpPr>
          <p:cNvPr id="10" name="Rectangle 9"/>
          <p:cNvSpPr/>
          <p:nvPr/>
        </p:nvSpPr>
        <p:spPr>
          <a:xfrm>
            <a:off x="685800" y="6019800"/>
            <a:ext cx="8001000" cy="400110"/>
          </a:xfrm>
          <a:prstGeom prst="rect">
            <a:avLst/>
          </a:prstGeom>
        </p:spPr>
        <p:txBody>
          <a:bodyPr wrap="square">
            <a:spAutoFit/>
          </a:bodyPr>
          <a:lstStyle/>
          <a:p>
            <a:r>
              <a:rPr lang="en-IN" sz="2000" b="1" dirty="0" smtClean="0"/>
              <a:t>Output from a 500KB token bucket feeding a 10-MB/sec leaky bucket.</a:t>
            </a:r>
            <a:endParaRPr lang="en-IN" sz="20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381001"/>
            <a:ext cx="7772400" cy="838200"/>
          </a:xfrm>
        </p:spPr>
        <p:txBody>
          <a:bodyPr>
            <a:normAutofit/>
          </a:bodyPr>
          <a:lstStyle/>
          <a:p>
            <a:r>
              <a:rPr lang="en-US" sz="4000" dirty="0" smtClean="0">
                <a:solidFill>
                  <a:srgbClr val="C00000"/>
                </a:solidFill>
              </a:rPr>
              <a:t>Exercise</a:t>
            </a:r>
            <a:endParaRPr lang="en-IN" sz="4000" dirty="0">
              <a:solidFill>
                <a:srgbClr val="C00000"/>
              </a:solidFill>
            </a:endParaRPr>
          </a:p>
        </p:txBody>
      </p:sp>
      <p:sp>
        <p:nvSpPr>
          <p:cNvPr id="3" name="TextBox 2"/>
          <p:cNvSpPr txBox="1"/>
          <p:nvPr/>
        </p:nvSpPr>
        <p:spPr>
          <a:xfrm>
            <a:off x="381000" y="1447800"/>
            <a:ext cx="8001000" cy="4524315"/>
          </a:xfrm>
          <a:prstGeom prst="rect">
            <a:avLst/>
          </a:prstGeom>
          <a:noFill/>
        </p:spPr>
        <p:txBody>
          <a:bodyPr wrap="square" rtlCol="0">
            <a:spAutoFit/>
          </a:bodyPr>
          <a:lstStyle/>
          <a:p>
            <a:pPr marL="457200" indent="-457200" algn="just">
              <a:lnSpc>
                <a:spcPct val="150000"/>
              </a:lnSpc>
              <a:buFont typeface="+mj-lt"/>
              <a:buAutoNum type="arabicPeriod"/>
              <a:defRPr/>
            </a:pPr>
            <a:r>
              <a:rPr lang="en-US" sz="2400" dirty="0" smtClean="0"/>
              <a:t>A source generates data in terms of bursts: 3 MB bursts lasting 2 msec once every 100 msec. The network offers a bandwidth of 60 MB/sec. The leaky bucket has a capacity of 4 MB. </a:t>
            </a:r>
          </a:p>
          <a:p>
            <a:pPr marL="914400" lvl="1" indent="-457200" algn="just">
              <a:lnSpc>
                <a:spcPct val="150000"/>
              </a:lnSpc>
              <a:buFont typeface="+mj-lt"/>
              <a:buAutoNum type="alphaLcPeriod"/>
              <a:defRPr/>
            </a:pPr>
            <a:r>
              <a:rPr lang="en-US" sz="2400" dirty="0" smtClean="0"/>
              <a:t>How does the output look like?</a:t>
            </a:r>
          </a:p>
          <a:p>
            <a:pPr marL="914400" lvl="1" indent="-457200" algn="just">
              <a:lnSpc>
                <a:spcPct val="150000"/>
              </a:lnSpc>
              <a:buFont typeface="+mj-lt"/>
              <a:buAutoNum type="alphaLcPeriod"/>
              <a:defRPr/>
            </a:pPr>
            <a:r>
              <a:rPr lang="en-US" sz="2400" dirty="0" smtClean="0"/>
              <a:t> What should be the minimum capacity of the leaky bucket to avoid loss?</a:t>
            </a:r>
          </a:p>
          <a:p>
            <a:pPr algn="just">
              <a:lnSpc>
                <a:spcPct val="150000"/>
              </a:lnSpc>
            </a:pPr>
            <a:endParaRPr lang="en-IN" sz="24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0"/>
            <a:ext cx="7772400" cy="838200"/>
          </a:xfrm>
        </p:spPr>
        <p:txBody>
          <a:bodyPr>
            <a:normAutofit/>
          </a:bodyPr>
          <a:lstStyle/>
          <a:p>
            <a:r>
              <a:rPr lang="en-US" sz="4000" dirty="0" smtClean="0">
                <a:solidFill>
                  <a:srgbClr val="C00000"/>
                </a:solidFill>
              </a:rPr>
              <a:t>Exercise</a:t>
            </a:r>
            <a:endParaRPr lang="en-IN" sz="4000" dirty="0">
              <a:solidFill>
                <a:srgbClr val="C00000"/>
              </a:solidFill>
            </a:endParaRPr>
          </a:p>
        </p:txBody>
      </p:sp>
      <p:sp>
        <p:nvSpPr>
          <p:cNvPr id="3" name="TextBox 2"/>
          <p:cNvSpPr txBox="1"/>
          <p:nvPr/>
        </p:nvSpPr>
        <p:spPr>
          <a:xfrm>
            <a:off x="381000" y="990600"/>
            <a:ext cx="8001000" cy="5078313"/>
          </a:xfrm>
          <a:prstGeom prst="rect">
            <a:avLst/>
          </a:prstGeom>
          <a:noFill/>
        </p:spPr>
        <p:txBody>
          <a:bodyPr wrap="square" rtlCol="0">
            <a:spAutoFit/>
          </a:bodyPr>
          <a:lstStyle/>
          <a:p>
            <a:pPr marL="457200" indent="-457200" algn="just">
              <a:lnSpc>
                <a:spcPct val="150000"/>
              </a:lnSpc>
              <a:buFont typeface="+mj-lt"/>
              <a:buAutoNum type="arabicPeriod" startAt="2"/>
              <a:defRPr/>
            </a:pPr>
            <a:r>
              <a:rPr lang="en-IN" sz="2400" dirty="0" smtClean="0"/>
              <a:t>An ATM network uses a token bucket scheme for traffic shaping. A new token is put into the bucket every 5 µsec. Each token is good for one cell, which contains 48 bytes of data. What is the maximum sustainable data rate?</a:t>
            </a:r>
          </a:p>
          <a:p>
            <a:pPr marL="457200" indent="-457200" algn="just">
              <a:lnSpc>
                <a:spcPct val="150000"/>
              </a:lnSpc>
              <a:buFont typeface="+mj-lt"/>
              <a:buAutoNum type="arabicPeriod" startAt="2"/>
              <a:defRPr/>
            </a:pPr>
            <a:endParaRPr lang="en-US" sz="2400" dirty="0" smtClean="0"/>
          </a:p>
          <a:p>
            <a:pPr marL="457200" indent="-457200" algn="just">
              <a:lnSpc>
                <a:spcPct val="150000"/>
              </a:lnSpc>
              <a:buFont typeface="+mj-lt"/>
              <a:buAutoNum type="arabicPeriod" startAt="2"/>
              <a:defRPr/>
            </a:pPr>
            <a:r>
              <a:rPr lang="en-US" sz="2400" dirty="0" smtClean="0"/>
              <a:t> </a:t>
            </a:r>
            <a:r>
              <a:rPr lang="en-IN" sz="2400" dirty="0" smtClean="0"/>
              <a:t>A computer on a 6-Mbps network is regulated by a token bucket. The token bucket is filled at a rate of 1 Mbps. It is initially filled to capacity with 8 megabits. How long can the computer transmit at the full 6 Mbps?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ctrTitle"/>
          </p:nvPr>
        </p:nvSpPr>
        <p:spPr>
          <a:xfrm>
            <a:off x="339725" y="228600"/>
            <a:ext cx="8804275" cy="685800"/>
          </a:xfrm>
        </p:spPr>
        <p:txBody>
          <a:bodyPr>
            <a:normAutofit fontScale="90000"/>
          </a:bodyPr>
          <a:lstStyle/>
          <a:p>
            <a:pPr>
              <a:lnSpc>
                <a:spcPct val="150000"/>
              </a:lnSpc>
            </a:pPr>
            <a:r>
              <a:rPr lang="en-US" sz="3200" dirty="0" smtClean="0"/>
              <a:t> </a:t>
            </a:r>
            <a:r>
              <a:rPr lang="en-US" b="1" dirty="0" smtClean="0">
                <a:solidFill>
                  <a:srgbClr val="C00000"/>
                </a:solidFill>
              </a:rPr>
              <a:t>Resource Reservation</a:t>
            </a:r>
            <a:endParaRPr lang="en-US" sz="3200" b="1" dirty="0" smtClean="0">
              <a:solidFill>
                <a:srgbClr val="C00000"/>
              </a:solidFill>
            </a:endParaRPr>
          </a:p>
        </p:txBody>
      </p:sp>
      <p:sp>
        <p:nvSpPr>
          <p:cNvPr id="98307"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98309"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98311" name="TextBox 8"/>
          <p:cNvSpPr txBox="1">
            <a:spLocks noChangeArrowheads="1"/>
          </p:cNvSpPr>
          <p:nvPr/>
        </p:nvSpPr>
        <p:spPr bwMode="auto">
          <a:xfrm>
            <a:off x="304800" y="1066800"/>
            <a:ext cx="8564563" cy="671851"/>
          </a:xfrm>
          <a:prstGeom prst="rect">
            <a:avLst/>
          </a:prstGeom>
          <a:noFill/>
          <a:ln w="9525">
            <a:noFill/>
            <a:miter lim="800000"/>
            <a:headEnd/>
            <a:tailEnd/>
          </a:ln>
        </p:spPr>
        <p:txBody>
          <a:bodyPr wrap="square">
            <a:spAutoFit/>
          </a:bodyPr>
          <a:lstStyle/>
          <a:p>
            <a:pPr marL="457200" indent="-457200" algn="just">
              <a:lnSpc>
                <a:spcPct val="150000"/>
              </a:lnSpc>
              <a:buFont typeface="Arial" pitchFamily="34" charset="0"/>
              <a:buChar char="•"/>
            </a:pPr>
            <a:r>
              <a:rPr lang="en-US" sz="2400" dirty="0" smtClean="0"/>
              <a:t> </a:t>
            </a:r>
            <a:r>
              <a:rPr lang="en-US" sz="2800" b="1" dirty="0" smtClean="0"/>
              <a:t>Primarily for connection-oriented networks</a:t>
            </a:r>
          </a:p>
        </p:txBody>
      </p:sp>
      <p:sp>
        <p:nvSpPr>
          <p:cNvPr id="7" name="Rectangle 3"/>
          <p:cNvSpPr txBox="1">
            <a:spLocks noChangeArrowheads="1"/>
          </p:cNvSpPr>
          <p:nvPr/>
        </p:nvSpPr>
        <p:spPr bwMode="auto">
          <a:xfrm>
            <a:off x="609600" y="19050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charset="2"/>
              <a:buChar char="n"/>
              <a:tabLst/>
              <a:defRPr/>
            </a:pPr>
            <a:r>
              <a:rPr kumimoji="0" lang="en-US" sz="2800" b="0" i="0" u="none" strike="noStrike" kern="0" cap="none" spc="0" normalizeH="0" baseline="0" noProof="0" dirty="0" smtClean="0">
                <a:ln>
                  <a:noFill/>
                </a:ln>
                <a:solidFill>
                  <a:srgbClr val="000000"/>
                </a:solidFill>
                <a:effectLst/>
                <a:uLnTx/>
                <a:uFillTx/>
                <a:latin typeface="Tahoma"/>
                <a:ea typeface="+mn-ea"/>
                <a:cs typeface="+mn-cs"/>
              </a:rPr>
              <a:t>During connection setup:</a:t>
            </a:r>
          </a:p>
          <a:p>
            <a:pPr marL="742950" marR="0" lvl="1" indent="-285750" algn="l" defTabSz="914400" rtl="0" eaLnBrk="1" fontAlgn="base" latinLnBrk="0" hangingPunct="1">
              <a:lnSpc>
                <a:spcPct val="150000"/>
              </a:lnSpc>
              <a:spcBef>
                <a:spcPct val="20000"/>
              </a:spcBef>
              <a:spcAft>
                <a:spcPct val="0"/>
              </a:spcAft>
              <a:buClr>
                <a:srgbClr val="FF0000"/>
              </a:buClr>
              <a:buSzPct val="55000"/>
              <a:buFont typeface="Wingdings" charset="2"/>
              <a:buChar char="n"/>
              <a:tabLst/>
              <a:defRPr/>
            </a:pPr>
            <a:r>
              <a:rPr kumimoji="0" lang="en-US" sz="2400" b="0" i="0" u="none" strike="noStrike" kern="0" cap="none" spc="0" normalizeH="0" baseline="0" noProof="0" dirty="0" smtClean="0">
                <a:ln>
                  <a:noFill/>
                </a:ln>
                <a:solidFill>
                  <a:srgbClr val="000000"/>
                </a:solidFill>
                <a:effectLst/>
                <a:uLnTx/>
                <a:uFillTx/>
                <a:latin typeface="Tahoma"/>
              </a:rPr>
              <a:t>Request resources (e.g., buffer space, bandwidth) from the network</a:t>
            </a:r>
          </a:p>
          <a:p>
            <a:pPr marL="742950" marR="0" lvl="1" indent="-285750" algn="l" defTabSz="914400" rtl="0" eaLnBrk="1" fontAlgn="base" latinLnBrk="0" hangingPunct="1">
              <a:lnSpc>
                <a:spcPct val="150000"/>
              </a:lnSpc>
              <a:spcBef>
                <a:spcPct val="20000"/>
              </a:spcBef>
              <a:spcAft>
                <a:spcPct val="0"/>
              </a:spcAft>
              <a:buClr>
                <a:srgbClr val="FF0000"/>
              </a:buClr>
              <a:buSzPct val="55000"/>
              <a:buFont typeface="Wingdings" charset="2"/>
              <a:buChar char="n"/>
              <a:tabLst/>
              <a:defRPr/>
            </a:pPr>
            <a:r>
              <a:rPr kumimoji="0" lang="en-US" sz="2400" b="0" i="0" u="none" strike="noStrike" kern="0" cap="none" spc="0" normalizeH="0" baseline="0" noProof="0" dirty="0" smtClean="0">
                <a:ln>
                  <a:noFill/>
                </a:ln>
                <a:solidFill>
                  <a:srgbClr val="000000"/>
                </a:solidFill>
                <a:effectLst/>
                <a:uLnTx/>
                <a:uFillTx/>
                <a:latin typeface="Tahoma"/>
              </a:rPr>
              <a:t>If the network has enough available resources to support the new connection, the connection will be established</a:t>
            </a:r>
          </a:p>
          <a:p>
            <a:pPr marL="742950" marR="0" lvl="1" indent="-285750" algn="l" defTabSz="914400" rtl="0" eaLnBrk="1" fontAlgn="base" latinLnBrk="0" hangingPunct="1">
              <a:lnSpc>
                <a:spcPct val="150000"/>
              </a:lnSpc>
              <a:spcBef>
                <a:spcPct val="20000"/>
              </a:spcBef>
              <a:spcAft>
                <a:spcPct val="0"/>
              </a:spcAft>
              <a:buClr>
                <a:srgbClr val="FF0000"/>
              </a:buClr>
              <a:buSzPct val="55000"/>
              <a:buFont typeface="Wingdings" charset="2"/>
              <a:buChar char="n"/>
              <a:tabLst/>
              <a:defRPr/>
            </a:pPr>
            <a:r>
              <a:rPr kumimoji="0" lang="en-US" sz="2400" b="0" i="0" u="none" strike="noStrike" kern="0" cap="none" spc="0" normalizeH="0" baseline="0" noProof="0" dirty="0" smtClean="0">
                <a:ln>
                  <a:noFill/>
                </a:ln>
                <a:solidFill>
                  <a:srgbClr val="000000"/>
                </a:solidFill>
                <a:effectLst/>
                <a:uLnTx/>
                <a:uFillTx/>
                <a:latin typeface="Tahoma"/>
              </a:rPr>
              <a:t>Otherwise, the connection will be rejected</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ctrTitle"/>
          </p:nvPr>
        </p:nvSpPr>
        <p:spPr>
          <a:xfrm>
            <a:off x="339725" y="381000"/>
            <a:ext cx="8575675" cy="685800"/>
          </a:xfrm>
        </p:spPr>
        <p:txBody>
          <a:bodyPr>
            <a:normAutofit fontScale="90000"/>
          </a:bodyPr>
          <a:lstStyle/>
          <a:p>
            <a:pPr>
              <a:lnSpc>
                <a:spcPct val="150000"/>
              </a:lnSpc>
            </a:pPr>
            <a:r>
              <a:rPr lang="en-US" sz="3200" dirty="0" smtClean="0"/>
              <a:t> </a:t>
            </a:r>
            <a:r>
              <a:rPr lang="en-US" b="1" dirty="0" smtClean="0">
                <a:solidFill>
                  <a:srgbClr val="C00000"/>
                </a:solidFill>
              </a:rPr>
              <a:t>Resource Reservation</a:t>
            </a:r>
            <a:endParaRPr lang="en-US" sz="3200" b="1" dirty="0" smtClean="0">
              <a:solidFill>
                <a:srgbClr val="C00000"/>
              </a:solidFill>
            </a:endParaRPr>
          </a:p>
        </p:txBody>
      </p:sp>
      <p:sp>
        <p:nvSpPr>
          <p:cNvPr id="98307"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98309"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8" name="Line 2"/>
          <p:cNvSpPr>
            <a:spLocks noChangeShapeType="1"/>
          </p:cNvSpPr>
          <p:nvPr/>
        </p:nvSpPr>
        <p:spPr bwMode="auto">
          <a:xfrm>
            <a:off x="1463675" y="2236788"/>
            <a:ext cx="5513388" cy="0"/>
          </a:xfrm>
          <a:prstGeom prst="line">
            <a:avLst/>
          </a:prstGeom>
          <a:noFill/>
          <a:ln w="25400">
            <a:solidFill>
              <a:schemeClr val="tx1"/>
            </a:solidFill>
            <a:round/>
            <a:headEnd type="none" w="sm" len="sm"/>
            <a:tailEnd type="none" w="sm" len="sm"/>
          </a:ln>
        </p:spPr>
        <p:txBody>
          <a:bodyPr wrap="none" anchor="ctr"/>
          <a:lstStyle/>
          <a:p>
            <a:endParaRPr lang="en-IN"/>
          </a:p>
        </p:txBody>
      </p:sp>
      <p:sp>
        <p:nvSpPr>
          <p:cNvPr id="9" name="Rectangle 4"/>
          <p:cNvSpPr>
            <a:spLocks noChangeArrowheads="1"/>
          </p:cNvSpPr>
          <p:nvPr/>
        </p:nvSpPr>
        <p:spPr bwMode="auto">
          <a:xfrm>
            <a:off x="2589213" y="1884363"/>
            <a:ext cx="974725" cy="690562"/>
          </a:xfrm>
          <a:prstGeom prst="rect">
            <a:avLst/>
          </a:prstGeom>
          <a:solidFill>
            <a:schemeClr val="accent2"/>
          </a:solidFill>
          <a:ln w="12700">
            <a:solidFill>
              <a:schemeClr val="tx1"/>
            </a:solidFill>
            <a:miter lim="800000"/>
            <a:headEnd/>
            <a:tailEnd/>
          </a:ln>
        </p:spPr>
        <p:txBody>
          <a:bodyPr wrap="none" lIns="92075" tIns="46038" rIns="92075" bIns="46038" anchor="ctr"/>
          <a:lstStyle/>
          <a:p>
            <a:pPr algn="ctr" eaLnBrk="0" hangingPunct="0"/>
            <a:r>
              <a:rPr lang="en-US" sz="1800">
                <a:latin typeface="Arial" charset="0"/>
              </a:rPr>
              <a:t>Router</a:t>
            </a:r>
          </a:p>
        </p:txBody>
      </p:sp>
      <p:sp>
        <p:nvSpPr>
          <p:cNvPr id="10" name="Rectangle 5"/>
          <p:cNvSpPr>
            <a:spLocks noChangeArrowheads="1"/>
          </p:cNvSpPr>
          <p:nvPr/>
        </p:nvSpPr>
        <p:spPr bwMode="auto">
          <a:xfrm>
            <a:off x="4757738" y="1884363"/>
            <a:ext cx="974725" cy="690562"/>
          </a:xfrm>
          <a:prstGeom prst="rect">
            <a:avLst/>
          </a:prstGeom>
          <a:solidFill>
            <a:schemeClr val="accent2"/>
          </a:solidFill>
          <a:ln w="12700">
            <a:solidFill>
              <a:schemeClr val="tx1"/>
            </a:solidFill>
            <a:miter lim="800000"/>
            <a:headEnd/>
            <a:tailEnd/>
          </a:ln>
        </p:spPr>
        <p:txBody>
          <a:bodyPr wrap="none" lIns="92075" tIns="46038" rIns="92075" bIns="46038" anchor="ctr"/>
          <a:lstStyle/>
          <a:p>
            <a:pPr algn="ctr" eaLnBrk="0" hangingPunct="0"/>
            <a:r>
              <a:rPr lang="en-US" sz="1800">
                <a:latin typeface="Arial" charset="0"/>
              </a:rPr>
              <a:t>Router</a:t>
            </a:r>
          </a:p>
        </p:txBody>
      </p:sp>
      <p:sp>
        <p:nvSpPr>
          <p:cNvPr id="11" name="Oval 6"/>
          <p:cNvSpPr>
            <a:spLocks noChangeArrowheads="1"/>
          </p:cNvSpPr>
          <p:nvPr/>
        </p:nvSpPr>
        <p:spPr bwMode="auto">
          <a:xfrm>
            <a:off x="839788" y="1920875"/>
            <a:ext cx="606425" cy="606425"/>
          </a:xfrm>
          <a:prstGeom prst="ellipse">
            <a:avLst/>
          </a:prstGeom>
          <a:solidFill>
            <a:schemeClr val="accent2"/>
          </a:solidFill>
          <a:ln w="12700">
            <a:solidFill>
              <a:schemeClr val="tx1"/>
            </a:solidFill>
            <a:round/>
            <a:headEnd/>
            <a:tailEnd/>
          </a:ln>
        </p:spPr>
        <p:txBody>
          <a:bodyPr wrap="none" lIns="92075" tIns="46038" rIns="92075" bIns="46038" anchor="ctr"/>
          <a:lstStyle/>
          <a:p>
            <a:pPr algn="ctr" eaLnBrk="0" hangingPunct="0"/>
            <a:r>
              <a:rPr lang="en-US" sz="1800" dirty="0" err="1">
                <a:latin typeface="Arial" charset="0"/>
              </a:rPr>
              <a:t>Src</a:t>
            </a:r>
            <a:endParaRPr lang="en-US" sz="1800" dirty="0">
              <a:latin typeface="Arial" charset="0"/>
            </a:endParaRPr>
          </a:p>
        </p:txBody>
      </p:sp>
      <p:sp>
        <p:nvSpPr>
          <p:cNvPr id="12" name="Oval 7"/>
          <p:cNvSpPr>
            <a:spLocks noChangeArrowheads="1"/>
          </p:cNvSpPr>
          <p:nvPr/>
        </p:nvSpPr>
        <p:spPr bwMode="auto">
          <a:xfrm>
            <a:off x="6996113" y="1920875"/>
            <a:ext cx="606425" cy="606425"/>
          </a:xfrm>
          <a:prstGeom prst="ellipse">
            <a:avLst/>
          </a:prstGeom>
          <a:solidFill>
            <a:schemeClr val="accent2"/>
          </a:solidFill>
          <a:ln w="12700">
            <a:solidFill>
              <a:schemeClr val="tx1"/>
            </a:solidFill>
            <a:round/>
            <a:headEnd/>
            <a:tailEnd/>
          </a:ln>
        </p:spPr>
        <p:txBody>
          <a:bodyPr wrap="none" lIns="92075" tIns="46038" rIns="92075" bIns="46038" anchor="ctr"/>
          <a:lstStyle/>
          <a:p>
            <a:pPr algn="ctr" eaLnBrk="0" hangingPunct="0"/>
            <a:r>
              <a:rPr lang="en-US" sz="1800">
                <a:latin typeface="Arial" charset="0"/>
              </a:rPr>
              <a:t>Dest</a:t>
            </a:r>
          </a:p>
        </p:txBody>
      </p:sp>
      <p:sp>
        <p:nvSpPr>
          <p:cNvPr id="13" name="Rectangle 8"/>
          <p:cNvSpPr>
            <a:spLocks noChangeArrowheads="1"/>
          </p:cNvSpPr>
          <p:nvPr/>
        </p:nvSpPr>
        <p:spPr bwMode="auto">
          <a:xfrm>
            <a:off x="3706813" y="2257425"/>
            <a:ext cx="982662" cy="581025"/>
          </a:xfrm>
          <a:prstGeom prst="rect">
            <a:avLst/>
          </a:prstGeom>
          <a:noFill/>
          <a:ln w="9525">
            <a:noFill/>
            <a:miter lim="800000"/>
            <a:headEnd/>
            <a:tailEnd/>
          </a:ln>
        </p:spPr>
        <p:txBody>
          <a:bodyPr wrap="none" lIns="92075" tIns="46038" rIns="92075" bIns="46038">
            <a:spAutoFit/>
          </a:bodyPr>
          <a:lstStyle/>
          <a:p>
            <a:pPr eaLnBrk="0" hangingPunct="0"/>
            <a:r>
              <a:rPr lang="en-US" sz="1600" dirty="0">
                <a:latin typeface="Arial" charset="0"/>
              </a:rPr>
              <a:t>4 Mbps</a:t>
            </a:r>
          </a:p>
          <a:p>
            <a:pPr eaLnBrk="0" hangingPunct="0"/>
            <a:r>
              <a:rPr lang="en-US" sz="1600" dirty="0">
                <a:latin typeface="Arial" charset="0"/>
              </a:rPr>
              <a:t>available</a:t>
            </a:r>
          </a:p>
        </p:txBody>
      </p:sp>
      <p:sp>
        <p:nvSpPr>
          <p:cNvPr id="14" name="Rectangle 9"/>
          <p:cNvSpPr>
            <a:spLocks noChangeArrowheads="1"/>
          </p:cNvSpPr>
          <p:nvPr/>
        </p:nvSpPr>
        <p:spPr bwMode="auto">
          <a:xfrm>
            <a:off x="5932488" y="2257425"/>
            <a:ext cx="982662" cy="581025"/>
          </a:xfrm>
          <a:prstGeom prst="rect">
            <a:avLst/>
          </a:prstGeom>
          <a:noFill/>
          <a:ln w="9525">
            <a:noFill/>
            <a:miter lim="800000"/>
            <a:headEnd/>
            <a:tailEnd/>
          </a:ln>
        </p:spPr>
        <p:txBody>
          <a:bodyPr wrap="none" lIns="92075" tIns="46038" rIns="92075" bIns="46038">
            <a:spAutoFit/>
          </a:bodyPr>
          <a:lstStyle/>
          <a:p>
            <a:pPr eaLnBrk="0" hangingPunct="0"/>
            <a:r>
              <a:rPr lang="en-US" sz="1600">
                <a:latin typeface="Arial" charset="0"/>
              </a:rPr>
              <a:t>6 Mbps</a:t>
            </a:r>
          </a:p>
          <a:p>
            <a:pPr eaLnBrk="0" hangingPunct="0"/>
            <a:r>
              <a:rPr lang="en-US" sz="1600">
                <a:latin typeface="Arial" charset="0"/>
              </a:rPr>
              <a:t>available</a:t>
            </a:r>
          </a:p>
        </p:txBody>
      </p:sp>
      <p:sp>
        <p:nvSpPr>
          <p:cNvPr id="15" name="Rectangle 10"/>
          <p:cNvSpPr>
            <a:spLocks noChangeArrowheads="1"/>
          </p:cNvSpPr>
          <p:nvPr/>
        </p:nvSpPr>
        <p:spPr bwMode="auto">
          <a:xfrm>
            <a:off x="1477963" y="2257425"/>
            <a:ext cx="982662" cy="581025"/>
          </a:xfrm>
          <a:prstGeom prst="rect">
            <a:avLst/>
          </a:prstGeom>
          <a:noFill/>
          <a:ln w="9525">
            <a:noFill/>
            <a:miter lim="800000"/>
            <a:headEnd/>
            <a:tailEnd/>
          </a:ln>
        </p:spPr>
        <p:txBody>
          <a:bodyPr wrap="none" lIns="92075" tIns="46038" rIns="92075" bIns="46038">
            <a:spAutoFit/>
          </a:bodyPr>
          <a:lstStyle/>
          <a:p>
            <a:pPr eaLnBrk="0" hangingPunct="0"/>
            <a:r>
              <a:rPr lang="en-US" sz="1600">
                <a:latin typeface="Arial" charset="0"/>
              </a:rPr>
              <a:t>10 Mbps</a:t>
            </a:r>
          </a:p>
          <a:p>
            <a:pPr eaLnBrk="0" hangingPunct="0"/>
            <a:r>
              <a:rPr lang="en-US" sz="1600">
                <a:latin typeface="Arial" charset="0"/>
              </a:rPr>
              <a:t>available</a:t>
            </a:r>
          </a:p>
        </p:txBody>
      </p:sp>
      <p:sp>
        <p:nvSpPr>
          <p:cNvPr id="16" name="Rectangle 11"/>
          <p:cNvSpPr>
            <a:spLocks noChangeArrowheads="1"/>
          </p:cNvSpPr>
          <p:nvPr/>
        </p:nvSpPr>
        <p:spPr bwMode="auto">
          <a:xfrm>
            <a:off x="838200" y="3352800"/>
            <a:ext cx="7696200" cy="3124200"/>
          </a:xfrm>
          <a:prstGeom prst="rect">
            <a:avLst/>
          </a:prstGeom>
          <a:noFill/>
          <a:ln w="9525">
            <a:noFill/>
            <a:miter lim="800000"/>
            <a:headEnd/>
            <a:tailEnd/>
          </a:ln>
        </p:spPr>
        <p:txBody>
          <a:bodyPr wrap="square" lIns="92075" tIns="46038" rIns="92075" bIns="46038">
            <a:spAutoFit/>
          </a:bodyPr>
          <a:lstStyle/>
          <a:p>
            <a:pPr eaLnBrk="0" hangingPunct="0"/>
            <a:r>
              <a:rPr lang="en-US" sz="1800" dirty="0">
                <a:latin typeface="Arial" charset="0"/>
              </a:rPr>
              <a:t>Case 1:  Source attempts to connect to destination, and attempts to</a:t>
            </a:r>
          </a:p>
          <a:p>
            <a:pPr eaLnBrk="0" hangingPunct="0"/>
            <a:r>
              <a:rPr lang="en-US" sz="1800" dirty="0">
                <a:latin typeface="Arial" charset="0"/>
              </a:rPr>
              <a:t>              reserve 4 Mbps for the connection</a:t>
            </a:r>
          </a:p>
          <a:p>
            <a:pPr eaLnBrk="0" hangingPunct="0"/>
            <a:endParaRPr lang="en-US" sz="1800" dirty="0">
              <a:latin typeface="Arial" charset="0"/>
            </a:endParaRPr>
          </a:p>
          <a:p>
            <a:pPr eaLnBrk="0" hangingPunct="0"/>
            <a:r>
              <a:rPr lang="en-US" sz="1800" dirty="0">
                <a:latin typeface="Arial" charset="0"/>
              </a:rPr>
              <a:t>	Result:  Connection accepted.  There is enough bandwidth </a:t>
            </a:r>
          </a:p>
          <a:p>
            <a:pPr eaLnBrk="0" hangingPunct="0"/>
            <a:r>
              <a:rPr lang="en-US" sz="1800" dirty="0">
                <a:latin typeface="Arial" charset="0"/>
              </a:rPr>
              <a:t>	              available.  Available link bandwidths updated.</a:t>
            </a:r>
          </a:p>
          <a:p>
            <a:pPr eaLnBrk="0" hangingPunct="0"/>
            <a:endParaRPr lang="en-US" sz="1800" dirty="0">
              <a:latin typeface="Arial" charset="0"/>
            </a:endParaRPr>
          </a:p>
          <a:p>
            <a:pPr eaLnBrk="0" hangingPunct="0"/>
            <a:r>
              <a:rPr lang="en-US" sz="1800" dirty="0">
                <a:latin typeface="Arial" charset="0"/>
              </a:rPr>
              <a:t>Case 2:  Source attempts to connect to destination, and attempts to</a:t>
            </a:r>
          </a:p>
          <a:p>
            <a:pPr eaLnBrk="0" hangingPunct="0"/>
            <a:r>
              <a:rPr lang="en-US" sz="1800" dirty="0">
                <a:latin typeface="Arial" charset="0"/>
              </a:rPr>
              <a:t>               reserve 5 Mbps for the connection</a:t>
            </a:r>
          </a:p>
          <a:p>
            <a:pPr eaLnBrk="0" hangingPunct="0"/>
            <a:endParaRPr lang="en-US" sz="1800" dirty="0">
              <a:latin typeface="Arial" charset="0"/>
            </a:endParaRPr>
          </a:p>
          <a:p>
            <a:pPr eaLnBrk="0" hangingPunct="0"/>
            <a:r>
              <a:rPr lang="en-US" sz="1800" dirty="0">
                <a:latin typeface="Arial" charset="0"/>
              </a:rPr>
              <a:t>	Result:  Failure.  There is not enough bandwidth available on</a:t>
            </a:r>
          </a:p>
          <a:p>
            <a:pPr eaLnBrk="0" hangingPunct="0"/>
            <a:r>
              <a:rPr lang="en-US" sz="1800" dirty="0">
                <a:latin typeface="Arial" charset="0"/>
              </a:rPr>
              <a:t>	             one of the links.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ctrTitle"/>
          </p:nvPr>
        </p:nvSpPr>
        <p:spPr>
          <a:xfrm>
            <a:off x="339725" y="228600"/>
            <a:ext cx="8804275" cy="685800"/>
          </a:xfrm>
        </p:spPr>
        <p:txBody>
          <a:bodyPr>
            <a:normAutofit fontScale="90000"/>
          </a:bodyPr>
          <a:lstStyle/>
          <a:p>
            <a:pPr>
              <a:lnSpc>
                <a:spcPct val="150000"/>
              </a:lnSpc>
            </a:pPr>
            <a:r>
              <a:rPr lang="en-US" sz="3200" dirty="0" smtClean="0"/>
              <a:t> </a:t>
            </a:r>
            <a:r>
              <a:rPr lang="en-US" b="1" dirty="0" smtClean="0">
                <a:solidFill>
                  <a:srgbClr val="C00000"/>
                </a:solidFill>
              </a:rPr>
              <a:t>Resource Reservation</a:t>
            </a:r>
            <a:endParaRPr lang="en-US" sz="3200" b="1" dirty="0" smtClean="0">
              <a:solidFill>
                <a:srgbClr val="C00000"/>
              </a:solidFill>
            </a:endParaRPr>
          </a:p>
        </p:txBody>
      </p:sp>
      <p:sp>
        <p:nvSpPr>
          <p:cNvPr id="98307"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98309"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98311" name="TextBox 8"/>
          <p:cNvSpPr txBox="1">
            <a:spLocks noChangeArrowheads="1"/>
          </p:cNvSpPr>
          <p:nvPr/>
        </p:nvSpPr>
        <p:spPr bwMode="auto">
          <a:xfrm>
            <a:off x="304800" y="1133356"/>
            <a:ext cx="8564563" cy="4616648"/>
          </a:xfrm>
          <a:prstGeom prst="rect">
            <a:avLst/>
          </a:prstGeom>
          <a:noFill/>
          <a:ln w="9525">
            <a:noFill/>
            <a:miter lim="800000"/>
            <a:headEnd/>
            <a:tailEnd/>
          </a:ln>
        </p:spPr>
        <p:txBody>
          <a:bodyPr wrap="square">
            <a:spAutoFit/>
          </a:bodyPr>
          <a:lstStyle/>
          <a:p>
            <a:pPr marL="342900" indent="-342900" algn="just">
              <a:lnSpc>
                <a:spcPct val="150000"/>
              </a:lnSpc>
            </a:pPr>
            <a:endParaRPr lang="en-US" sz="1600" dirty="0" smtClean="0"/>
          </a:p>
          <a:p>
            <a:pPr marL="342900" indent="-342900" algn="just">
              <a:lnSpc>
                <a:spcPct val="150000"/>
              </a:lnSpc>
              <a:buFont typeface="Arial" pitchFamily="34" charset="0"/>
              <a:buChar char="•"/>
            </a:pPr>
            <a:r>
              <a:rPr lang="en-US" sz="2400" dirty="0" smtClean="0"/>
              <a:t>Once </a:t>
            </a:r>
            <a:r>
              <a:rPr lang="en-US" sz="2400" dirty="0"/>
              <a:t>we have a specific route for a flow, it becomes possible to reserve resources along that route </a:t>
            </a:r>
            <a:endParaRPr lang="en-US" sz="2400" dirty="0" smtClean="0"/>
          </a:p>
          <a:p>
            <a:pPr marL="342900" indent="-342900" algn="just">
              <a:lnSpc>
                <a:spcPct val="150000"/>
              </a:lnSpc>
            </a:pPr>
            <a:endParaRPr lang="en-US" sz="2400" dirty="0" smtClean="0"/>
          </a:p>
          <a:p>
            <a:pPr marL="342900" indent="-342900" algn="just">
              <a:lnSpc>
                <a:spcPct val="150000"/>
              </a:lnSpc>
              <a:buFont typeface="Arial" pitchFamily="34" charset="0"/>
              <a:buChar char="•"/>
            </a:pPr>
            <a:r>
              <a:rPr lang="en-US" sz="2400" dirty="0" smtClean="0"/>
              <a:t> Three kinds </a:t>
            </a:r>
            <a:r>
              <a:rPr lang="en-US" sz="2400" dirty="0"/>
              <a:t>of resources </a:t>
            </a:r>
            <a:r>
              <a:rPr lang="en-US" sz="2400" dirty="0" smtClean="0"/>
              <a:t>:</a:t>
            </a:r>
            <a:endParaRPr lang="en-US" sz="2400" dirty="0"/>
          </a:p>
          <a:p>
            <a:pPr marL="1714500" lvl="3" indent="-342900" algn="just">
              <a:lnSpc>
                <a:spcPct val="150000"/>
              </a:lnSpc>
              <a:buFont typeface="Times New Roman" pitchFamily="18" charset="0"/>
              <a:buAutoNum type="arabicPeriod"/>
            </a:pPr>
            <a:r>
              <a:rPr lang="en-US" sz="2800" b="1" dirty="0">
                <a:solidFill>
                  <a:srgbClr val="0070C0"/>
                </a:solidFill>
              </a:rPr>
              <a:t>Bandwidth </a:t>
            </a:r>
            <a:endParaRPr lang="en-US" sz="2800" b="1" dirty="0" smtClean="0">
              <a:solidFill>
                <a:srgbClr val="0070C0"/>
              </a:solidFill>
            </a:endParaRPr>
          </a:p>
          <a:p>
            <a:pPr marL="1714500" lvl="3" indent="-342900" algn="just">
              <a:lnSpc>
                <a:spcPct val="150000"/>
              </a:lnSpc>
              <a:buFont typeface="Times New Roman" pitchFamily="18" charset="0"/>
              <a:buAutoNum type="arabicPeriod"/>
            </a:pPr>
            <a:r>
              <a:rPr lang="en-US" sz="2800" b="1" dirty="0" smtClean="0">
                <a:solidFill>
                  <a:srgbClr val="0070C0"/>
                </a:solidFill>
              </a:rPr>
              <a:t>Buffer space</a:t>
            </a:r>
          </a:p>
          <a:p>
            <a:pPr marL="1714500" lvl="3" indent="-342900" algn="just">
              <a:lnSpc>
                <a:spcPct val="150000"/>
              </a:lnSpc>
              <a:buFont typeface="Times New Roman" pitchFamily="18" charset="0"/>
              <a:buAutoNum type="arabicPeriod"/>
            </a:pPr>
            <a:r>
              <a:rPr lang="en-US" sz="2800" b="1" dirty="0" smtClean="0">
                <a:solidFill>
                  <a:srgbClr val="0070C0"/>
                </a:solidFill>
              </a:rPr>
              <a:t>CPU </a:t>
            </a:r>
            <a:r>
              <a:rPr lang="en-US" sz="2800" b="1" dirty="0">
                <a:solidFill>
                  <a:srgbClr val="0070C0"/>
                </a:solidFill>
              </a:rPr>
              <a:t>cycles </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a:xfrm>
            <a:off x="182563" y="195263"/>
            <a:ext cx="8804275" cy="627062"/>
          </a:xfrm>
        </p:spPr>
        <p:txBody>
          <a:bodyPr>
            <a:noAutofit/>
          </a:bodyPr>
          <a:lstStyle/>
          <a:p>
            <a:pPr eaLnBrk="1" hangingPunct="1">
              <a:lnSpc>
                <a:spcPct val="150000"/>
              </a:lnSpc>
            </a:pPr>
            <a:r>
              <a:rPr lang="en-US" sz="3600" b="1" dirty="0" smtClean="0">
                <a:solidFill>
                  <a:srgbClr val="C00000"/>
                </a:solidFill>
              </a:rPr>
              <a:t> </a:t>
            </a:r>
            <a:r>
              <a:rPr lang="en-US" sz="4000" b="1" dirty="0" smtClean="0">
                <a:solidFill>
                  <a:srgbClr val="C00000"/>
                </a:solidFill>
              </a:rPr>
              <a:t>Reasons for congestion</a:t>
            </a:r>
          </a:p>
        </p:txBody>
      </p:sp>
      <p:sp>
        <p:nvSpPr>
          <p:cNvPr id="6861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68612"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14" name="TextBox 13"/>
          <p:cNvSpPr txBox="1"/>
          <p:nvPr/>
        </p:nvSpPr>
        <p:spPr>
          <a:xfrm>
            <a:off x="228600" y="914400"/>
            <a:ext cx="8647112" cy="2677656"/>
          </a:xfrm>
          <a:prstGeom prst="rect">
            <a:avLst/>
          </a:prstGeom>
          <a:noFill/>
        </p:spPr>
        <p:txBody>
          <a:bodyPr>
            <a:spAutoFit/>
          </a:bodyPr>
          <a:lstStyle/>
          <a:p>
            <a:pPr marL="457200" indent="-457200" algn="just">
              <a:lnSpc>
                <a:spcPct val="200000"/>
              </a:lnSpc>
              <a:buFont typeface="+mj-lt"/>
              <a:buAutoNum type="arabicPeriod" startAt="2"/>
              <a:defRPr/>
            </a:pPr>
            <a:r>
              <a:rPr lang="en-US" sz="2400" b="1" dirty="0" smtClean="0">
                <a:solidFill>
                  <a:srgbClr val="0070C0"/>
                </a:solidFill>
                <a:latin typeface="Arial" charset="0"/>
              </a:rPr>
              <a:t>If routers have slow </a:t>
            </a:r>
            <a:r>
              <a:rPr lang="en-US" sz="2400" b="1" dirty="0">
                <a:solidFill>
                  <a:srgbClr val="0070C0"/>
                </a:solidFill>
                <a:latin typeface="Arial" charset="0"/>
              </a:rPr>
              <a:t>processors  </a:t>
            </a:r>
            <a:endParaRPr lang="en-US" sz="2400" b="1" dirty="0" smtClean="0">
              <a:solidFill>
                <a:srgbClr val="0070C0"/>
              </a:solidFill>
              <a:latin typeface="Arial" charset="0"/>
            </a:endParaRPr>
          </a:p>
          <a:p>
            <a:pPr marL="800100" lvl="1" indent="-342900" algn="just">
              <a:lnSpc>
                <a:spcPct val="150000"/>
              </a:lnSpc>
              <a:buFont typeface="Arial" pitchFamily="34" charset="0"/>
              <a:buChar char="•"/>
              <a:defRPr/>
            </a:pPr>
            <a:r>
              <a:rPr lang="en-US" dirty="0" smtClean="0">
                <a:solidFill>
                  <a:srgbClr val="00B050"/>
                </a:solidFill>
                <a:latin typeface="Arial" charset="0"/>
              </a:rPr>
              <a:t> </a:t>
            </a:r>
            <a:r>
              <a:rPr lang="en-US" sz="2400" dirty="0">
                <a:latin typeface="Arial" charset="0"/>
              </a:rPr>
              <a:t>If the routers' CPUs are slow , queues can build up, even though there is excess line capacity</a:t>
            </a:r>
            <a:r>
              <a:rPr lang="en-US" sz="2400" dirty="0" smtClean="0">
                <a:latin typeface="Arial" charset="0"/>
              </a:rPr>
              <a:t>.</a:t>
            </a:r>
            <a:endParaRPr lang="en-US" dirty="0">
              <a:latin typeface="Arial" charset="0"/>
            </a:endParaRPr>
          </a:p>
          <a:p>
            <a:pPr marL="457200" indent="-457200" algn="just">
              <a:lnSpc>
                <a:spcPct val="200000"/>
              </a:lnSpc>
              <a:buFont typeface="+mj-lt"/>
              <a:buAutoNum type="arabicPeriod" startAt="3"/>
              <a:defRPr/>
            </a:pPr>
            <a:r>
              <a:rPr lang="en-US" sz="2400" b="1" dirty="0" smtClean="0">
                <a:solidFill>
                  <a:srgbClr val="0070C0"/>
                </a:solidFill>
                <a:latin typeface="Arial" charset="0"/>
              </a:rPr>
              <a:t>low-bandwidth outgoing  lines</a:t>
            </a:r>
            <a:endParaRPr lang="en-US" sz="2400" dirty="0" smtClean="0">
              <a:latin typeface="Arial" charset="0"/>
            </a:endParaRPr>
          </a:p>
        </p:txBody>
      </p:sp>
      <p:pic>
        <p:nvPicPr>
          <p:cNvPr id="2051" name="Picture 3"/>
          <p:cNvPicPr>
            <a:picLocks noChangeAspect="1" noChangeArrowheads="1"/>
          </p:cNvPicPr>
          <p:nvPr/>
        </p:nvPicPr>
        <p:blipFill>
          <a:blip r:embed="rId3"/>
          <a:srcRect/>
          <a:stretch>
            <a:fillRect/>
          </a:stretch>
        </p:blipFill>
        <p:spPr bwMode="auto">
          <a:xfrm>
            <a:off x="533400" y="3733800"/>
            <a:ext cx="6200060" cy="2514600"/>
          </a:xfrm>
          <a:prstGeom prst="rect">
            <a:avLst/>
          </a:prstGeom>
          <a:noFill/>
          <a:ln w="9525">
            <a:noFill/>
            <a:miter lim="800000"/>
            <a:headEnd/>
            <a:tailEnd/>
          </a:ln>
          <a:effectLst/>
        </p:spPr>
      </p:pic>
      <p:sp>
        <p:nvSpPr>
          <p:cNvPr id="8" name="Rectangle 7"/>
          <p:cNvSpPr/>
          <p:nvPr/>
        </p:nvSpPr>
        <p:spPr>
          <a:xfrm>
            <a:off x="3962400" y="5486400"/>
            <a:ext cx="4648200" cy="1200329"/>
          </a:xfrm>
          <a:prstGeom prst="rect">
            <a:avLst/>
          </a:prstGeom>
        </p:spPr>
        <p:txBody>
          <a:bodyPr wrap="square">
            <a:spAutoFit/>
          </a:bodyPr>
          <a:lstStyle/>
          <a:p>
            <a:pPr marL="457200" indent="-457200" algn="just">
              <a:defRPr/>
            </a:pPr>
            <a:r>
              <a:rPr lang="en-IN" sz="2000" dirty="0" smtClean="0"/>
              <a:t>        </a:t>
            </a:r>
            <a:r>
              <a:rPr lang="en-IN" sz="2400" dirty="0" smtClean="0"/>
              <a:t>Upgrading the lines but not changing the processors, or vice versa, often helps a little</a:t>
            </a:r>
            <a:endParaRPr lang="en-US" sz="2000" dirty="0">
              <a:latin typeface="Arial"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ctrTitle"/>
          </p:nvPr>
        </p:nvSpPr>
        <p:spPr>
          <a:xfrm>
            <a:off x="339725" y="228600"/>
            <a:ext cx="8804275" cy="685800"/>
          </a:xfrm>
        </p:spPr>
        <p:txBody>
          <a:bodyPr>
            <a:normAutofit fontScale="90000"/>
          </a:bodyPr>
          <a:lstStyle/>
          <a:p>
            <a:pPr>
              <a:lnSpc>
                <a:spcPct val="150000"/>
              </a:lnSpc>
            </a:pPr>
            <a:r>
              <a:rPr lang="en-US" sz="3200" dirty="0" smtClean="0"/>
              <a:t> </a:t>
            </a:r>
            <a:r>
              <a:rPr lang="en-US" b="1" dirty="0" smtClean="0">
                <a:solidFill>
                  <a:srgbClr val="C00000"/>
                </a:solidFill>
              </a:rPr>
              <a:t>Resource Reservation</a:t>
            </a:r>
            <a:endParaRPr lang="en-US" sz="3200" b="1" dirty="0" smtClean="0">
              <a:solidFill>
                <a:srgbClr val="C00000"/>
              </a:solidFill>
            </a:endParaRPr>
          </a:p>
        </p:txBody>
      </p:sp>
      <p:sp>
        <p:nvSpPr>
          <p:cNvPr id="98307"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98309"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98311" name="TextBox 8"/>
          <p:cNvSpPr txBox="1">
            <a:spLocks noChangeArrowheads="1"/>
          </p:cNvSpPr>
          <p:nvPr/>
        </p:nvSpPr>
        <p:spPr bwMode="auto">
          <a:xfrm>
            <a:off x="304800" y="1143000"/>
            <a:ext cx="8564563" cy="5262979"/>
          </a:xfrm>
          <a:prstGeom prst="rect">
            <a:avLst/>
          </a:prstGeom>
          <a:noFill/>
          <a:ln w="9525">
            <a:noFill/>
            <a:miter lim="800000"/>
            <a:headEnd/>
            <a:tailEnd/>
          </a:ln>
        </p:spPr>
        <p:txBody>
          <a:bodyPr wrap="square">
            <a:spAutoFit/>
          </a:bodyPr>
          <a:lstStyle/>
          <a:p>
            <a:pPr marL="342900" indent="-342900" algn="just">
              <a:lnSpc>
                <a:spcPct val="150000"/>
              </a:lnSpc>
              <a:buFont typeface="Times New Roman" pitchFamily="18" charset="0"/>
              <a:buAutoNum type="arabicPeriod"/>
            </a:pPr>
            <a:r>
              <a:rPr lang="en-US" sz="2800" b="1" dirty="0" smtClean="0">
                <a:solidFill>
                  <a:srgbClr val="0070C0"/>
                </a:solidFill>
              </a:rPr>
              <a:t>Bandwidth </a:t>
            </a:r>
          </a:p>
          <a:p>
            <a:pPr marL="800100" lvl="1" indent="-342900" algn="just">
              <a:lnSpc>
                <a:spcPct val="150000"/>
              </a:lnSpc>
              <a:buFont typeface="Arial" pitchFamily="34" charset="0"/>
              <a:buChar char="•"/>
            </a:pPr>
            <a:r>
              <a:rPr lang="en-US" sz="2800" b="1" dirty="0" smtClean="0">
                <a:solidFill>
                  <a:srgbClr val="0070C0"/>
                </a:solidFill>
              </a:rPr>
              <a:t> </a:t>
            </a:r>
            <a:r>
              <a:rPr lang="en-US" sz="2800" dirty="0" smtClean="0"/>
              <a:t>Reserving bandwidth means not oversubscribing any output line.</a:t>
            </a:r>
          </a:p>
          <a:p>
            <a:pPr marL="514350" indent="-514350" algn="just">
              <a:lnSpc>
                <a:spcPct val="150000"/>
              </a:lnSpc>
              <a:buFont typeface="+mj-lt"/>
              <a:buAutoNum type="arabicPeriod"/>
            </a:pPr>
            <a:r>
              <a:rPr lang="en-US" sz="2800" b="1" dirty="0" smtClean="0">
                <a:solidFill>
                  <a:srgbClr val="0070C0"/>
                </a:solidFill>
              </a:rPr>
              <a:t>Buffer space</a:t>
            </a:r>
          </a:p>
          <a:p>
            <a:pPr marL="971550" lvl="1" indent="-514350" algn="just">
              <a:lnSpc>
                <a:spcPct val="150000"/>
              </a:lnSpc>
              <a:buFont typeface="Arial" pitchFamily="34" charset="0"/>
              <a:buChar char="•"/>
            </a:pPr>
            <a:r>
              <a:rPr lang="en-US" sz="2800" b="1" dirty="0" smtClean="0">
                <a:solidFill>
                  <a:srgbClr val="0070C0"/>
                </a:solidFill>
              </a:rPr>
              <a:t> </a:t>
            </a:r>
            <a:r>
              <a:rPr lang="en-IN" sz="2800" dirty="0" smtClean="0"/>
              <a:t>For a good quality of service, some buffers can be reserved for a specific flow </a:t>
            </a:r>
          </a:p>
          <a:p>
            <a:pPr marL="971550" lvl="1" indent="-514350" algn="just">
              <a:lnSpc>
                <a:spcPct val="150000"/>
              </a:lnSpc>
              <a:buFont typeface="Arial" pitchFamily="34" charset="0"/>
              <a:buChar char="•"/>
            </a:pPr>
            <a:r>
              <a:rPr lang="en-IN" sz="2800" dirty="0" smtClean="0"/>
              <a:t>So, the flow does not have to compete for buffers with other flows.</a:t>
            </a:r>
            <a:endParaRPr lang="en-US" sz="2800" b="1"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ctrTitle"/>
          </p:nvPr>
        </p:nvSpPr>
        <p:spPr>
          <a:xfrm>
            <a:off x="339725" y="228600"/>
            <a:ext cx="8804275" cy="685800"/>
          </a:xfrm>
        </p:spPr>
        <p:txBody>
          <a:bodyPr>
            <a:normAutofit fontScale="90000"/>
          </a:bodyPr>
          <a:lstStyle/>
          <a:p>
            <a:pPr>
              <a:lnSpc>
                <a:spcPct val="150000"/>
              </a:lnSpc>
            </a:pPr>
            <a:r>
              <a:rPr lang="en-US" sz="3200" dirty="0" smtClean="0"/>
              <a:t> </a:t>
            </a:r>
            <a:r>
              <a:rPr lang="en-US" b="1" dirty="0" smtClean="0">
                <a:solidFill>
                  <a:srgbClr val="C00000"/>
                </a:solidFill>
              </a:rPr>
              <a:t>Resource Reservation</a:t>
            </a:r>
            <a:endParaRPr lang="en-US" sz="3200" b="1" dirty="0" smtClean="0">
              <a:solidFill>
                <a:srgbClr val="C00000"/>
              </a:solidFill>
            </a:endParaRPr>
          </a:p>
        </p:txBody>
      </p:sp>
      <p:sp>
        <p:nvSpPr>
          <p:cNvPr id="98307"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98309"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98311" name="TextBox 8"/>
          <p:cNvSpPr txBox="1">
            <a:spLocks noChangeArrowheads="1"/>
          </p:cNvSpPr>
          <p:nvPr/>
        </p:nvSpPr>
        <p:spPr bwMode="auto">
          <a:xfrm>
            <a:off x="381000" y="914400"/>
            <a:ext cx="8564563" cy="5262979"/>
          </a:xfrm>
          <a:prstGeom prst="rect">
            <a:avLst/>
          </a:prstGeom>
          <a:noFill/>
          <a:ln w="9525">
            <a:noFill/>
            <a:miter lim="800000"/>
            <a:headEnd/>
            <a:tailEnd/>
          </a:ln>
        </p:spPr>
        <p:txBody>
          <a:bodyPr wrap="square">
            <a:spAutoFit/>
          </a:bodyPr>
          <a:lstStyle/>
          <a:p>
            <a:pPr marL="514350" indent="-514350" algn="just">
              <a:lnSpc>
                <a:spcPct val="150000"/>
              </a:lnSpc>
              <a:buFont typeface="+mj-lt"/>
              <a:buAutoNum type="arabicPeriod" startAt="3"/>
            </a:pPr>
            <a:r>
              <a:rPr lang="en-US" sz="3200" b="1" dirty="0" smtClean="0">
                <a:solidFill>
                  <a:srgbClr val="0070C0"/>
                </a:solidFill>
              </a:rPr>
              <a:t>CPU cycles</a:t>
            </a:r>
            <a:endParaRPr lang="en-IN" sz="2400" dirty="0" smtClean="0"/>
          </a:p>
          <a:p>
            <a:pPr marL="800100" lvl="1" indent="-342900" algn="just">
              <a:lnSpc>
                <a:spcPct val="150000"/>
              </a:lnSpc>
              <a:buFont typeface="Arial" pitchFamily="34" charset="0"/>
              <a:buChar char="•"/>
            </a:pPr>
            <a:r>
              <a:rPr lang="en-US" sz="2400" b="1" dirty="0" smtClean="0"/>
              <a:t> </a:t>
            </a:r>
            <a:r>
              <a:rPr lang="en-IN" sz="2400" dirty="0" smtClean="0"/>
              <a:t>Making sure that the CPU is not overloaded is needed to ensure timely processing of each packet.</a:t>
            </a:r>
          </a:p>
          <a:p>
            <a:pPr marL="800100" lvl="1" indent="-342900" algn="just">
              <a:lnSpc>
                <a:spcPct val="150000"/>
              </a:lnSpc>
            </a:pPr>
            <a:endParaRPr lang="en-IN" sz="2400" dirty="0" smtClean="0"/>
          </a:p>
          <a:p>
            <a:pPr marL="800100" lvl="1" indent="-342900" algn="just">
              <a:lnSpc>
                <a:spcPct val="150000"/>
              </a:lnSpc>
              <a:buFont typeface="Arial" pitchFamily="34" charset="0"/>
              <a:buChar char="•"/>
            </a:pPr>
            <a:r>
              <a:rPr lang="en-US" sz="2400" b="1" dirty="0" smtClean="0"/>
              <a:t>A router cannot operate at theoretical capacity  </a:t>
            </a:r>
          </a:p>
          <a:p>
            <a:pPr marL="1257300" lvl="2" indent="-342900" algn="just">
              <a:lnSpc>
                <a:spcPct val="150000"/>
              </a:lnSpc>
              <a:buFont typeface="Arial" pitchFamily="34" charset="0"/>
              <a:buChar char="•"/>
            </a:pPr>
            <a:r>
              <a:rPr lang="en-US" sz="2400" b="1" dirty="0" smtClean="0"/>
              <a:t>D</a:t>
            </a:r>
            <a:r>
              <a:rPr lang="en-IN" sz="2400" dirty="0" smtClean="0"/>
              <a:t>ue to statistical fluctuations in the load</a:t>
            </a:r>
          </a:p>
          <a:p>
            <a:pPr marL="1257300" lvl="2" indent="-342900" algn="just">
              <a:lnSpc>
                <a:spcPct val="150000"/>
              </a:lnSpc>
            </a:pPr>
            <a:endParaRPr lang="en-IN" sz="2400" dirty="0" smtClean="0"/>
          </a:p>
          <a:p>
            <a:pPr marL="800100" lvl="1" indent="-342900" algn="just">
              <a:lnSpc>
                <a:spcPct val="150000"/>
              </a:lnSpc>
              <a:buFont typeface="Arial" pitchFamily="34" charset="0"/>
              <a:buChar char="•"/>
            </a:pPr>
            <a:r>
              <a:rPr lang="en-US" sz="2400" b="1" dirty="0" smtClean="0"/>
              <a:t>Even at the theoretical capacity  </a:t>
            </a:r>
          </a:p>
          <a:p>
            <a:pPr marL="1257300" lvl="2" indent="-342900" algn="just">
              <a:lnSpc>
                <a:spcPct val="150000"/>
              </a:lnSpc>
              <a:buFont typeface="Arial" pitchFamily="34" charset="0"/>
              <a:buChar char="•"/>
            </a:pPr>
            <a:r>
              <a:rPr lang="en-IN" sz="2400" dirty="0" smtClean="0"/>
              <a:t>queues can build up and delays can occur</a:t>
            </a:r>
            <a:endParaRPr lang="en-US" sz="2400" b="1"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ctrTitle"/>
          </p:nvPr>
        </p:nvSpPr>
        <p:spPr>
          <a:xfrm>
            <a:off x="339725" y="228600"/>
            <a:ext cx="8804275" cy="685800"/>
          </a:xfrm>
        </p:spPr>
        <p:txBody>
          <a:bodyPr>
            <a:normAutofit fontScale="90000"/>
          </a:bodyPr>
          <a:lstStyle/>
          <a:p>
            <a:pPr>
              <a:lnSpc>
                <a:spcPct val="150000"/>
              </a:lnSpc>
            </a:pPr>
            <a:r>
              <a:rPr lang="en-US" sz="3200" dirty="0" smtClean="0"/>
              <a:t> </a:t>
            </a:r>
            <a:r>
              <a:rPr lang="en-US" b="1" dirty="0" smtClean="0">
                <a:solidFill>
                  <a:srgbClr val="C00000"/>
                </a:solidFill>
              </a:rPr>
              <a:t>Resource Reservation</a:t>
            </a:r>
            <a:endParaRPr lang="en-US" sz="3200" b="1" dirty="0" smtClean="0">
              <a:solidFill>
                <a:srgbClr val="C00000"/>
              </a:solidFill>
            </a:endParaRPr>
          </a:p>
        </p:txBody>
      </p:sp>
      <p:sp>
        <p:nvSpPr>
          <p:cNvPr id="98307"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98309"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98311" name="TextBox 8"/>
          <p:cNvSpPr txBox="1">
            <a:spLocks noChangeArrowheads="1"/>
          </p:cNvSpPr>
          <p:nvPr/>
        </p:nvSpPr>
        <p:spPr bwMode="auto">
          <a:xfrm>
            <a:off x="381000" y="914400"/>
            <a:ext cx="8564563" cy="1477328"/>
          </a:xfrm>
          <a:prstGeom prst="rect">
            <a:avLst/>
          </a:prstGeom>
          <a:noFill/>
          <a:ln w="9525">
            <a:noFill/>
            <a:miter lim="800000"/>
            <a:headEnd/>
            <a:tailEnd/>
          </a:ln>
        </p:spPr>
        <p:txBody>
          <a:bodyPr wrap="square">
            <a:spAutoFit/>
          </a:bodyPr>
          <a:lstStyle/>
          <a:p>
            <a:pPr marL="514350" indent="-514350" algn="just">
              <a:lnSpc>
                <a:spcPct val="150000"/>
              </a:lnSpc>
              <a:buFont typeface="+mj-lt"/>
              <a:buAutoNum type="arabicPeriod" startAt="3"/>
            </a:pPr>
            <a:r>
              <a:rPr lang="en-US" sz="3200" b="1" dirty="0" smtClean="0">
                <a:solidFill>
                  <a:srgbClr val="0070C0"/>
                </a:solidFill>
              </a:rPr>
              <a:t>CPU cycles</a:t>
            </a:r>
          </a:p>
          <a:p>
            <a:pPr marL="514350" indent="-514350" algn="just">
              <a:lnSpc>
                <a:spcPct val="150000"/>
              </a:lnSpc>
            </a:pPr>
            <a:r>
              <a:rPr lang="en-US" sz="2800" b="1" dirty="0" smtClean="0">
                <a:solidFill>
                  <a:srgbClr val="0070C0"/>
                </a:solidFill>
              </a:rPr>
              <a:t> </a:t>
            </a:r>
            <a:r>
              <a:rPr lang="en-US" sz="2800" dirty="0" smtClean="0"/>
              <a:t>M</a:t>
            </a:r>
            <a:r>
              <a:rPr lang="en-IN" sz="2400" dirty="0" smtClean="0"/>
              <a:t>ean delay experienced by a packet, T, is</a:t>
            </a:r>
            <a:endParaRPr lang="en-US" sz="2400" b="1" dirty="0" smtClean="0"/>
          </a:p>
        </p:txBody>
      </p:sp>
      <p:pic>
        <p:nvPicPr>
          <p:cNvPr id="6" name="Picture 2"/>
          <p:cNvPicPr>
            <a:picLocks noChangeAspect="1" noChangeArrowheads="1"/>
          </p:cNvPicPr>
          <p:nvPr/>
        </p:nvPicPr>
        <p:blipFill>
          <a:blip r:embed="rId3"/>
          <a:srcRect/>
          <a:stretch>
            <a:fillRect/>
          </a:stretch>
        </p:blipFill>
        <p:spPr bwMode="auto">
          <a:xfrm>
            <a:off x="1981200" y="2590800"/>
            <a:ext cx="4517830" cy="914400"/>
          </a:xfrm>
          <a:prstGeom prst="rect">
            <a:avLst/>
          </a:prstGeom>
          <a:noFill/>
          <a:ln w="9525">
            <a:noFill/>
            <a:miter lim="800000"/>
            <a:headEnd/>
            <a:tailEnd/>
          </a:ln>
        </p:spPr>
      </p:pic>
      <p:sp>
        <p:nvSpPr>
          <p:cNvPr id="7" name="TextBox 6"/>
          <p:cNvSpPr txBox="1"/>
          <p:nvPr/>
        </p:nvSpPr>
        <p:spPr>
          <a:xfrm>
            <a:off x="457200" y="3657600"/>
            <a:ext cx="8382000" cy="2246769"/>
          </a:xfrm>
          <a:prstGeom prst="rect">
            <a:avLst/>
          </a:prstGeom>
          <a:noFill/>
        </p:spPr>
        <p:txBody>
          <a:bodyPr wrap="square" rtlCol="0">
            <a:spAutoFit/>
          </a:bodyPr>
          <a:lstStyle/>
          <a:p>
            <a:r>
              <a:rPr lang="en-US" sz="2800" dirty="0" smtClean="0"/>
              <a:t>ƛ   </a:t>
            </a:r>
            <a:r>
              <a:rPr lang="en-US" sz="2800" dirty="0" smtClean="0">
                <a:sym typeface="Wingdings" pitchFamily="2" charset="2"/>
              </a:rPr>
              <a:t> </a:t>
            </a:r>
            <a:r>
              <a:rPr lang="en-US" sz="2800" dirty="0" smtClean="0"/>
              <a:t>mean arrival rate of  packets</a:t>
            </a:r>
          </a:p>
          <a:p>
            <a:r>
              <a:rPr lang="en-US" sz="2800" dirty="0" smtClean="0"/>
              <a:t>µ </a:t>
            </a:r>
            <a:r>
              <a:rPr lang="en-US" sz="2800" dirty="0" smtClean="0">
                <a:sym typeface="Wingdings" pitchFamily="2" charset="2"/>
              </a:rPr>
              <a:t> </a:t>
            </a:r>
            <a:r>
              <a:rPr lang="en-US" sz="2800" dirty="0" smtClean="0"/>
              <a:t>mean processing capacity of router</a:t>
            </a:r>
          </a:p>
          <a:p>
            <a:r>
              <a:rPr lang="en-US" sz="2800" dirty="0" smtClean="0"/>
              <a:t> ƛ /µ  </a:t>
            </a:r>
            <a:r>
              <a:rPr lang="en-US" sz="2800" dirty="0" smtClean="0">
                <a:sym typeface="Wingdings" pitchFamily="2" charset="2"/>
              </a:rPr>
              <a:t>  </a:t>
            </a:r>
            <a:r>
              <a:rPr lang="en-US" sz="2800" dirty="0" smtClean="0"/>
              <a:t> the CPU utilization.</a:t>
            </a:r>
          </a:p>
          <a:p>
            <a:endParaRPr lang="en-US" sz="2800" dirty="0" smtClean="0"/>
          </a:p>
          <a:p>
            <a:r>
              <a:rPr lang="en-US" sz="2800" dirty="0" smtClean="0"/>
              <a:t>When there is  no(light)  load     </a:t>
            </a:r>
          </a:p>
        </p:txBody>
      </p:sp>
      <p:pic>
        <p:nvPicPr>
          <p:cNvPr id="120834" name="Picture 2"/>
          <p:cNvPicPr>
            <a:picLocks noChangeAspect="1" noChangeArrowheads="1"/>
          </p:cNvPicPr>
          <p:nvPr/>
        </p:nvPicPr>
        <p:blipFill>
          <a:blip r:embed="rId4"/>
          <a:srcRect/>
          <a:stretch>
            <a:fillRect/>
          </a:stretch>
        </p:blipFill>
        <p:spPr bwMode="auto">
          <a:xfrm>
            <a:off x="5410200" y="5181600"/>
            <a:ext cx="933450" cy="923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ctrTitle"/>
          </p:nvPr>
        </p:nvSpPr>
        <p:spPr>
          <a:xfrm>
            <a:off x="339725" y="228600"/>
            <a:ext cx="8804275" cy="685800"/>
          </a:xfrm>
        </p:spPr>
        <p:txBody>
          <a:bodyPr>
            <a:normAutofit fontScale="90000"/>
          </a:bodyPr>
          <a:lstStyle/>
          <a:p>
            <a:pPr>
              <a:lnSpc>
                <a:spcPct val="150000"/>
              </a:lnSpc>
            </a:pPr>
            <a:r>
              <a:rPr lang="en-US" sz="3200" dirty="0" smtClean="0"/>
              <a:t> </a:t>
            </a:r>
            <a:r>
              <a:rPr lang="en-US" b="1" dirty="0" smtClean="0">
                <a:solidFill>
                  <a:srgbClr val="C00000"/>
                </a:solidFill>
              </a:rPr>
              <a:t>Resource Reservation</a:t>
            </a:r>
            <a:endParaRPr lang="en-US" sz="3200" b="1" dirty="0" smtClean="0">
              <a:solidFill>
                <a:srgbClr val="C00000"/>
              </a:solidFill>
            </a:endParaRPr>
          </a:p>
        </p:txBody>
      </p:sp>
      <p:sp>
        <p:nvSpPr>
          <p:cNvPr id="98307"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a:p>
        </p:txBody>
      </p:sp>
      <p:sp>
        <p:nvSpPr>
          <p:cNvPr id="98309"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a:p>
        </p:txBody>
      </p:sp>
      <p:sp>
        <p:nvSpPr>
          <p:cNvPr id="98311" name="TextBox 8"/>
          <p:cNvSpPr txBox="1">
            <a:spLocks noChangeArrowheads="1"/>
          </p:cNvSpPr>
          <p:nvPr/>
        </p:nvSpPr>
        <p:spPr bwMode="auto">
          <a:xfrm>
            <a:off x="381000" y="914400"/>
            <a:ext cx="8564563" cy="754694"/>
          </a:xfrm>
          <a:prstGeom prst="rect">
            <a:avLst/>
          </a:prstGeom>
          <a:noFill/>
          <a:ln w="9525">
            <a:noFill/>
            <a:miter lim="800000"/>
            <a:headEnd/>
            <a:tailEnd/>
          </a:ln>
        </p:spPr>
        <p:txBody>
          <a:bodyPr wrap="square">
            <a:spAutoFit/>
          </a:bodyPr>
          <a:lstStyle/>
          <a:p>
            <a:pPr marL="514350" indent="-514350" algn="just">
              <a:lnSpc>
                <a:spcPct val="150000"/>
              </a:lnSpc>
              <a:buFont typeface="+mj-lt"/>
              <a:buAutoNum type="arabicPeriod" startAt="3"/>
            </a:pPr>
            <a:r>
              <a:rPr lang="en-US" sz="3200" b="1" dirty="0" smtClean="0">
                <a:solidFill>
                  <a:srgbClr val="0070C0"/>
                </a:solidFill>
              </a:rPr>
              <a:t>CPU cycles</a:t>
            </a:r>
          </a:p>
        </p:txBody>
      </p:sp>
      <p:sp>
        <p:nvSpPr>
          <p:cNvPr id="7" name="TextBox 6"/>
          <p:cNvSpPr txBox="1"/>
          <p:nvPr/>
        </p:nvSpPr>
        <p:spPr>
          <a:xfrm>
            <a:off x="381000" y="1905000"/>
            <a:ext cx="8382000" cy="3323987"/>
          </a:xfrm>
          <a:prstGeom prst="rect">
            <a:avLst/>
          </a:prstGeom>
          <a:noFill/>
        </p:spPr>
        <p:txBody>
          <a:bodyPr wrap="square" rtlCol="0">
            <a:spAutoFit/>
          </a:bodyPr>
          <a:lstStyle/>
          <a:p>
            <a:r>
              <a:rPr lang="en-US" sz="2800" b="1" dirty="0" smtClean="0"/>
              <a:t>For example ;</a:t>
            </a:r>
          </a:p>
          <a:p>
            <a:pPr>
              <a:lnSpc>
                <a:spcPct val="150000"/>
              </a:lnSpc>
            </a:pPr>
            <a:r>
              <a:rPr lang="en-IN" sz="2800" dirty="0" smtClean="0"/>
              <a:t>	if </a:t>
            </a:r>
            <a:r>
              <a:rPr lang="en-US" sz="2800" dirty="0" smtClean="0"/>
              <a:t>ƛ</a:t>
            </a:r>
            <a:r>
              <a:rPr lang="en-IN" sz="2800" dirty="0" smtClean="0"/>
              <a:t> = 950,000 packets/sec ,  </a:t>
            </a:r>
          </a:p>
          <a:p>
            <a:pPr>
              <a:lnSpc>
                <a:spcPct val="150000"/>
              </a:lnSpc>
            </a:pPr>
            <a:r>
              <a:rPr lang="en-IN" sz="2800" dirty="0" smtClean="0"/>
              <a:t>         and    µ = 1,000,000 packets/sec, </a:t>
            </a:r>
          </a:p>
          <a:p>
            <a:pPr>
              <a:lnSpc>
                <a:spcPct val="150000"/>
              </a:lnSpc>
            </a:pPr>
            <a:r>
              <a:rPr lang="en-IN" sz="2800" dirty="0" smtClean="0"/>
              <a:t>            then ρ = 0.95 </a:t>
            </a:r>
          </a:p>
          <a:p>
            <a:endParaRPr lang="en-US" sz="2800" dirty="0" smtClean="0"/>
          </a:p>
          <a:p>
            <a:r>
              <a:rPr lang="en-US" sz="2800" dirty="0" smtClean="0"/>
              <a:t>   so T  = 20 </a:t>
            </a:r>
            <a:r>
              <a:rPr lang="en-IN" sz="2800" dirty="0" smtClean="0"/>
              <a:t>µs , instead of 1 µsec</a:t>
            </a:r>
            <a:endParaRPr lang="en-US" sz="2800"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1905000" y="304800"/>
            <a:ext cx="5334000" cy="444500"/>
          </a:xfrm>
        </p:spPr>
        <p:txBody>
          <a:bodyPr>
            <a:noAutofit/>
          </a:bodyPr>
          <a:lstStyle/>
          <a:p>
            <a:pPr marL="457200" indent="-457200"/>
            <a:r>
              <a:rPr lang="en-US" b="1" dirty="0" smtClean="0">
                <a:solidFill>
                  <a:srgbClr val="C00000"/>
                </a:solidFill>
              </a:rPr>
              <a:t>Admission Control</a:t>
            </a:r>
            <a:endParaRPr lang="en-US" b="1" dirty="0">
              <a:solidFill>
                <a:srgbClr val="C00000"/>
              </a:solidFill>
            </a:endParaRPr>
          </a:p>
        </p:txBody>
      </p:sp>
      <p:sp>
        <p:nvSpPr>
          <p:cNvPr id="101381"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1383" name="TextBox 8"/>
          <p:cNvSpPr txBox="1">
            <a:spLocks noChangeArrowheads="1"/>
          </p:cNvSpPr>
          <p:nvPr/>
        </p:nvSpPr>
        <p:spPr bwMode="auto">
          <a:xfrm>
            <a:off x="457200" y="1143000"/>
            <a:ext cx="8504238" cy="3970318"/>
          </a:xfrm>
          <a:prstGeom prst="rect">
            <a:avLst/>
          </a:prstGeom>
          <a:noFill/>
          <a:ln w="9525">
            <a:noFill/>
            <a:miter lim="800000"/>
            <a:headEnd/>
            <a:tailEnd/>
          </a:ln>
        </p:spPr>
        <p:txBody>
          <a:bodyPr>
            <a:spAutoFit/>
          </a:bodyPr>
          <a:lstStyle/>
          <a:p>
            <a:pPr marL="342900" indent="-342900" algn="just">
              <a:lnSpc>
                <a:spcPct val="200000"/>
              </a:lnSpc>
              <a:buFont typeface="Arial" pitchFamily="34" charset="0"/>
              <a:buChar char="•"/>
            </a:pPr>
            <a:r>
              <a:rPr lang="en-US" sz="2400" dirty="0"/>
              <a:t>When  a flow is offered to a router, </a:t>
            </a:r>
            <a:r>
              <a:rPr lang="en-US" sz="2400" dirty="0" smtClean="0"/>
              <a:t>it has to decide whether to admit or reject the flow. </a:t>
            </a:r>
          </a:p>
          <a:p>
            <a:pPr marL="342900" indent="-342900" algn="just">
              <a:lnSpc>
                <a:spcPct val="200000"/>
              </a:lnSpc>
              <a:buFont typeface="Arial" pitchFamily="34" charset="0"/>
              <a:buChar char="•"/>
            </a:pPr>
            <a:r>
              <a:rPr lang="en-US" sz="2400" dirty="0" smtClean="0"/>
              <a:t>The decision is based on </a:t>
            </a:r>
          </a:p>
          <a:p>
            <a:pPr marL="914400" lvl="1" indent="-457200" algn="just">
              <a:lnSpc>
                <a:spcPct val="150000"/>
              </a:lnSpc>
              <a:buFont typeface="+mj-lt"/>
              <a:buAutoNum type="arabicPeriod"/>
            </a:pPr>
            <a:r>
              <a:rPr lang="en-US" sz="2400" dirty="0" smtClean="0"/>
              <a:t>its capacity</a:t>
            </a:r>
          </a:p>
          <a:p>
            <a:pPr marL="914400" lvl="1" indent="-457200" algn="just">
              <a:lnSpc>
                <a:spcPct val="150000"/>
              </a:lnSpc>
              <a:buFont typeface="+mj-lt"/>
              <a:buAutoNum type="arabicPeriod"/>
            </a:pPr>
            <a:r>
              <a:rPr lang="en-US" sz="2400" dirty="0" smtClean="0"/>
              <a:t>how </a:t>
            </a:r>
            <a:r>
              <a:rPr lang="en-US" sz="2400" dirty="0"/>
              <a:t>many commitments it has already made for other </a:t>
            </a:r>
            <a:r>
              <a:rPr lang="en-US" sz="2400" dirty="0" smtClean="0"/>
              <a:t>flows.</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1905000" y="304800"/>
            <a:ext cx="5334000" cy="444500"/>
          </a:xfrm>
        </p:spPr>
        <p:txBody>
          <a:bodyPr>
            <a:noAutofit/>
          </a:bodyPr>
          <a:lstStyle/>
          <a:p>
            <a:pPr marL="457200" indent="-457200"/>
            <a:r>
              <a:rPr lang="en-US" b="1" dirty="0" smtClean="0">
                <a:solidFill>
                  <a:srgbClr val="C00000"/>
                </a:solidFill>
              </a:rPr>
              <a:t>Admission Control</a:t>
            </a:r>
            <a:endParaRPr lang="en-US" b="1" dirty="0">
              <a:solidFill>
                <a:srgbClr val="C00000"/>
              </a:solidFill>
            </a:endParaRPr>
          </a:p>
        </p:txBody>
      </p:sp>
      <p:sp>
        <p:nvSpPr>
          <p:cNvPr id="101381"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1383" name="TextBox 8"/>
          <p:cNvSpPr txBox="1">
            <a:spLocks noChangeArrowheads="1"/>
          </p:cNvSpPr>
          <p:nvPr/>
        </p:nvSpPr>
        <p:spPr bwMode="auto">
          <a:xfrm>
            <a:off x="152400" y="609600"/>
            <a:ext cx="8504238" cy="5539978"/>
          </a:xfrm>
          <a:prstGeom prst="rect">
            <a:avLst/>
          </a:prstGeom>
          <a:noFill/>
          <a:ln w="9525">
            <a:noFill/>
            <a:miter lim="800000"/>
            <a:headEnd/>
            <a:tailEnd/>
          </a:ln>
        </p:spPr>
        <p:txBody>
          <a:bodyPr wrap="square">
            <a:spAutoFit/>
          </a:bodyPr>
          <a:lstStyle/>
          <a:p>
            <a:pPr marL="342900" indent="-342900">
              <a:lnSpc>
                <a:spcPct val="200000"/>
              </a:lnSpc>
            </a:pPr>
            <a:r>
              <a:rPr lang="en-IN" sz="3200" b="1" dirty="0" smtClean="0"/>
              <a:t>Flow Specification</a:t>
            </a:r>
          </a:p>
          <a:p>
            <a:pPr marL="514350" indent="-514350">
              <a:lnSpc>
                <a:spcPct val="150000"/>
              </a:lnSpc>
              <a:buFont typeface="Arial" pitchFamily="34" charset="0"/>
              <a:buChar char="•"/>
            </a:pPr>
            <a:r>
              <a:rPr lang="en-IN" sz="2800" dirty="0" smtClean="0"/>
              <a:t>A set of flow parameters is called a </a:t>
            </a:r>
            <a:r>
              <a:rPr lang="en-IN" sz="2800" b="1" dirty="0" smtClean="0"/>
              <a:t>flow specification</a:t>
            </a:r>
          </a:p>
          <a:p>
            <a:pPr marL="1428750" lvl="2" indent="-514350" algn="just">
              <a:lnSpc>
                <a:spcPct val="200000"/>
              </a:lnSpc>
              <a:buFont typeface="+mj-lt"/>
              <a:buAutoNum type="arabicPeriod"/>
            </a:pPr>
            <a:r>
              <a:rPr lang="en-US" sz="2800" b="1" dirty="0" smtClean="0"/>
              <a:t> </a:t>
            </a:r>
            <a:r>
              <a:rPr lang="en-IN" sz="2400" dirty="0" smtClean="0"/>
              <a:t>sender produces a flow specification</a:t>
            </a:r>
          </a:p>
          <a:p>
            <a:pPr marL="1428750" lvl="2" indent="-514350" algn="just">
              <a:lnSpc>
                <a:spcPct val="200000"/>
              </a:lnSpc>
              <a:buFont typeface="+mj-lt"/>
              <a:buAutoNum type="arabicPeriod"/>
            </a:pPr>
            <a:r>
              <a:rPr lang="en-US" sz="2400" b="1" dirty="0" smtClean="0"/>
              <a:t> </a:t>
            </a:r>
            <a:r>
              <a:rPr lang="en-IN" sz="2400" dirty="0" smtClean="0"/>
              <a:t>As the specification propagates along the route, each router examines it and modifies the parameters.</a:t>
            </a:r>
          </a:p>
          <a:p>
            <a:pPr marL="1428750" lvl="2" indent="-514350" algn="just">
              <a:lnSpc>
                <a:spcPct val="200000"/>
              </a:lnSpc>
              <a:buFont typeface="+mj-lt"/>
              <a:buAutoNum type="arabicPeriod"/>
            </a:pPr>
            <a:r>
              <a:rPr lang="en-US" sz="2400" b="1" dirty="0" smtClean="0"/>
              <a:t> </a:t>
            </a:r>
            <a:r>
              <a:rPr lang="en-IN" sz="2400" dirty="0" smtClean="0"/>
              <a:t>When it gets to the other end, the parameters can be established.</a:t>
            </a:r>
            <a:endParaRPr lang="en-US" sz="2400" b="1"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1905000" y="304800"/>
            <a:ext cx="5334000" cy="444500"/>
          </a:xfrm>
        </p:spPr>
        <p:txBody>
          <a:bodyPr>
            <a:noAutofit/>
          </a:bodyPr>
          <a:lstStyle/>
          <a:p>
            <a:pPr marL="457200" indent="-457200"/>
            <a:r>
              <a:rPr lang="en-US" b="1" dirty="0" smtClean="0">
                <a:solidFill>
                  <a:srgbClr val="C00000"/>
                </a:solidFill>
              </a:rPr>
              <a:t>Admission Control</a:t>
            </a:r>
            <a:endParaRPr lang="en-US" b="1" dirty="0">
              <a:solidFill>
                <a:srgbClr val="C00000"/>
              </a:solidFill>
            </a:endParaRPr>
          </a:p>
        </p:txBody>
      </p:sp>
      <p:sp>
        <p:nvSpPr>
          <p:cNvPr id="101381"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1383" name="TextBox 8"/>
          <p:cNvSpPr txBox="1">
            <a:spLocks noChangeArrowheads="1"/>
          </p:cNvSpPr>
          <p:nvPr/>
        </p:nvSpPr>
        <p:spPr bwMode="auto">
          <a:xfrm>
            <a:off x="228600" y="762000"/>
            <a:ext cx="8504238" cy="939360"/>
          </a:xfrm>
          <a:prstGeom prst="rect">
            <a:avLst/>
          </a:prstGeom>
          <a:noFill/>
          <a:ln w="9525">
            <a:noFill/>
            <a:miter lim="800000"/>
            <a:headEnd/>
            <a:tailEnd/>
          </a:ln>
        </p:spPr>
        <p:txBody>
          <a:bodyPr wrap="square">
            <a:spAutoFit/>
          </a:bodyPr>
          <a:lstStyle/>
          <a:p>
            <a:pPr marL="342900" indent="-342900">
              <a:lnSpc>
                <a:spcPct val="200000"/>
              </a:lnSpc>
            </a:pPr>
            <a:r>
              <a:rPr lang="en-IN" sz="3200" b="1" dirty="0" smtClean="0"/>
              <a:t>An example Flow Specification</a:t>
            </a:r>
          </a:p>
        </p:txBody>
      </p:sp>
      <p:pic>
        <p:nvPicPr>
          <p:cNvPr id="5" name="Picture 5" descr="5-35"/>
          <p:cNvPicPr>
            <a:picLocks noChangeAspect="1" noChangeArrowheads="1"/>
          </p:cNvPicPr>
          <p:nvPr/>
        </p:nvPicPr>
        <p:blipFill>
          <a:blip r:embed="rId3"/>
          <a:srcRect/>
          <a:stretch>
            <a:fillRect/>
          </a:stretch>
        </p:blipFill>
        <p:spPr bwMode="auto">
          <a:xfrm>
            <a:off x="1524000" y="1676400"/>
            <a:ext cx="5737991" cy="3352800"/>
          </a:xfrm>
          <a:prstGeom prst="rect">
            <a:avLst/>
          </a:prstGeom>
          <a:noFill/>
          <a:ln w="9525">
            <a:noFill/>
            <a:miter lim="800000"/>
            <a:headEnd/>
            <a:tailEnd/>
          </a:ln>
        </p:spPr>
      </p:pic>
      <p:sp>
        <p:nvSpPr>
          <p:cNvPr id="6" name="TextBox 5"/>
          <p:cNvSpPr txBox="1"/>
          <p:nvPr/>
        </p:nvSpPr>
        <p:spPr>
          <a:xfrm>
            <a:off x="381000" y="5334000"/>
            <a:ext cx="8534400" cy="1143070"/>
          </a:xfrm>
          <a:prstGeom prst="rect">
            <a:avLst/>
          </a:prstGeom>
          <a:noFill/>
        </p:spPr>
        <p:txBody>
          <a:bodyPr wrap="square" rtlCol="0">
            <a:spAutoFit/>
          </a:bodyPr>
          <a:lstStyle/>
          <a:p>
            <a:pPr algn="just">
              <a:lnSpc>
                <a:spcPct val="150000"/>
              </a:lnSpc>
            </a:pPr>
            <a:r>
              <a:rPr lang="en-US" sz="2400" b="1" smtClean="0"/>
              <a:t>Peak rate: </a:t>
            </a:r>
            <a:r>
              <a:rPr lang="en-US" sz="2400" smtClean="0"/>
              <a:t>Defines the maximum rate at which packets can be sent in short interval time.</a:t>
            </a:r>
            <a:endParaRPr lang="en-IN" sz="24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1905000" y="304800"/>
            <a:ext cx="5334000" cy="444500"/>
          </a:xfrm>
        </p:spPr>
        <p:txBody>
          <a:bodyPr>
            <a:noAutofit/>
          </a:bodyPr>
          <a:lstStyle/>
          <a:p>
            <a:pPr marL="457200" indent="-457200"/>
            <a:r>
              <a:rPr lang="en-US" b="1" dirty="0" smtClean="0">
                <a:solidFill>
                  <a:srgbClr val="C00000"/>
                </a:solidFill>
              </a:rPr>
              <a:t>Admission Control</a:t>
            </a:r>
            <a:endParaRPr lang="en-US" b="1" dirty="0">
              <a:solidFill>
                <a:srgbClr val="C00000"/>
              </a:solidFill>
            </a:endParaRPr>
          </a:p>
        </p:txBody>
      </p:sp>
      <p:sp>
        <p:nvSpPr>
          <p:cNvPr id="101381"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1383" name="TextBox 8"/>
          <p:cNvSpPr txBox="1">
            <a:spLocks noChangeArrowheads="1"/>
          </p:cNvSpPr>
          <p:nvPr/>
        </p:nvSpPr>
        <p:spPr bwMode="auto">
          <a:xfrm>
            <a:off x="304800" y="914400"/>
            <a:ext cx="8610600" cy="5139869"/>
          </a:xfrm>
          <a:prstGeom prst="rect">
            <a:avLst/>
          </a:prstGeom>
          <a:noFill/>
          <a:ln w="9525">
            <a:noFill/>
            <a:miter lim="800000"/>
            <a:headEnd/>
            <a:tailEnd/>
          </a:ln>
        </p:spPr>
        <p:txBody>
          <a:bodyPr wrap="square">
            <a:spAutoFit/>
          </a:bodyPr>
          <a:lstStyle/>
          <a:p>
            <a:pPr marL="514350" indent="-514350" algn="just">
              <a:lnSpc>
                <a:spcPct val="150000"/>
              </a:lnSpc>
              <a:buFont typeface="Arial" pitchFamily="34" charset="0"/>
              <a:buChar char="•"/>
            </a:pPr>
            <a:r>
              <a:rPr lang="en-IN" sz="2400" b="1" dirty="0" smtClean="0"/>
              <a:t>Mapping a flow specification into a set of specific resource reservations is implementation specific </a:t>
            </a:r>
            <a:endParaRPr lang="en-IN" sz="2800" b="1" dirty="0" smtClean="0"/>
          </a:p>
          <a:p>
            <a:pPr marL="342900" indent="-342900" algn="just"/>
            <a:r>
              <a:rPr lang="en-US" sz="2800" b="1" dirty="0" smtClean="0"/>
              <a:t>Example :</a:t>
            </a:r>
          </a:p>
          <a:p>
            <a:pPr marL="800100" lvl="1" indent="-342900" algn="just">
              <a:lnSpc>
                <a:spcPct val="150000"/>
              </a:lnSpc>
            </a:pPr>
            <a:r>
              <a:rPr lang="en-US" sz="2800" b="1" dirty="0" smtClean="0"/>
              <a:t>      </a:t>
            </a:r>
            <a:r>
              <a:rPr lang="en-IN" sz="2400" dirty="0" smtClean="0"/>
              <a:t>router capacity  =100,000 packets/sec</a:t>
            </a:r>
          </a:p>
          <a:p>
            <a:pPr marL="800100" lvl="1" indent="-342900" algn="just">
              <a:lnSpc>
                <a:spcPct val="150000"/>
              </a:lnSpc>
            </a:pPr>
            <a:r>
              <a:rPr lang="en-US" sz="2400" b="1" dirty="0" smtClean="0"/>
              <a:t>      </a:t>
            </a:r>
            <a:r>
              <a:rPr lang="en-IN" sz="2400" dirty="0" smtClean="0"/>
              <a:t>flow  rate =   1 MB/sec </a:t>
            </a:r>
          </a:p>
          <a:p>
            <a:pPr marL="800100" lvl="1" indent="-342900" algn="just">
              <a:lnSpc>
                <a:spcPct val="150000"/>
              </a:lnSpc>
            </a:pPr>
            <a:r>
              <a:rPr lang="en-US" sz="2400" b="1" dirty="0" smtClean="0"/>
              <a:t>      </a:t>
            </a:r>
            <a:r>
              <a:rPr lang="en-IN" sz="2400" dirty="0" smtClean="0"/>
              <a:t>minimum and maximum packet sizes = 512 bytes</a:t>
            </a:r>
          </a:p>
          <a:p>
            <a:pPr marL="342900" indent="-342900" algn="just">
              <a:lnSpc>
                <a:spcPct val="150000"/>
              </a:lnSpc>
            </a:pPr>
            <a:r>
              <a:rPr lang="en-US" sz="2400" b="1" dirty="0" smtClean="0"/>
              <a:t>          </a:t>
            </a:r>
            <a:r>
              <a:rPr lang="en-IN" sz="2400" dirty="0" smtClean="0"/>
              <a:t>the router can calculate that it might get 2048 packets/sec      from that flow.</a:t>
            </a:r>
          </a:p>
          <a:p>
            <a:pPr marL="342900" indent="-342900" algn="just">
              <a:lnSpc>
                <a:spcPct val="150000"/>
              </a:lnSpc>
            </a:pPr>
            <a:r>
              <a:rPr lang="en-US" sz="2800" b="1" dirty="0" smtClean="0"/>
              <a:t>So  </a:t>
            </a:r>
            <a:r>
              <a:rPr lang="en-IN" sz="2800" b="1" dirty="0" smtClean="0"/>
              <a:t>it must reserve 2% of its CPU capacity for that flow</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1905000" y="304800"/>
            <a:ext cx="5334000" cy="444500"/>
          </a:xfrm>
        </p:spPr>
        <p:txBody>
          <a:bodyPr>
            <a:noAutofit/>
          </a:bodyPr>
          <a:lstStyle/>
          <a:p>
            <a:pPr marL="457200" indent="-457200"/>
            <a:r>
              <a:rPr lang="en-US" b="1" dirty="0" smtClean="0">
                <a:solidFill>
                  <a:srgbClr val="C00000"/>
                </a:solidFill>
              </a:rPr>
              <a:t>Admission Control</a:t>
            </a:r>
            <a:endParaRPr lang="en-US" b="1" dirty="0">
              <a:solidFill>
                <a:srgbClr val="C00000"/>
              </a:solidFill>
            </a:endParaRPr>
          </a:p>
        </p:txBody>
      </p:sp>
      <p:sp>
        <p:nvSpPr>
          <p:cNvPr id="101381"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1383" name="TextBox 8"/>
          <p:cNvSpPr txBox="1">
            <a:spLocks noChangeArrowheads="1"/>
          </p:cNvSpPr>
          <p:nvPr/>
        </p:nvSpPr>
        <p:spPr bwMode="auto">
          <a:xfrm>
            <a:off x="304800" y="914400"/>
            <a:ext cx="8610600" cy="5078313"/>
          </a:xfrm>
          <a:prstGeom prst="rect">
            <a:avLst/>
          </a:prstGeom>
          <a:noFill/>
          <a:ln w="9525">
            <a:noFill/>
            <a:miter lim="800000"/>
            <a:headEnd/>
            <a:tailEnd/>
          </a:ln>
        </p:spPr>
        <p:txBody>
          <a:bodyPr wrap="square">
            <a:spAutoFit/>
          </a:bodyPr>
          <a:lstStyle/>
          <a:p>
            <a:pPr marL="514350" indent="-514350" algn="just">
              <a:lnSpc>
                <a:spcPct val="150000"/>
              </a:lnSpc>
              <a:buFont typeface="Arial" pitchFamily="34" charset="0"/>
              <a:buChar char="•"/>
            </a:pPr>
            <a:r>
              <a:rPr lang="en-IN" sz="2400" b="1" dirty="0" smtClean="0"/>
              <a:t>Tight flow specification is more useful  to the routers</a:t>
            </a:r>
          </a:p>
          <a:p>
            <a:pPr marL="514350" indent="-514350" algn="just">
              <a:lnSpc>
                <a:spcPct val="150000"/>
              </a:lnSpc>
            </a:pPr>
            <a:r>
              <a:rPr lang="en-US" sz="2800" b="1" dirty="0" smtClean="0"/>
              <a:t> Example:</a:t>
            </a:r>
          </a:p>
          <a:p>
            <a:pPr marL="800100" lvl="1" indent="-342900" algn="just">
              <a:lnSpc>
                <a:spcPct val="150000"/>
              </a:lnSpc>
            </a:pPr>
            <a:r>
              <a:rPr lang="en-US" sz="2800" dirty="0" smtClean="0"/>
              <a:t>    </a:t>
            </a:r>
            <a:r>
              <a:rPr lang="en-US" sz="2400" dirty="0" smtClean="0"/>
              <a:t>Assume </a:t>
            </a:r>
            <a:r>
              <a:rPr lang="en-US" sz="2800" b="1" dirty="0" smtClean="0"/>
              <a:t>  </a:t>
            </a:r>
            <a:r>
              <a:rPr lang="en-IN" sz="2400" dirty="0" smtClean="0"/>
              <a:t>router capacity  =100,000 packets/sec </a:t>
            </a:r>
          </a:p>
          <a:p>
            <a:pPr marL="342900" indent="-342900" algn="just">
              <a:lnSpc>
                <a:spcPct val="150000"/>
              </a:lnSpc>
            </a:pPr>
            <a:r>
              <a:rPr lang="en-IN" sz="2800" b="1" dirty="0" smtClean="0"/>
              <a:t>inaccurate flow specification :</a:t>
            </a:r>
            <a:endParaRPr lang="en-US" sz="2400" b="1" dirty="0" smtClean="0"/>
          </a:p>
          <a:p>
            <a:pPr marL="914400" lvl="1" indent="-457200" algn="just">
              <a:buFont typeface="+mj-lt"/>
              <a:buAutoNum type="arabicPeriod"/>
            </a:pPr>
            <a:r>
              <a:rPr lang="en-IN" sz="2400" dirty="0" smtClean="0"/>
              <a:t>token bucket  rate =   5 MB/sec </a:t>
            </a:r>
          </a:p>
          <a:p>
            <a:pPr marL="914400" lvl="1" indent="-457200" algn="just">
              <a:buFont typeface="+mj-lt"/>
              <a:buAutoNum type="arabicPeriod"/>
            </a:pPr>
            <a:r>
              <a:rPr lang="en-IN" sz="2400" dirty="0" smtClean="0"/>
              <a:t>packet can vary from 50  -  1500 bytes</a:t>
            </a:r>
          </a:p>
          <a:p>
            <a:pPr marL="914400" lvl="1" indent="-457200" algn="just"/>
            <a:endParaRPr lang="en-IN" sz="2400" dirty="0" smtClean="0"/>
          </a:p>
          <a:p>
            <a:pPr marL="342900" indent="-342900" algn="just"/>
            <a:r>
              <a:rPr lang="en-IN" sz="2400" dirty="0" smtClean="0"/>
              <a:t>     the router can calculate that the packet rate will vary from about 3500 packets/sec to 105,000 packets/sec</a:t>
            </a:r>
          </a:p>
          <a:p>
            <a:pPr marL="342900" indent="-342900" algn="just">
              <a:lnSpc>
                <a:spcPct val="150000"/>
              </a:lnSpc>
            </a:pPr>
            <a:r>
              <a:rPr lang="en-US" sz="2800" b="1" dirty="0" smtClean="0"/>
              <a:t>So  the router </a:t>
            </a:r>
            <a:r>
              <a:rPr lang="en-IN" sz="2800" b="1" dirty="0" smtClean="0"/>
              <a:t> may  reject the flow.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1905000" y="304800"/>
            <a:ext cx="5334000" cy="444500"/>
          </a:xfrm>
        </p:spPr>
        <p:txBody>
          <a:bodyPr>
            <a:noAutofit/>
          </a:bodyPr>
          <a:lstStyle/>
          <a:p>
            <a:pPr marL="457200" indent="-457200"/>
            <a:r>
              <a:rPr lang="en-US" b="1" dirty="0" smtClean="0">
                <a:solidFill>
                  <a:srgbClr val="C00000"/>
                </a:solidFill>
              </a:rPr>
              <a:t>Exercise</a:t>
            </a:r>
            <a:endParaRPr lang="en-US" b="1" dirty="0">
              <a:solidFill>
                <a:srgbClr val="C00000"/>
              </a:solidFill>
            </a:endParaRPr>
          </a:p>
        </p:txBody>
      </p:sp>
      <p:sp>
        <p:nvSpPr>
          <p:cNvPr id="101381"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1383" name="TextBox 8"/>
          <p:cNvSpPr txBox="1">
            <a:spLocks noChangeArrowheads="1"/>
          </p:cNvSpPr>
          <p:nvPr/>
        </p:nvSpPr>
        <p:spPr bwMode="auto">
          <a:xfrm>
            <a:off x="304800" y="1219200"/>
            <a:ext cx="8610600" cy="2251065"/>
          </a:xfrm>
          <a:prstGeom prst="rect">
            <a:avLst/>
          </a:prstGeom>
          <a:noFill/>
          <a:ln w="9525">
            <a:noFill/>
            <a:miter lim="800000"/>
            <a:headEnd/>
            <a:tailEnd/>
          </a:ln>
        </p:spPr>
        <p:txBody>
          <a:bodyPr wrap="square">
            <a:spAutoFit/>
          </a:bodyPr>
          <a:lstStyle/>
          <a:p>
            <a:pPr marL="514350" indent="-514350" algn="just">
              <a:lnSpc>
                <a:spcPct val="150000"/>
              </a:lnSpc>
              <a:buFont typeface="Arial" pitchFamily="34" charset="0"/>
              <a:buChar char="•"/>
            </a:pPr>
            <a:r>
              <a:rPr lang="en-IN" sz="2400" dirty="0" smtClean="0"/>
              <a:t>The CPU in a router can process 2 million packets/sec. The load offered to it is 1.5 million packets/sec. If a route from source to destination contains 10 routers, how much time is spent being queued and serviced by the CPUs?</a:t>
            </a:r>
            <a:endParaRPr lang="en-IN" sz="2800"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69636" name="AutoShape 2" descr="graphics/05fig07.gif"/>
          <p:cNvSpPr>
            <a:spLocks noChangeAspect="1" noChangeArrowheads="1"/>
          </p:cNvSpPr>
          <p:nvPr/>
        </p:nvSpPr>
        <p:spPr bwMode="auto">
          <a:xfrm>
            <a:off x="4179888" y="-1690688"/>
            <a:ext cx="4610100" cy="3524251"/>
          </a:xfrm>
          <a:prstGeom prst="rect">
            <a:avLst/>
          </a:prstGeom>
          <a:noFill/>
          <a:ln w="9525">
            <a:noFill/>
            <a:miter lim="800000"/>
            <a:headEnd/>
            <a:tailEnd/>
          </a:ln>
        </p:spPr>
        <p:txBody>
          <a:bodyPr/>
          <a:lstStyle/>
          <a:p>
            <a:endParaRPr lang="en-US" dirty="0"/>
          </a:p>
        </p:txBody>
      </p:sp>
      <p:sp>
        <p:nvSpPr>
          <p:cNvPr id="69637" name="TextBox 11"/>
          <p:cNvSpPr txBox="1">
            <a:spLocks noChangeArrowheads="1"/>
          </p:cNvSpPr>
          <p:nvPr/>
        </p:nvSpPr>
        <p:spPr bwMode="auto">
          <a:xfrm>
            <a:off x="457200" y="0"/>
            <a:ext cx="8129588" cy="923330"/>
          </a:xfrm>
          <a:prstGeom prst="rect">
            <a:avLst/>
          </a:prstGeom>
          <a:noFill/>
          <a:ln w="9525">
            <a:noFill/>
            <a:miter lim="800000"/>
            <a:headEnd/>
            <a:tailEnd/>
          </a:ln>
        </p:spPr>
        <p:txBody>
          <a:bodyPr wrap="square">
            <a:spAutoFit/>
          </a:bodyPr>
          <a:lstStyle/>
          <a:p>
            <a:pPr algn="ctr">
              <a:lnSpc>
                <a:spcPct val="150000"/>
              </a:lnSpc>
            </a:pPr>
            <a:r>
              <a:rPr lang="en-US" sz="3600" b="1" dirty="0">
                <a:solidFill>
                  <a:srgbClr val="C00000"/>
                </a:solidFill>
              </a:rPr>
              <a:t>C</a:t>
            </a:r>
            <a:r>
              <a:rPr lang="en-US" sz="3600" b="1" dirty="0" smtClean="0">
                <a:solidFill>
                  <a:srgbClr val="C00000"/>
                </a:solidFill>
              </a:rPr>
              <a:t>ongestion </a:t>
            </a:r>
            <a:r>
              <a:rPr lang="en-US" sz="3600" b="1" dirty="0">
                <a:solidFill>
                  <a:srgbClr val="C00000"/>
                </a:solidFill>
              </a:rPr>
              <a:t>control </a:t>
            </a:r>
            <a:r>
              <a:rPr lang="en-US" sz="3600" b="1" dirty="0" smtClean="0">
                <a:solidFill>
                  <a:srgbClr val="C00000"/>
                </a:solidFill>
              </a:rPr>
              <a:t>vs. </a:t>
            </a:r>
            <a:r>
              <a:rPr lang="en-US" sz="3600" b="1" dirty="0">
                <a:solidFill>
                  <a:srgbClr val="C00000"/>
                </a:solidFill>
              </a:rPr>
              <a:t>F</a:t>
            </a:r>
            <a:r>
              <a:rPr lang="en-US" sz="3600" b="1" dirty="0" smtClean="0">
                <a:solidFill>
                  <a:srgbClr val="C00000"/>
                </a:solidFill>
              </a:rPr>
              <a:t>low </a:t>
            </a:r>
            <a:r>
              <a:rPr lang="en-US" sz="3600" b="1" dirty="0">
                <a:solidFill>
                  <a:srgbClr val="C00000"/>
                </a:solidFill>
              </a:rPr>
              <a:t>control</a:t>
            </a:r>
          </a:p>
        </p:txBody>
      </p:sp>
      <p:sp>
        <p:nvSpPr>
          <p:cNvPr id="69638" name="TextBox 13"/>
          <p:cNvSpPr txBox="1">
            <a:spLocks noChangeArrowheads="1"/>
          </p:cNvSpPr>
          <p:nvPr/>
        </p:nvSpPr>
        <p:spPr bwMode="auto">
          <a:xfrm>
            <a:off x="4724400" y="838200"/>
            <a:ext cx="4191000" cy="5724644"/>
          </a:xfrm>
          <a:prstGeom prst="rect">
            <a:avLst/>
          </a:prstGeom>
          <a:noFill/>
          <a:ln w="9525">
            <a:noFill/>
            <a:miter lim="800000"/>
            <a:headEnd/>
            <a:tailEnd/>
          </a:ln>
        </p:spPr>
        <p:txBody>
          <a:bodyPr wrap="square">
            <a:spAutoFit/>
          </a:bodyPr>
          <a:lstStyle/>
          <a:p>
            <a:pPr marL="342900" indent="-342900" algn="ctr">
              <a:lnSpc>
                <a:spcPct val="150000"/>
              </a:lnSpc>
            </a:pPr>
            <a:r>
              <a:rPr lang="en-US" sz="2800" b="1" dirty="0" smtClean="0">
                <a:solidFill>
                  <a:srgbClr val="0070C0"/>
                </a:solidFill>
              </a:rPr>
              <a:t>Flow control</a:t>
            </a:r>
            <a:endParaRPr lang="en-US" sz="2400" b="1" dirty="0"/>
          </a:p>
          <a:p>
            <a:pPr marL="342900" indent="-342900" algn="just">
              <a:lnSpc>
                <a:spcPct val="150000"/>
              </a:lnSpc>
              <a:buFont typeface="Wingdings" pitchFamily="2" charset="2"/>
              <a:buChar char="q"/>
            </a:pPr>
            <a:r>
              <a:rPr lang="en-US" sz="2400" dirty="0" smtClean="0"/>
              <a:t>makes </a:t>
            </a:r>
            <a:r>
              <a:rPr lang="en-US" sz="2400" dirty="0"/>
              <a:t>sure that a fast sender cannot continually transmit data faster than the receiver is able to </a:t>
            </a:r>
            <a:r>
              <a:rPr lang="en-US" sz="2400" dirty="0" smtClean="0"/>
              <a:t>receive  </a:t>
            </a:r>
            <a:r>
              <a:rPr lang="en-US" sz="2400" dirty="0"/>
              <a:t>it</a:t>
            </a:r>
            <a:r>
              <a:rPr lang="en-US" sz="2400" dirty="0" smtClean="0"/>
              <a:t>.</a:t>
            </a:r>
            <a:endParaRPr lang="en-US" sz="2400" dirty="0"/>
          </a:p>
          <a:p>
            <a:pPr marL="342900" indent="-342900" algn="just">
              <a:lnSpc>
                <a:spcPct val="150000"/>
              </a:lnSpc>
              <a:buFont typeface="Wingdings" pitchFamily="2" charset="2"/>
              <a:buChar char="q"/>
            </a:pPr>
            <a:r>
              <a:rPr lang="en-US" sz="2400" b="1" dirty="0" smtClean="0"/>
              <a:t>Local Issue </a:t>
            </a:r>
            <a:r>
              <a:rPr lang="en-US" sz="2400" dirty="0" smtClean="0"/>
              <a:t>- frequently </a:t>
            </a:r>
            <a:r>
              <a:rPr lang="en-US" sz="2400" dirty="0"/>
              <a:t>involves some </a:t>
            </a:r>
            <a:r>
              <a:rPr lang="en-US" sz="2400" b="1" i="1" dirty="0"/>
              <a:t>direct</a:t>
            </a:r>
            <a:r>
              <a:rPr lang="en-US" sz="2400" dirty="0"/>
              <a:t> feedback from the receiver to the sender </a:t>
            </a:r>
            <a:r>
              <a:rPr lang="en-US" sz="2400" dirty="0" smtClean="0"/>
              <a:t>(</a:t>
            </a:r>
            <a:r>
              <a:rPr lang="en-US" sz="2400" b="1" dirty="0" smtClean="0"/>
              <a:t>point to point traffic</a:t>
            </a:r>
            <a:r>
              <a:rPr lang="en-US" sz="2400" dirty="0" smtClean="0"/>
              <a:t>)</a:t>
            </a:r>
            <a:endParaRPr lang="en-US" sz="2400" dirty="0"/>
          </a:p>
        </p:txBody>
      </p:sp>
      <p:sp>
        <p:nvSpPr>
          <p:cNvPr id="7" name="Rectangle 6"/>
          <p:cNvSpPr/>
          <p:nvPr/>
        </p:nvSpPr>
        <p:spPr>
          <a:xfrm>
            <a:off x="228600" y="914400"/>
            <a:ext cx="4114800" cy="5170646"/>
          </a:xfrm>
          <a:prstGeom prst="rect">
            <a:avLst/>
          </a:prstGeom>
        </p:spPr>
        <p:txBody>
          <a:bodyPr wrap="square">
            <a:spAutoFit/>
          </a:bodyPr>
          <a:lstStyle/>
          <a:p>
            <a:pPr marL="342900" indent="-342900" algn="ctr">
              <a:lnSpc>
                <a:spcPct val="150000"/>
              </a:lnSpc>
            </a:pPr>
            <a:r>
              <a:rPr lang="en-US" sz="2800" b="1" dirty="0" smtClean="0">
                <a:solidFill>
                  <a:srgbClr val="0070C0"/>
                </a:solidFill>
              </a:rPr>
              <a:t>Congestion control</a:t>
            </a:r>
            <a:endParaRPr lang="en-US" sz="2800" b="1" dirty="0" smtClean="0"/>
          </a:p>
          <a:p>
            <a:pPr marL="800100" lvl="1" indent="-342900" algn="just">
              <a:lnSpc>
                <a:spcPct val="150000"/>
              </a:lnSpc>
              <a:buFont typeface="Wingdings" pitchFamily="2" charset="2"/>
              <a:buChar char="q"/>
            </a:pPr>
            <a:r>
              <a:rPr lang="en-US" sz="2400" dirty="0" smtClean="0"/>
              <a:t>Ensures that   subnet is able to carry the offered traffic.</a:t>
            </a:r>
          </a:p>
          <a:p>
            <a:pPr marL="800100" lvl="1" indent="-342900" algn="just">
              <a:lnSpc>
                <a:spcPct val="150000"/>
              </a:lnSpc>
            </a:pPr>
            <a:endParaRPr lang="en-US" sz="2400" dirty="0" smtClean="0"/>
          </a:p>
          <a:p>
            <a:pPr marL="800100" lvl="1" indent="-342900" algn="just">
              <a:lnSpc>
                <a:spcPct val="150000"/>
              </a:lnSpc>
              <a:buFont typeface="Wingdings" pitchFamily="2" charset="2"/>
              <a:buChar char="q"/>
            </a:pPr>
            <a:r>
              <a:rPr lang="en-US" sz="2400" b="1" dirty="0" smtClean="0"/>
              <a:t>Global issue - </a:t>
            </a:r>
            <a:r>
              <a:rPr lang="en-US" sz="2400" dirty="0" smtClean="0"/>
              <a:t>involves the behavior of all the hosts, all the routers and other related factors</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381000" y="228600"/>
            <a:ext cx="8423275" cy="609600"/>
          </a:xfrm>
        </p:spPr>
        <p:txBody>
          <a:bodyPr>
            <a:noAutofit/>
          </a:bodyPr>
          <a:lstStyle/>
          <a:p>
            <a:pPr>
              <a:lnSpc>
                <a:spcPct val="150000"/>
              </a:lnSpc>
            </a:pPr>
            <a:r>
              <a:rPr lang="en-US" b="1" dirty="0" smtClean="0">
                <a:solidFill>
                  <a:srgbClr val="C00000"/>
                </a:solidFill>
              </a:rPr>
              <a:t>Packet Scheduling</a:t>
            </a:r>
          </a:p>
        </p:txBody>
      </p:sp>
      <p:sp>
        <p:nvSpPr>
          <p:cNvPr id="10445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sp>
        <p:nvSpPr>
          <p:cNvPr id="104456" name="Rectangle 11"/>
          <p:cNvSpPr>
            <a:spLocks noChangeArrowheads="1"/>
          </p:cNvSpPr>
          <p:nvPr/>
        </p:nvSpPr>
        <p:spPr bwMode="auto">
          <a:xfrm>
            <a:off x="304800" y="1066800"/>
            <a:ext cx="8542337" cy="4293483"/>
          </a:xfrm>
          <a:prstGeom prst="rect">
            <a:avLst/>
          </a:prstGeom>
          <a:noFill/>
          <a:ln w="9525">
            <a:noFill/>
            <a:miter lim="800000"/>
            <a:headEnd/>
            <a:tailEnd/>
          </a:ln>
        </p:spPr>
        <p:txBody>
          <a:bodyPr>
            <a:spAutoFit/>
          </a:bodyPr>
          <a:lstStyle/>
          <a:p>
            <a:endParaRPr lang="en-IN" sz="1050" dirty="0" smtClean="0">
              <a:solidFill>
                <a:srgbClr val="000000"/>
              </a:solidFill>
              <a:latin typeface="Times New Roman"/>
            </a:endParaRPr>
          </a:p>
          <a:p>
            <a:endParaRPr lang="en-IN" sz="1050" dirty="0" smtClean="0">
              <a:latin typeface="Times New Roman"/>
            </a:endParaRPr>
          </a:p>
          <a:p>
            <a:pPr marL="514350" indent="-514350">
              <a:lnSpc>
                <a:spcPct val="150000"/>
              </a:lnSpc>
              <a:buFont typeface="Arial" pitchFamily="34" charset="0"/>
              <a:buChar char="•"/>
            </a:pPr>
            <a:r>
              <a:rPr lang="en-IN" sz="2400" dirty="0" smtClean="0"/>
              <a:t>If a router is handling multiple flows, one flow might use too much of its capacity and starve other flows .</a:t>
            </a:r>
          </a:p>
          <a:p>
            <a:pPr marL="457200" indent="-457200" algn="just">
              <a:lnSpc>
                <a:spcPct val="150000"/>
              </a:lnSpc>
              <a:buFont typeface="Arial" pitchFamily="34" charset="0"/>
              <a:buChar char="•"/>
            </a:pPr>
            <a:r>
              <a:rPr lang="en-US" sz="2400" dirty="0" smtClean="0"/>
              <a:t>To avoid </a:t>
            </a:r>
            <a:r>
              <a:rPr lang="en-US" sz="2400" dirty="0"/>
              <a:t>such attempts, various packet scheduling algorithms have been devised</a:t>
            </a:r>
            <a:r>
              <a:rPr lang="en-US" sz="2800" dirty="0" smtClean="0"/>
              <a:t>.</a:t>
            </a:r>
          </a:p>
          <a:p>
            <a:pPr marL="457200" indent="-457200" algn="just">
              <a:lnSpc>
                <a:spcPct val="150000"/>
              </a:lnSpc>
            </a:pPr>
            <a:endParaRPr lang="en-US" sz="2000" dirty="0">
              <a:solidFill>
                <a:srgbClr val="00B050"/>
              </a:solidFill>
            </a:endParaRPr>
          </a:p>
          <a:p>
            <a:pPr marL="1371600" lvl="2" indent="-457200" algn="just">
              <a:lnSpc>
                <a:spcPct val="150000"/>
              </a:lnSpc>
              <a:buFont typeface="+mj-lt"/>
              <a:buAutoNum type="arabicPeriod"/>
            </a:pPr>
            <a:r>
              <a:rPr lang="en-US" sz="2400" b="1" dirty="0">
                <a:solidFill>
                  <a:srgbClr val="00B0F0"/>
                </a:solidFill>
              </a:rPr>
              <a:t>Fair </a:t>
            </a:r>
            <a:r>
              <a:rPr lang="en-US" sz="2400" b="1" dirty="0" smtClean="0">
                <a:solidFill>
                  <a:srgbClr val="00B0F0"/>
                </a:solidFill>
              </a:rPr>
              <a:t>queuing algorithm</a:t>
            </a:r>
            <a:r>
              <a:rPr lang="en-IN" sz="2400" dirty="0" smtClean="0"/>
              <a:t> (Nagle, 1987). </a:t>
            </a:r>
          </a:p>
          <a:p>
            <a:pPr marL="1371600" lvl="2" indent="-457200" algn="just">
              <a:lnSpc>
                <a:spcPct val="150000"/>
              </a:lnSpc>
              <a:buFont typeface="+mj-lt"/>
              <a:buAutoNum type="arabicPeriod"/>
            </a:pPr>
            <a:r>
              <a:rPr lang="en-US" sz="2400" b="1" dirty="0" smtClean="0">
                <a:solidFill>
                  <a:srgbClr val="00B0F0"/>
                </a:solidFill>
              </a:rPr>
              <a:t> Weighted fair queueing</a:t>
            </a:r>
            <a:endParaRPr lang="en-US" sz="2400" b="1" dirty="0">
              <a:solidFill>
                <a:srgbClr val="00B0F0"/>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381000" y="228600"/>
            <a:ext cx="8423275" cy="609600"/>
          </a:xfrm>
        </p:spPr>
        <p:txBody>
          <a:bodyPr>
            <a:noAutofit/>
          </a:bodyPr>
          <a:lstStyle/>
          <a:p>
            <a:pPr>
              <a:lnSpc>
                <a:spcPct val="150000"/>
              </a:lnSpc>
            </a:pPr>
            <a:r>
              <a:rPr lang="en-US" b="1" dirty="0" smtClean="0">
                <a:solidFill>
                  <a:srgbClr val="C00000"/>
                </a:solidFill>
              </a:rPr>
              <a:t>Packet Scheduling</a:t>
            </a:r>
          </a:p>
        </p:txBody>
      </p:sp>
      <p:sp>
        <p:nvSpPr>
          <p:cNvPr id="10445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sp>
        <p:nvSpPr>
          <p:cNvPr id="104456" name="Rectangle 11"/>
          <p:cNvSpPr>
            <a:spLocks noChangeArrowheads="1"/>
          </p:cNvSpPr>
          <p:nvPr/>
        </p:nvSpPr>
        <p:spPr bwMode="auto">
          <a:xfrm>
            <a:off x="304800" y="914400"/>
            <a:ext cx="8542337" cy="2492990"/>
          </a:xfrm>
          <a:prstGeom prst="rect">
            <a:avLst/>
          </a:prstGeom>
          <a:noFill/>
          <a:ln w="9525">
            <a:noFill/>
            <a:miter lim="800000"/>
            <a:headEnd/>
            <a:tailEnd/>
          </a:ln>
        </p:spPr>
        <p:txBody>
          <a:bodyPr>
            <a:spAutoFit/>
          </a:bodyPr>
          <a:lstStyle/>
          <a:p>
            <a:pPr marL="457200" indent="-457200" algn="just">
              <a:lnSpc>
                <a:spcPct val="150000"/>
              </a:lnSpc>
            </a:pPr>
            <a:r>
              <a:rPr lang="en-US" sz="3200" b="1" dirty="0" smtClean="0">
                <a:solidFill>
                  <a:srgbClr val="00B0F0"/>
                </a:solidFill>
              </a:rPr>
              <a:t>Fair queuing</a:t>
            </a:r>
          </a:p>
          <a:p>
            <a:pPr marL="914400" lvl="1" indent="-457200" algn="just">
              <a:lnSpc>
                <a:spcPct val="150000"/>
              </a:lnSpc>
              <a:buFont typeface="Arial" pitchFamily="34" charset="0"/>
              <a:buChar char="•"/>
            </a:pPr>
            <a:r>
              <a:rPr lang="en-IN" sz="2400" dirty="0" smtClean="0"/>
              <a:t>Routers have multiple queues for each output line, one for each source. </a:t>
            </a:r>
            <a:endParaRPr lang="fr-FR" sz="2400" dirty="0" smtClean="0"/>
          </a:p>
          <a:p>
            <a:pPr marL="914400" lvl="1" indent="-457200" algn="just">
              <a:lnSpc>
                <a:spcPct val="150000"/>
              </a:lnSpc>
              <a:buFont typeface="Arial" pitchFamily="34" charset="0"/>
              <a:buChar char="•"/>
            </a:pPr>
            <a:r>
              <a:rPr lang="en-IN" sz="2400" dirty="0" smtClean="0"/>
              <a:t>Take first packet in each queue on a round-robin basis </a:t>
            </a:r>
          </a:p>
        </p:txBody>
      </p:sp>
      <p:grpSp>
        <p:nvGrpSpPr>
          <p:cNvPr id="25" name="Group 3"/>
          <p:cNvGrpSpPr>
            <a:grpSpLocks/>
          </p:cNvGrpSpPr>
          <p:nvPr/>
        </p:nvGrpSpPr>
        <p:grpSpPr bwMode="auto">
          <a:xfrm>
            <a:off x="4343400" y="3657600"/>
            <a:ext cx="4038600" cy="1295400"/>
            <a:chOff x="1584" y="1968"/>
            <a:chExt cx="2112" cy="843"/>
          </a:xfrm>
        </p:grpSpPr>
        <p:sp>
          <p:nvSpPr>
            <p:cNvPr id="26" name="Freeform 4"/>
            <p:cNvSpPr>
              <a:spLocks/>
            </p:cNvSpPr>
            <p:nvPr/>
          </p:nvSpPr>
          <p:spPr bwMode="auto">
            <a:xfrm>
              <a:off x="1693" y="1968"/>
              <a:ext cx="517" cy="237"/>
            </a:xfrm>
            <a:custGeom>
              <a:avLst/>
              <a:gdLst>
                <a:gd name="T0" fmla="*/ 0 w 586"/>
                <a:gd name="T1" fmla="*/ 0 h 249"/>
                <a:gd name="T2" fmla="*/ 585 w 586"/>
                <a:gd name="T3" fmla="*/ 0 h 249"/>
                <a:gd name="T4" fmla="*/ 585 w 586"/>
                <a:gd name="T5" fmla="*/ 248 h 249"/>
                <a:gd name="T6" fmla="*/ 0 w 586"/>
                <a:gd name="T7" fmla="*/ 248 h 249"/>
                <a:gd name="T8" fmla="*/ 9 w 586"/>
                <a:gd name="T9" fmla="*/ 248 h 249"/>
                <a:gd name="T10" fmla="*/ 0 60000 65536"/>
                <a:gd name="T11" fmla="*/ 0 60000 65536"/>
                <a:gd name="T12" fmla="*/ 0 60000 65536"/>
                <a:gd name="T13" fmla="*/ 0 60000 65536"/>
                <a:gd name="T14" fmla="*/ 0 60000 65536"/>
                <a:gd name="T15" fmla="*/ 0 w 586"/>
                <a:gd name="T16" fmla="*/ 0 h 249"/>
                <a:gd name="T17" fmla="*/ 586 w 586"/>
                <a:gd name="T18" fmla="*/ 249 h 249"/>
              </a:gdLst>
              <a:ahLst/>
              <a:cxnLst>
                <a:cxn ang="T10">
                  <a:pos x="T0" y="T1"/>
                </a:cxn>
                <a:cxn ang="T11">
                  <a:pos x="T2" y="T3"/>
                </a:cxn>
                <a:cxn ang="T12">
                  <a:pos x="T4" y="T5"/>
                </a:cxn>
                <a:cxn ang="T13">
                  <a:pos x="T6" y="T7"/>
                </a:cxn>
                <a:cxn ang="T14">
                  <a:pos x="T8" y="T9"/>
                </a:cxn>
              </a:cxnLst>
              <a:rect l="T15" t="T16" r="T17" b="T18"/>
              <a:pathLst>
                <a:path w="586" h="249">
                  <a:moveTo>
                    <a:pt x="0" y="0"/>
                  </a:moveTo>
                  <a:lnTo>
                    <a:pt x="585" y="0"/>
                  </a:lnTo>
                  <a:lnTo>
                    <a:pt x="585" y="248"/>
                  </a:lnTo>
                  <a:lnTo>
                    <a:pt x="0" y="248"/>
                  </a:lnTo>
                  <a:lnTo>
                    <a:pt x="9" y="248"/>
                  </a:lnTo>
                </a:path>
              </a:pathLst>
            </a:custGeom>
            <a:noFill/>
            <a:ln w="12700" cap="rnd" cmpd="sng">
              <a:solidFill>
                <a:srgbClr val="0000CC"/>
              </a:solidFill>
              <a:prstDash val="solid"/>
              <a:round/>
              <a:headEnd type="none" w="sm" len="sm"/>
              <a:tailEnd type="non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27" name="Freeform 5"/>
            <p:cNvSpPr>
              <a:spLocks/>
            </p:cNvSpPr>
            <p:nvPr/>
          </p:nvSpPr>
          <p:spPr bwMode="auto">
            <a:xfrm>
              <a:off x="1682" y="2261"/>
              <a:ext cx="519" cy="237"/>
            </a:xfrm>
            <a:custGeom>
              <a:avLst/>
              <a:gdLst>
                <a:gd name="T0" fmla="*/ 0 w 588"/>
                <a:gd name="T1" fmla="*/ 0 h 249"/>
                <a:gd name="T2" fmla="*/ 587 w 588"/>
                <a:gd name="T3" fmla="*/ 0 h 249"/>
                <a:gd name="T4" fmla="*/ 587 w 588"/>
                <a:gd name="T5" fmla="*/ 248 h 249"/>
                <a:gd name="T6" fmla="*/ 0 w 588"/>
                <a:gd name="T7" fmla="*/ 248 h 249"/>
                <a:gd name="T8" fmla="*/ 9 w 588"/>
                <a:gd name="T9" fmla="*/ 248 h 249"/>
                <a:gd name="T10" fmla="*/ 0 60000 65536"/>
                <a:gd name="T11" fmla="*/ 0 60000 65536"/>
                <a:gd name="T12" fmla="*/ 0 60000 65536"/>
                <a:gd name="T13" fmla="*/ 0 60000 65536"/>
                <a:gd name="T14" fmla="*/ 0 60000 65536"/>
                <a:gd name="T15" fmla="*/ 0 w 588"/>
                <a:gd name="T16" fmla="*/ 0 h 249"/>
                <a:gd name="T17" fmla="*/ 588 w 588"/>
                <a:gd name="T18" fmla="*/ 249 h 249"/>
              </a:gdLst>
              <a:ahLst/>
              <a:cxnLst>
                <a:cxn ang="T10">
                  <a:pos x="T0" y="T1"/>
                </a:cxn>
                <a:cxn ang="T11">
                  <a:pos x="T2" y="T3"/>
                </a:cxn>
                <a:cxn ang="T12">
                  <a:pos x="T4" y="T5"/>
                </a:cxn>
                <a:cxn ang="T13">
                  <a:pos x="T6" y="T7"/>
                </a:cxn>
                <a:cxn ang="T14">
                  <a:pos x="T8" y="T9"/>
                </a:cxn>
              </a:cxnLst>
              <a:rect l="T15" t="T16" r="T17" b="T18"/>
              <a:pathLst>
                <a:path w="588" h="249">
                  <a:moveTo>
                    <a:pt x="0" y="0"/>
                  </a:moveTo>
                  <a:lnTo>
                    <a:pt x="587" y="0"/>
                  </a:lnTo>
                  <a:lnTo>
                    <a:pt x="587" y="248"/>
                  </a:lnTo>
                  <a:lnTo>
                    <a:pt x="0" y="248"/>
                  </a:lnTo>
                  <a:lnTo>
                    <a:pt x="9" y="248"/>
                  </a:lnTo>
                </a:path>
              </a:pathLst>
            </a:custGeom>
            <a:noFill/>
            <a:ln w="12700" cap="rnd" cmpd="sng">
              <a:solidFill>
                <a:srgbClr val="0000CC"/>
              </a:solidFill>
              <a:prstDash val="solid"/>
              <a:round/>
              <a:headEnd type="none" w="sm" len="sm"/>
              <a:tailEnd type="non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28" name="Freeform 6"/>
            <p:cNvSpPr>
              <a:spLocks/>
            </p:cNvSpPr>
            <p:nvPr/>
          </p:nvSpPr>
          <p:spPr bwMode="auto">
            <a:xfrm>
              <a:off x="1729" y="2566"/>
              <a:ext cx="474" cy="245"/>
            </a:xfrm>
            <a:custGeom>
              <a:avLst/>
              <a:gdLst>
                <a:gd name="T0" fmla="*/ 0 w 588"/>
                <a:gd name="T1" fmla="*/ 0 h 250"/>
                <a:gd name="T2" fmla="*/ 587 w 588"/>
                <a:gd name="T3" fmla="*/ 0 h 250"/>
                <a:gd name="T4" fmla="*/ 587 w 588"/>
                <a:gd name="T5" fmla="*/ 249 h 250"/>
                <a:gd name="T6" fmla="*/ 0 w 588"/>
                <a:gd name="T7" fmla="*/ 249 h 250"/>
                <a:gd name="T8" fmla="*/ 9 w 588"/>
                <a:gd name="T9" fmla="*/ 249 h 250"/>
                <a:gd name="T10" fmla="*/ 0 60000 65536"/>
                <a:gd name="T11" fmla="*/ 0 60000 65536"/>
                <a:gd name="T12" fmla="*/ 0 60000 65536"/>
                <a:gd name="T13" fmla="*/ 0 60000 65536"/>
                <a:gd name="T14" fmla="*/ 0 60000 65536"/>
                <a:gd name="T15" fmla="*/ 0 w 588"/>
                <a:gd name="T16" fmla="*/ 0 h 250"/>
                <a:gd name="T17" fmla="*/ 588 w 588"/>
                <a:gd name="T18" fmla="*/ 250 h 250"/>
              </a:gdLst>
              <a:ahLst/>
              <a:cxnLst>
                <a:cxn ang="T10">
                  <a:pos x="T0" y="T1"/>
                </a:cxn>
                <a:cxn ang="T11">
                  <a:pos x="T2" y="T3"/>
                </a:cxn>
                <a:cxn ang="T12">
                  <a:pos x="T4" y="T5"/>
                </a:cxn>
                <a:cxn ang="T13">
                  <a:pos x="T6" y="T7"/>
                </a:cxn>
                <a:cxn ang="T14">
                  <a:pos x="T8" y="T9"/>
                </a:cxn>
              </a:cxnLst>
              <a:rect l="T15" t="T16" r="T17" b="T18"/>
              <a:pathLst>
                <a:path w="588" h="250">
                  <a:moveTo>
                    <a:pt x="0" y="0"/>
                  </a:moveTo>
                  <a:lnTo>
                    <a:pt x="587" y="0"/>
                  </a:lnTo>
                  <a:lnTo>
                    <a:pt x="587" y="249"/>
                  </a:lnTo>
                  <a:lnTo>
                    <a:pt x="0" y="249"/>
                  </a:lnTo>
                  <a:lnTo>
                    <a:pt x="9" y="249"/>
                  </a:lnTo>
                </a:path>
              </a:pathLst>
            </a:custGeom>
            <a:noFill/>
            <a:ln w="12700" cap="rnd" cmpd="sng">
              <a:solidFill>
                <a:srgbClr val="0000CC"/>
              </a:solidFill>
              <a:prstDash val="solid"/>
              <a:round/>
              <a:headEnd type="none" w="sm" len="sm"/>
              <a:tailEnd type="non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30" name="Oval 8"/>
            <p:cNvSpPr>
              <a:spLocks noChangeArrowheads="1"/>
            </p:cNvSpPr>
            <p:nvPr/>
          </p:nvSpPr>
          <p:spPr bwMode="auto">
            <a:xfrm>
              <a:off x="2258" y="2352"/>
              <a:ext cx="214" cy="218"/>
            </a:xfrm>
            <a:prstGeom prst="ellipse">
              <a:avLst/>
            </a:prstGeom>
            <a:solidFill>
              <a:srgbClr val="00E4A8"/>
            </a:soli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 name="Line 9"/>
            <p:cNvSpPr>
              <a:spLocks noChangeShapeType="1"/>
            </p:cNvSpPr>
            <p:nvPr/>
          </p:nvSpPr>
          <p:spPr bwMode="auto">
            <a:xfrm>
              <a:off x="2210" y="2064"/>
              <a:ext cx="192" cy="288"/>
            </a:xfrm>
            <a:prstGeom prst="line">
              <a:avLst/>
            </a:prstGeom>
            <a:noFill/>
            <a:ln w="12700">
              <a:solidFill>
                <a:srgbClr val="0000CC"/>
              </a:solidFill>
              <a:round/>
              <a:headEnd type="none" w="sm" len="sm"/>
              <a:tailEnd type="stealth" w="med" len="lg"/>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32" name="Line 10"/>
            <p:cNvSpPr>
              <a:spLocks noChangeShapeType="1"/>
            </p:cNvSpPr>
            <p:nvPr/>
          </p:nvSpPr>
          <p:spPr bwMode="auto">
            <a:xfrm flipV="1">
              <a:off x="2220" y="2592"/>
              <a:ext cx="182" cy="115"/>
            </a:xfrm>
            <a:prstGeom prst="line">
              <a:avLst/>
            </a:prstGeom>
            <a:noFill/>
            <a:ln w="12700">
              <a:solidFill>
                <a:srgbClr val="0000CC"/>
              </a:solidFill>
              <a:round/>
              <a:headEnd type="none" w="sm" len="sm"/>
              <a:tailEnd type="stealth" w="med" len="lg"/>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33" name="Rectangle 11"/>
            <p:cNvSpPr>
              <a:spLocks noChangeArrowheads="1"/>
            </p:cNvSpPr>
            <p:nvPr/>
          </p:nvSpPr>
          <p:spPr bwMode="auto">
            <a:xfrm>
              <a:off x="1968" y="2324"/>
              <a:ext cx="186" cy="125"/>
            </a:xfrm>
            <a:prstGeom prst="rect">
              <a:avLst/>
            </a:prstGeom>
            <a:solidFill>
              <a:srgbClr val="FF000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 name="Rectangle 12"/>
            <p:cNvSpPr>
              <a:spLocks noChangeArrowheads="1"/>
            </p:cNvSpPr>
            <p:nvPr/>
          </p:nvSpPr>
          <p:spPr bwMode="auto">
            <a:xfrm>
              <a:off x="1931" y="2637"/>
              <a:ext cx="186" cy="125"/>
            </a:xfrm>
            <a:prstGeom prst="rect">
              <a:avLst/>
            </a:prstGeom>
            <a:solidFill>
              <a:srgbClr val="00CC0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 name="Line 13"/>
            <p:cNvSpPr>
              <a:spLocks noChangeShapeType="1"/>
            </p:cNvSpPr>
            <p:nvPr/>
          </p:nvSpPr>
          <p:spPr bwMode="auto">
            <a:xfrm>
              <a:off x="2544" y="2600"/>
              <a:ext cx="1152" cy="2"/>
            </a:xfrm>
            <a:prstGeom prst="line">
              <a:avLst/>
            </a:prstGeom>
            <a:noFill/>
            <a:ln w="12700">
              <a:solidFill>
                <a:srgbClr val="0000CC"/>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36" name="Rectangle 14"/>
            <p:cNvSpPr>
              <a:spLocks noChangeArrowheads="1"/>
            </p:cNvSpPr>
            <p:nvPr/>
          </p:nvSpPr>
          <p:spPr bwMode="auto">
            <a:xfrm>
              <a:off x="2967" y="2437"/>
              <a:ext cx="186" cy="124"/>
            </a:xfrm>
            <a:prstGeom prst="rect">
              <a:avLst/>
            </a:prstGeom>
            <a:solidFill>
              <a:srgbClr val="00CC0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7" name="Rectangle 16"/>
            <p:cNvSpPr>
              <a:spLocks noChangeArrowheads="1"/>
            </p:cNvSpPr>
            <p:nvPr/>
          </p:nvSpPr>
          <p:spPr bwMode="auto">
            <a:xfrm>
              <a:off x="3204" y="2450"/>
              <a:ext cx="170" cy="113"/>
            </a:xfrm>
            <a:prstGeom prst="rect">
              <a:avLst/>
            </a:prstGeom>
            <a:solidFill>
              <a:srgbClr val="FF000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 name="Rectangle 17"/>
            <p:cNvSpPr>
              <a:spLocks noChangeArrowheads="1"/>
            </p:cNvSpPr>
            <p:nvPr/>
          </p:nvSpPr>
          <p:spPr bwMode="auto">
            <a:xfrm>
              <a:off x="1815" y="2038"/>
              <a:ext cx="341" cy="124"/>
            </a:xfrm>
            <a:prstGeom prst="rect">
              <a:avLst/>
            </a:prstGeom>
            <a:solidFill>
              <a:srgbClr val="66CCFF"/>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 name="Line 18"/>
            <p:cNvSpPr>
              <a:spLocks noChangeShapeType="1"/>
            </p:cNvSpPr>
            <p:nvPr/>
          </p:nvSpPr>
          <p:spPr bwMode="auto">
            <a:xfrm>
              <a:off x="2544" y="2372"/>
              <a:ext cx="1152" cy="2"/>
            </a:xfrm>
            <a:prstGeom prst="line">
              <a:avLst/>
            </a:prstGeom>
            <a:noFill/>
            <a:ln w="12700">
              <a:solidFill>
                <a:srgbClr val="0000CC"/>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sysClr val="windowText" lastClr="000000"/>
                </a:solidFill>
                <a:effectLst/>
                <a:uLnTx/>
                <a:uFillTx/>
              </a:endParaRPr>
            </a:p>
          </p:txBody>
        </p:sp>
        <p:sp>
          <p:nvSpPr>
            <p:cNvPr id="42" name="Rectangle 21"/>
            <p:cNvSpPr>
              <a:spLocks noChangeArrowheads="1"/>
            </p:cNvSpPr>
            <p:nvPr/>
          </p:nvSpPr>
          <p:spPr bwMode="auto">
            <a:xfrm>
              <a:off x="1584" y="2324"/>
              <a:ext cx="341" cy="124"/>
            </a:xfrm>
            <a:prstGeom prst="rect">
              <a:avLst/>
            </a:prstGeom>
            <a:solidFill>
              <a:srgbClr val="FF000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45" name="Rectangle 17"/>
          <p:cNvSpPr>
            <a:spLocks noChangeArrowheads="1"/>
          </p:cNvSpPr>
          <p:nvPr/>
        </p:nvSpPr>
        <p:spPr bwMode="auto">
          <a:xfrm>
            <a:off x="7841664" y="4378035"/>
            <a:ext cx="727366" cy="193966"/>
          </a:xfrm>
          <a:prstGeom prst="rect">
            <a:avLst/>
          </a:prstGeom>
          <a:solidFill>
            <a:srgbClr val="66CCFF"/>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6" name="Rectangle 11"/>
          <p:cNvSpPr>
            <a:spLocks noChangeArrowheads="1"/>
          </p:cNvSpPr>
          <p:nvPr/>
        </p:nvSpPr>
        <p:spPr bwMode="auto">
          <a:xfrm>
            <a:off x="6199904" y="4371110"/>
            <a:ext cx="734296" cy="152400"/>
          </a:xfrm>
          <a:prstGeom prst="rect">
            <a:avLst/>
          </a:prstGeom>
          <a:solidFill>
            <a:srgbClr val="FF0000"/>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7" name="TextBox 46"/>
          <p:cNvSpPr txBox="1"/>
          <p:nvPr/>
        </p:nvSpPr>
        <p:spPr>
          <a:xfrm>
            <a:off x="4114800" y="5715000"/>
            <a:ext cx="4572000" cy="523220"/>
          </a:xfrm>
          <a:prstGeom prst="rect">
            <a:avLst/>
          </a:prstGeom>
          <a:noFill/>
        </p:spPr>
        <p:txBody>
          <a:bodyPr wrap="square" rtlCol="0">
            <a:spAutoFit/>
          </a:bodyPr>
          <a:lstStyle/>
          <a:p>
            <a:r>
              <a:rPr lang="en-IN" sz="2800" dirty="0" smtClean="0"/>
              <a:t>packet-by-packet round robin</a:t>
            </a:r>
            <a:endParaRPr lang="en-IN" sz="2800" dirty="0"/>
          </a:p>
        </p:txBody>
      </p:sp>
      <p:pic>
        <p:nvPicPr>
          <p:cNvPr id="123906" name="Picture 2"/>
          <p:cNvPicPr>
            <a:picLocks noChangeAspect="1" noChangeArrowheads="1"/>
          </p:cNvPicPr>
          <p:nvPr/>
        </p:nvPicPr>
        <p:blipFill>
          <a:blip r:embed="rId3"/>
          <a:srcRect/>
          <a:stretch>
            <a:fillRect/>
          </a:stretch>
        </p:blipFill>
        <p:spPr bwMode="auto">
          <a:xfrm>
            <a:off x="609600" y="3581400"/>
            <a:ext cx="3352800" cy="28066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381000" y="228600"/>
            <a:ext cx="8423275" cy="609600"/>
          </a:xfrm>
        </p:spPr>
        <p:txBody>
          <a:bodyPr>
            <a:noAutofit/>
          </a:bodyPr>
          <a:lstStyle/>
          <a:p>
            <a:pPr>
              <a:lnSpc>
                <a:spcPct val="150000"/>
              </a:lnSpc>
            </a:pPr>
            <a:r>
              <a:rPr lang="en-US" b="1" dirty="0" smtClean="0">
                <a:solidFill>
                  <a:srgbClr val="C00000"/>
                </a:solidFill>
              </a:rPr>
              <a:t>Packet Scheduling</a:t>
            </a:r>
          </a:p>
        </p:txBody>
      </p:sp>
      <p:sp>
        <p:nvSpPr>
          <p:cNvPr id="10445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sp>
        <p:nvSpPr>
          <p:cNvPr id="104456" name="Rectangle 11"/>
          <p:cNvSpPr>
            <a:spLocks noChangeArrowheads="1"/>
          </p:cNvSpPr>
          <p:nvPr/>
        </p:nvSpPr>
        <p:spPr bwMode="auto">
          <a:xfrm>
            <a:off x="304800" y="914400"/>
            <a:ext cx="8542337" cy="4154984"/>
          </a:xfrm>
          <a:prstGeom prst="rect">
            <a:avLst/>
          </a:prstGeom>
          <a:noFill/>
          <a:ln w="9525">
            <a:noFill/>
            <a:miter lim="800000"/>
            <a:headEnd/>
            <a:tailEnd/>
          </a:ln>
        </p:spPr>
        <p:txBody>
          <a:bodyPr>
            <a:spAutoFit/>
          </a:bodyPr>
          <a:lstStyle/>
          <a:p>
            <a:pPr marL="457200" indent="-457200" algn="just">
              <a:lnSpc>
                <a:spcPct val="150000"/>
              </a:lnSpc>
            </a:pPr>
            <a:r>
              <a:rPr lang="en-US" sz="3200" b="1" dirty="0" smtClean="0">
                <a:solidFill>
                  <a:srgbClr val="00B0F0"/>
                </a:solidFill>
              </a:rPr>
              <a:t>Fair queuing Problem</a:t>
            </a:r>
          </a:p>
          <a:p>
            <a:pPr marL="914400" lvl="1" indent="-457200" algn="just">
              <a:lnSpc>
                <a:spcPct val="150000"/>
              </a:lnSpc>
              <a:buFont typeface="Arial" pitchFamily="34" charset="0"/>
              <a:buChar char="•"/>
            </a:pPr>
            <a:r>
              <a:rPr lang="en-IN" sz="2400" dirty="0" smtClean="0"/>
              <a:t>It gives more bandwidth to hosts that use large packets than to hosts that use small packets</a:t>
            </a:r>
          </a:p>
          <a:p>
            <a:pPr marL="914400" lvl="1" indent="-457200" algn="just">
              <a:lnSpc>
                <a:spcPct val="150000"/>
              </a:lnSpc>
            </a:pPr>
            <a:endParaRPr lang="en-IN" sz="2400" dirty="0" smtClean="0"/>
          </a:p>
          <a:p>
            <a:pPr marL="914400" lvl="1" indent="-457200" algn="just">
              <a:lnSpc>
                <a:spcPct val="150000"/>
              </a:lnSpc>
              <a:buFont typeface="Arial" pitchFamily="34" charset="0"/>
              <a:buChar char="•"/>
            </a:pPr>
            <a:r>
              <a:rPr lang="en-IN" sz="2400" b="1" dirty="0" smtClean="0"/>
              <a:t>Demers et al. (1990)  suggested  an improvement .</a:t>
            </a:r>
          </a:p>
          <a:p>
            <a:pPr marL="1371600" lvl="2" indent="-457200" algn="just">
              <a:lnSpc>
                <a:spcPct val="150000"/>
              </a:lnSpc>
              <a:buFont typeface="Arial" pitchFamily="34" charset="0"/>
              <a:buChar char="•"/>
            </a:pPr>
            <a:r>
              <a:rPr lang="en-IN" sz="2400" dirty="0" smtClean="0"/>
              <a:t>simulate a byte-by-byte round robin, instead of a packet-by-packet round robin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381000" y="228600"/>
            <a:ext cx="8423275" cy="609600"/>
          </a:xfrm>
        </p:spPr>
        <p:txBody>
          <a:bodyPr>
            <a:noAutofit/>
          </a:bodyPr>
          <a:lstStyle/>
          <a:p>
            <a:pPr>
              <a:lnSpc>
                <a:spcPct val="150000"/>
              </a:lnSpc>
            </a:pPr>
            <a:r>
              <a:rPr lang="en-US" b="1" dirty="0" smtClean="0">
                <a:solidFill>
                  <a:srgbClr val="C00000"/>
                </a:solidFill>
              </a:rPr>
              <a:t>Packet Scheduling</a:t>
            </a:r>
          </a:p>
        </p:txBody>
      </p:sp>
      <p:sp>
        <p:nvSpPr>
          <p:cNvPr id="10445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sp>
        <p:nvSpPr>
          <p:cNvPr id="104456" name="Rectangle 11"/>
          <p:cNvSpPr>
            <a:spLocks noChangeArrowheads="1"/>
          </p:cNvSpPr>
          <p:nvPr/>
        </p:nvSpPr>
        <p:spPr bwMode="auto">
          <a:xfrm>
            <a:off x="304800" y="914400"/>
            <a:ext cx="8542337" cy="1938992"/>
          </a:xfrm>
          <a:prstGeom prst="rect">
            <a:avLst/>
          </a:prstGeom>
          <a:noFill/>
          <a:ln w="9525">
            <a:noFill/>
            <a:miter lim="800000"/>
            <a:headEnd/>
            <a:tailEnd/>
          </a:ln>
        </p:spPr>
        <p:txBody>
          <a:bodyPr>
            <a:spAutoFit/>
          </a:bodyPr>
          <a:lstStyle/>
          <a:p>
            <a:pPr marL="457200" indent="-457200" algn="just">
              <a:lnSpc>
                <a:spcPct val="150000"/>
              </a:lnSpc>
            </a:pPr>
            <a:r>
              <a:rPr lang="en-US" sz="3200" b="1" dirty="0" smtClean="0">
                <a:solidFill>
                  <a:srgbClr val="00B0F0"/>
                </a:solidFill>
              </a:rPr>
              <a:t>Fair queuing : An improvement.</a:t>
            </a:r>
            <a:endParaRPr lang="en-IN" sz="2400" dirty="0" smtClean="0"/>
          </a:p>
          <a:p>
            <a:pPr marL="914400" lvl="1" indent="-457200" algn="just">
              <a:buFont typeface="Arial" pitchFamily="34" charset="0"/>
              <a:buChar char="•"/>
            </a:pPr>
            <a:r>
              <a:rPr lang="en-IN" sz="2400" dirty="0" smtClean="0"/>
              <a:t>Scan queues repeatedly until tick is found at which packet is done </a:t>
            </a:r>
          </a:p>
          <a:p>
            <a:pPr marL="914400" lvl="1" indent="-457200" algn="just">
              <a:buFont typeface="Arial" pitchFamily="34" charset="0"/>
              <a:buChar char="•"/>
            </a:pPr>
            <a:r>
              <a:rPr lang="en-IN" sz="2400" dirty="0" smtClean="0"/>
              <a:t>Sort them in order of their finishing and send in that order</a:t>
            </a:r>
          </a:p>
        </p:txBody>
      </p:sp>
      <p:pic>
        <p:nvPicPr>
          <p:cNvPr id="122882" name="Picture 2"/>
          <p:cNvPicPr>
            <a:picLocks noChangeAspect="1" noChangeArrowheads="1"/>
          </p:cNvPicPr>
          <p:nvPr/>
        </p:nvPicPr>
        <p:blipFill>
          <a:blip r:embed="rId3"/>
          <a:srcRect/>
          <a:stretch>
            <a:fillRect/>
          </a:stretch>
        </p:blipFill>
        <p:spPr bwMode="auto">
          <a:xfrm>
            <a:off x="228600" y="3124200"/>
            <a:ext cx="8002726" cy="2895600"/>
          </a:xfrm>
          <a:prstGeom prst="rect">
            <a:avLst/>
          </a:prstGeom>
          <a:noFill/>
          <a:ln w="9525">
            <a:noFill/>
            <a:miter lim="800000"/>
            <a:headEnd/>
            <a:tailEnd/>
          </a:ln>
          <a:effectLst/>
        </p:spPr>
      </p:pic>
      <p:sp>
        <p:nvSpPr>
          <p:cNvPr id="8" name="Rectangle 7"/>
          <p:cNvSpPr/>
          <p:nvPr/>
        </p:nvSpPr>
        <p:spPr>
          <a:xfrm>
            <a:off x="381000" y="6019800"/>
            <a:ext cx="8305800" cy="646331"/>
          </a:xfrm>
          <a:prstGeom prst="rect">
            <a:avLst/>
          </a:prstGeom>
        </p:spPr>
        <p:txBody>
          <a:bodyPr wrap="square">
            <a:spAutoFit/>
          </a:bodyPr>
          <a:lstStyle/>
          <a:p>
            <a:pPr algn="just"/>
            <a:r>
              <a:rPr lang="en-IN" b="1" dirty="0" smtClean="0"/>
              <a:t>(a) A router with five packets queued for line O. (b) Finishing times for the five packets</a:t>
            </a:r>
            <a:endParaRPr lang="en-IN" dirty="0"/>
          </a:p>
        </p:txBody>
      </p:sp>
      <p:sp>
        <p:nvSpPr>
          <p:cNvPr id="9" name="Rectangle 8"/>
          <p:cNvSpPr/>
          <p:nvPr/>
        </p:nvSpPr>
        <p:spPr>
          <a:xfrm>
            <a:off x="4191000" y="5105400"/>
            <a:ext cx="1524000" cy="646331"/>
          </a:xfrm>
          <a:prstGeom prst="rect">
            <a:avLst/>
          </a:prstGeom>
        </p:spPr>
        <p:txBody>
          <a:bodyPr wrap="square">
            <a:spAutoFit/>
          </a:bodyPr>
          <a:lstStyle/>
          <a:p>
            <a:pPr algn="just"/>
            <a:r>
              <a:rPr lang="en-IN" b="1" dirty="0" smtClean="0"/>
              <a:t>Byte-By-byte round robin</a:t>
            </a:r>
            <a:endParaRPr lang="en-IN" b="1"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381000" y="228600"/>
            <a:ext cx="8423275" cy="609600"/>
          </a:xfrm>
        </p:spPr>
        <p:txBody>
          <a:bodyPr>
            <a:noAutofit/>
          </a:bodyPr>
          <a:lstStyle/>
          <a:p>
            <a:pPr>
              <a:lnSpc>
                <a:spcPct val="150000"/>
              </a:lnSpc>
            </a:pPr>
            <a:r>
              <a:rPr lang="en-US" b="1" dirty="0" smtClean="0">
                <a:solidFill>
                  <a:srgbClr val="C00000"/>
                </a:solidFill>
              </a:rPr>
              <a:t>Packet Scheduling</a:t>
            </a:r>
          </a:p>
        </p:txBody>
      </p:sp>
      <p:sp>
        <p:nvSpPr>
          <p:cNvPr id="10445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sp>
        <p:nvSpPr>
          <p:cNvPr id="104456" name="Rectangle 11"/>
          <p:cNvSpPr>
            <a:spLocks noChangeArrowheads="1"/>
          </p:cNvSpPr>
          <p:nvPr/>
        </p:nvSpPr>
        <p:spPr bwMode="auto">
          <a:xfrm>
            <a:off x="304800" y="1143000"/>
            <a:ext cx="8542337" cy="3785652"/>
          </a:xfrm>
          <a:prstGeom prst="rect">
            <a:avLst/>
          </a:prstGeom>
          <a:noFill/>
          <a:ln w="9525">
            <a:noFill/>
            <a:miter lim="800000"/>
            <a:headEnd/>
            <a:tailEnd/>
          </a:ln>
        </p:spPr>
        <p:txBody>
          <a:bodyPr>
            <a:spAutoFit/>
          </a:bodyPr>
          <a:lstStyle/>
          <a:p>
            <a:pPr marL="457200" indent="-457200" algn="just">
              <a:lnSpc>
                <a:spcPct val="150000"/>
              </a:lnSpc>
            </a:pPr>
            <a:r>
              <a:rPr lang="en-US" sz="3200" b="1" dirty="0" smtClean="0">
                <a:solidFill>
                  <a:srgbClr val="00B0F0"/>
                </a:solidFill>
              </a:rPr>
              <a:t>Fair queuing : An improvement.</a:t>
            </a:r>
            <a:endParaRPr lang="en-IN" sz="2400" dirty="0" smtClean="0"/>
          </a:p>
          <a:p>
            <a:pPr marL="914400" lvl="1" indent="-457200" algn="just">
              <a:lnSpc>
                <a:spcPct val="200000"/>
              </a:lnSpc>
              <a:buFont typeface="Arial" pitchFamily="34" charset="0"/>
              <a:buChar char="•"/>
            </a:pPr>
            <a:r>
              <a:rPr lang="en-IN" sz="2400" dirty="0" smtClean="0"/>
              <a:t>Problem :  it gives all hosts the same priority</a:t>
            </a:r>
          </a:p>
          <a:p>
            <a:pPr marL="914400" lvl="1" indent="-457200" algn="just">
              <a:lnSpc>
                <a:spcPct val="200000"/>
              </a:lnSpc>
              <a:buFont typeface="Arial" pitchFamily="34" charset="0"/>
              <a:buChar char="•"/>
            </a:pPr>
            <a:r>
              <a:rPr lang="en-IN" sz="2400" dirty="0" smtClean="0"/>
              <a:t>In many situations, it is desirable to give video servers more bandwidth than regular file servers</a:t>
            </a:r>
          </a:p>
          <a:p>
            <a:pPr marL="914400" lvl="1" indent="-457200" algn="just">
              <a:lnSpc>
                <a:spcPct val="200000"/>
              </a:lnSpc>
              <a:buFont typeface="Arial" pitchFamily="34" charset="0"/>
              <a:buChar char="•"/>
            </a:pPr>
            <a:r>
              <a:rPr lang="en-US" sz="2400" dirty="0" smtClean="0"/>
              <a:t> </a:t>
            </a:r>
            <a:r>
              <a:rPr lang="en-IN" sz="2400" dirty="0" smtClean="0"/>
              <a:t>This modified algorithm is called </a:t>
            </a:r>
            <a:r>
              <a:rPr lang="en-IN" sz="2400" b="1" dirty="0" smtClean="0"/>
              <a:t>weighted fair queueing</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381000" y="228600"/>
            <a:ext cx="8423275" cy="609600"/>
          </a:xfrm>
        </p:spPr>
        <p:txBody>
          <a:bodyPr>
            <a:noAutofit/>
          </a:bodyPr>
          <a:lstStyle/>
          <a:p>
            <a:pPr>
              <a:lnSpc>
                <a:spcPct val="150000"/>
              </a:lnSpc>
            </a:pPr>
            <a:r>
              <a:rPr lang="en-US" b="1" dirty="0" smtClean="0">
                <a:solidFill>
                  <a:srgbClr val="C00000"/>
                </a:solidFill>
              </a:rPr>
              <a:t>Packet Scheduling</a:t>
            </a:r>
          </a:p>
        </p:txBody>
      </p:sp>
      <p:sp>
        <p:nvSpPr>
          <p:cNvPr id="10445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sp>
        <p:nvSpPr>
          <p:cNvPr id="104456" name="Rectangle 11"/>
          <p:cNvSpPr>
            <a:spLocks noChangeArrowheads="1"/>
          </p:cNvSpPr>
          <p:nvPr/>
        </p:nvSpPr>
        <p:spPr bwMode="auto">
          <a:xfrm>
            <a:off x="381000" y="838200"/>
            <a:ext cx="8542337" cy="830997"/>
          </a:xfrm>
          <a:prstGeom prst="rect">
            <a:avLst/>
          </a:prstGeom>
          <a:noFill/>
          <a:ln w="9525">
            <a:noFill/>
            <a:miter lim="800000"/>
            <a:headEnd/>
            <a:tailEnd/>
          </a:ln>
        </p:spPr>
        <p:txBody>
          <a:bodyPr>
            <a:spAutoFit/>
          </a:bodyPr>
          <a:lstStyle/>
          <a:p>
            <a:pPr marL="457200" indent="-457200" algn="just">
              <a:lnSpc>
                <a:spcPct val="150000"/>
              </a:lnSpc>
            </a:pPr>
            <a:r>
              <a:rPr lang="en-US" sz="3200" b="1" dirty="0" smtClean="0">
                <a:solidFill>
                  <a:srgbClr val="00B0F0"/>
                </a:solidFill>
              </a:rPr>
              <a:t>Weighted Fair Queuing.</a:t>
            </a:r>
            <a:endParaRPr lang="en-IN" sz="2400" dirty="0" smtClean="0"/>
          </a:p>
        </p:txBody>
      </p:sp>
      <p:sp>
        <p:nvSpPr>
          <p:cNvPr id="7" name="TextBox 6"/>
          <p:cNvSpPr txBox="1"/>
          <p:nvPr/>
        </p:nvSpPr>
        <p:spPr>
          <a:xfrm>
            <a:off x="533400" y="1828800"/>
            <a:ext cx="8382000" cy="3508653"/>
          </a:xfrm>
          <a:prstGeom prst="rect">
            <a:avLst/>
          </a:prstGeom>
          <a:noFill/>
        </p:spPr>
        <p:txBody>
          <a:bodyPr wrap="square" rtlCol="0">
            <a:spAutoFit/>
          </a:bodyPr>
          <a:lstStyle/>
          <a:p>
            <a:pPr marL="342900" indent="-342900" algn="just">
              <a:lnSpc>
                <a:spcPct val="150000"/>
              </a:lnSpc>
              <a:buFont typeface="Arial" pitchFamily="34" charset="0"/>
              <a:buChar char="•"/>
            </a:pPr>
            <a:r>
              <a:rPr lang="en-IN" sz="2800" dirty="0" smtClean="0">
                <a:latin typeface="Times New Roman"/>
              </a:rPr>
              <a:t>Packets are  assigned to different classes and admitted to different queues.</a:t>
            </a:r>
          </a:p>
          <a:p>
            <a:pPr marL="514350" indent="-514350" algn="just">
              <a:lnSpc>
                <a:spcPct val="150000"/>
              </a:lnSpc>
              <a:buFont typeface="Arial" pitchFamily="34" charset="0"/>
              <a:buChar char="•"/>
            </a:pPr>
            <a:r>
              <a:rPr lang="en-IN" sz="2800" dirty="0" smtClean="0">
                <a:latin typeface="Times New Roman"/>
              </a:rPr>
              <a:t>The queues are weighted based on the priority of the queues.</a:t>
            </a:r>
          </a:p>
          <a:p>
            <a:pPr marL="971550" lvl="1" indent="-514350" algn="just">
              <a:lnSpc>
                <a:spcPct val="150000"/>
              </a:lnSpc>
              <a:buFont typeface="Wingdings" pitchFamily="2" charset="2"/>
              <a:buChar char="Ø"/>
            </a:pPr>
            <a:r>
              <a:rPr lang="en-IN" sz="3200" i="1" dirty="0" smtClean="0"/>
              <a:t>higher priority means a higher weight</a:t>
            </a:r>
            <a:endParaRPr lang="en-IN" sz="3200" i="1"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381000" y="228600"/>
            <a:ext cx="8423275" cy="609600"/>
          </a:xfrm>
        </p:spPr>
        <p:txBody>
          <a:bodyPr>
            <a:noAutofit/>
          </a:bodyPr>
          <a:lstStyle/>
          <a:p>
            <a:pPr>
              <a:lnSpc>
                <a:spcPct val="150000"/>
              </a:lnSpc>
            </a:pPr>
            <a:r>
              <a:rPr lang="en-US" b="1" dirty="0" smtClean="0">
                <a:solidFill>
                  <a:srgbClr val="C00000"/>
                </a:solidFill>
              </a:rPr>
              <a:t>Packet Scheduling</a:t>
            </a:r>
          </a:p>
        </p:txBody>
      </p:sp>
      <p:sp>
        <p:nvSpPr>
          <p:cNvPr id="10445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sp>
        <p:nvSpPr>
          <p:cNvPr id="104456" name="Rectangle 11"/>
          <p:cNvSpPr>
            <a:spLocks noChangeArrowheads="1"/>
          </p:cNvSpPr>
          <p:nvPr/>
        </p:nvSpPr>
        <p:spPr bwMode="auto">
          <a:xfrm>
            <a:off x="381000" y="838200"/>
            <a:ext cx="8542337" cy="830997"/>
          </a:xfrm>
          <a:prstGeom prst="rect">
            <a:avLst/>
          </a:prstGeom>
          <a:noFill/>
          <a:ln w="9525">
            <a:noFill/>
            <a:miter lim="800000"/>
            <a:headEnd/>
            <a:tailEnd/>
          </a:ln>
        </p:spPr>
        <p:txBody>
          <a:bodyPr>
            <a:spAutoFit/>
          </a:bodyPr>
          <a:lstStyle/>
          <a:p>
            <a:pPr marL="457200" indent="-457200" algn="just">
              <a:lnSpc>
                <a:spcPct val="150000"/>
              </a:lnSpc>
            </a:pPr>
            <a:r>
              <a:rPr lang="en-US" sz="3200" b="1" dirty="0" smtClean="0">
                <a:solidFill>
                  <a:srgbClr val="00B0F0"/>
                </a:solidFill>
              </a:rPr>
              <a:t>Weighted Fair Queuing.</a:t>
            </a:r>
            <a:endParaRPr lang="en-IN" sz="2400" dirty="0" smtClean="0"/>
          </a:p>
        </p:txBody>
      </p:sp>
      <p:sp>
        <p:nvSpPr>
          <p:cNvPr id="7" name="TextBox 6"/>
          <p:cNvSpPr txBox="1"/>
          <p:nvPr/>
        </p:nvSpPr>
        <p:spPr>
          <a:xfrm>
            <a:off x="533400" y="1600200"/>
            <a:ext cx="8382000" cy="1200329"/>
          </a:xfrm>
          <a:prstGeom prst="rect">
            <a:avLst/>
          </a:prstGeom>
          <a:noFill/>
        </p:spPr>
        <p:txBody>
          <a:bodyPr wrap="square" rtlCol="0">
            <a:spAutoFit/>
          </a:bodyPr>
          <a:lstStyle/>
          <a:p>
            <a:pPr marL="514350" indent="-514350" algn="just">
              <a:buFont typeface="Arial" pitchFamily="34" charset="0"/>
              <a:buChar char="•"/>
            </a:pPr>
            <a:r>
              <a:rPr lang="en-IN" sz="2400" dirty="0" smtClean="0"/>
              <a:t>The system processes packets in each queue in a round-robin fashion with number of packets selected from each queue based on the corresponding weight.</a:t>
            </a:r>
            <a:endParaRPr lang="en-IN" sz="2800" i="1" dirty="0"/>
          </a:p>
        </p:txBody>
      </p:sp>
      <p:pic>
        <p:nvPicPr>
          <p:cNvPr id="122882" name="Picture 2"/>
          <p:cNvPicPr>
            <a:picLocks noChangeAspect="1" noChangeArrowheads="1"/>
          </p:cNvPicPr>
          <p:nvPr/>
        </p:nvPicPr>
        <p:blipFill>
          <a:blip r:embed="rId3"/>
          <a:srcRect/>
          <a:stretch>
            <a:fillRect/>
          </a:stretch>
        </p:blipFill>
        <p:spPr bwMode="auto">
          <a:xfrm>
            <a:off x="381000" y="2895600"/>
            <a:ext cx="4724400" cy="3660112"/>
          </a:xfrm>
          <a:prstGeom prst="rect">
            <a:avLst/>
          </a:prstGeom>
          <a:noFill/>
          <a:ln w="9525">
            <a:noFill/>
            <a:miter lim="800000"/>
            <a:headEnd/>
            <a:tailEnd/>
          </a:ln>
          <a:effectLst/>
        </p:spPr>
      </p:pic>
      <p:sp>
        <p:nvSpPr>
          <p:cNvPr id="10" name="Rectangle 9"/>
          <p:cNvSpPr/>
          <p:nvPr/>
        </p:nvSpPr>
        <p:spPr>
          <a:xfrm>
            <a:off x="5562600" y="3352800"/>
            <a:ext cx="3276600" cy="2400657"/>
          </a:xfrm>
          <a:prstGeom prst="rect">
            <a:avLst/>
          </a:prstGeom>
        </p:spPr>
        <p:txBody>
          <a:bodyPr wrap="square">
            <a:spAutoFit/>
          </a:bodyPr>
          <a:lstStyle/>
          <a:p>
            <a:pPr algn="just">
              <a:lnSpc>
                <a:spcPct val="150000"/>
              </a:lnSpc>
            </a:pPr>
            <a:r>
              <a:rPr lang="en-IN" sz="2000" dirty="0" smtClean="0"/>
              <a:t>if the weights are 3, 2, and 1, three packets are processed from the first queue,</a:t>
            </a:r>
          </a:p>
          <a:p>
            <a:pPr algn="just">
              <a:lnSpc>
                <a:spcPct val="150000"/>
              </a:lnSpc>
            </a:pPr>
            <a:r>
              <a:rPr lang="en-IN" sz="2000" dirty="0" smtClean="0"/>
              <a:t>two from the second queue, and one from the third queue</a:t>
            </a:r>
            <a:endParaRPr lang="en-IN" sz="20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457200" y="1447800"/>
            <a:ext cx="8423275" cy="4419600"/>
          </a:xfrm>
        </p:spPr>
        <p:txBody>
          <a:bodyPr>
            <a:noAutofit/>
          </a:bodyPr>
          <a:lstStyle/>
          <a:p>
            <a:pPr algn="l"/>
            <a:r>
              <a:rPr lang="en-US" sz="6600" b="1" dirty="0" smtClean="0">
                <a:solidFill>
                  <a:srgbClr val="C00000"/>
                </a:solidFill>
              </a:rPr>
              <a:t>     Integrated Services</a:t>
            </a:r>
            <a:br>
              <a:rPr lang="en-US" sz="6600" b="1" dirty="0" smtClean="0">
                <a:solidFill>
                  <a:srgbClr val="C00000"/>
                </a:solidFill>
              </a:rPr>
            </a:br>
            <a:r>
              <a:rPr lang="en-US" sz="6600" b="1" dirty="0" smtClean="0">
                <a:solidFill>
                  <a:srgbClr val="C00000"/>
                </a:solidFill>
              </a:rPr>
              <a:t/>
            </a:r>
            <a:br>
              <a:rPr lang="en-US" sz="6600" b="1" dirty="0" smtClean="0">
                <a:solidFill>
                  <a:srgbClr val="C00000"/>
                </a:solidFill>
              </a:rPr>
            </a:br>
            <a:r>
              <a:rPr lang="en-US" sz="3200" b="1" dirty="0" smtClean="0"/>
              <a:t>-  Congestion Control for Multicasting</a:t>
            </a:r>
            <a:br>
              <a:rPr lang="en-US" sz="3200" b="1" dirty="0" smtClean="0"/>
            </a:br>
            <a:r>
              <a:rPr lang="en-US" sz="3200" b="1" dirty="0" smtClean="0"/>
              <a:t>-  Known  as flow-based algorithms </a:t>
            </a:r>
            <a:br>
              <a:rPr lang="en-US" sz="3200" b="1" dirty="0" smtClean="0"/>
            </a:br>
            <a:r>
              <a:rPr lang="en-US" sz="3200" b="1" dirty="0" smtClean="0"/>
              <a:t> -  An architecture for streaming video (by IETF) </a:t>
            </a:r>
            <a:br>
              <a:rPr lang="en-US" sz="3200" b="1" dirty="0" smtClean="0"/>
            </a:br>
            <a:r>
              <a:rPr lang="en-US" sz="3200" b="1" dirty="0" smtClean="0"/>
              <a:t>          (Internet Engineering Task Force)</a:t>
            </a:r>
            <a:br>
              <a:rPr lang="en-US" sz="3200" b="1" dirty="0" smtClean="0"/>
            </a:br>
            <a:endParaRPr lang="en-US" sz="6600" b="1" dirty="0" smtClean="0"/>
          </a:p>
        </p:txBody>
      </p:sp>
      <p:sp>
        <p:nvSpPr>
          <p:cNvPr id="10445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457200" y="228600"/>
            <a:ext cx="8423275" cy="609600"/>
          </a:xfrm>
        </p:spPr>
        <p:txBody>
          <a:bodyPr>
            <a:noAutofit/>
          </a:bodyPr>
          <a:lstStyle/>
          <a:p>
            <a:r>
              <a:rPr lang="en-US" b="1" dirty="0" smtClean="0">
                <a:solidFill>
                  <a:srgbClr val="C00000"/>
                </a:solidFill>
              </a:rPr>
              <a:t>What are Integrated Services?</a:t>
            </a:r>
          </a:p>
        </p:txBody>
      </p:sp>
      <p:sp>
        <p:nvSpPr>
          <p:cNvPr id="104451" name="AutoShape 31" descr="graphics/05fig01.gif"/>
          <p:cNvSpPr>
            <a:spLocks noChangeAspect="1" noChangeArrowheads="1"/>
          </p:cNvSpPr>
          <p:nvPr/>
        </p:nvSpPr>
        <p:spPr bwMode="auto">
          <a:xfrm>
            <a:off x="4383088" y="-814388"/>
            <a:ext cx="4610100" cy="1704976"/>
          </a:xfrm>
          <a:prstGeom prst="rect">
            <a:avLst/>
          </a:prstGeom>
          <a:noFill/>
          <a:ln w="9525">
            <a:noFill/>
            <a:miter lim="800000"/>
            <a:headEnd/>
            <a:tailEnd/>
          </a:ln>
        </p:spPr>
        <p:txBody>
          <a:bodyPr/>
          <a:lstStyle/>
          <a:p>
            <a:endParaRPr lang="en-US" dirty="0"/>
          </a:p>
        </p:txBody>
      </p:sp>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sp>
        <p:nvSpPr>
          <p:cNvPr id="7" name="TextBox 6"/>
          <p:cNvSpPr txBox="1"/>
          <p:nvPr/>
        </p:nvSpPr>
        <p:spPr>
          <a:xfrm>
            <a:off x="304800" y="914400"/>
            <a:ext cx="8610600" cy="4616648"/>
          </a:xfrm>
          <a:prstGeom prst="rect">
            <a:avLst/>
          </a:prstGeom>
          <a:noFill/>
        </p:spPr>
        <p:txBody>
          <a:bodyPr wrap="square" rtlCol="0">
            <a:spAutoFit/>
          </a:bodyPr>
          <a:lstStyle/>
          <a:p>
            <a:pPr marL="342900" indent="-342900" algn="just">
              <a:lnSpc>
                <a:spcPct val="150000"/>
              </a:lnSpc>
              <a:buFont typeface="Arial" pitchFamily="34" charset="0"/>
              <a:buChar char="•"/>
            </a:pPr>
            <a:r>
              <a:rPr lang="en-IN" sz="2800" b="1" dirty="0" smtClean="0">
                <a:solidFill>
                  <a:srgbClr val="0070C0"/>
                </a:solidFill>
              </a:rPr>
              <a:t>An architecture that specifies the elements to guarantee quality of service (QoS) for streaming multimedia (video/audio)</a:t>
            </a:r>
          </a:p>
          <a:p>
            <a:pPr marL="342900" indent="-342900" algn="just">
              <a:lnSpc>
                <a:spcPct val="150000"/>
              </a:lnSpc>
              <a:buFont typeface="Arial" pitchFamily="34" charset="0"/>
              <a:buChar char="•"/>
            </a:pPr>
            <a:r>
              <a:rPr lang="en-US" sz="2800" b="1" dirty="0" smtClean="0">
                <a:solidFill>
                  <a:srgbClr val="0070C0"/>
                </a:solidFill>
              </a:rPr>
              <a:t> </a:t>
            </a:r>
            <a:r>
              <a:rPr lang="en-IN" sz="2800" b="1" dirty="0" smtClean="0"/>
              <a:t>Flow-based algorithms that aim at unicast and multicast applications . Examples </a:t>
            </a:r>
          </a:p>
          <a:p>
            <a:pPr marL="1257300" lvl="2" indent="-342900" algn="just">
              <a:buFont typeface="Arial" pitchFamily="34" charset="0"/>
              <a:buChar char="•"/>
            </a:pPr>
            <a:r>
              <a:rPr lang="en-IN" sz="2800" b="1" dirty="0" smtClean="0"/>
              <a:t>Unicast - </a:t>
            </a:r>
            <a:r>
              <a:rPr lang="en-IN" sz="2800" dirty="0" smtClean="0"/>
              <a:t>On-demand video streaming </a:t>
            </a:r>
          </a:p>
          <a:p>
            <a:pPr marL="1257300" lvl="2" indent="-342900" algn="just">
              <a:buFont typeface="Arial" pitchFamily="34" charset="0"/>
              <a:buChar char="•"/>
            </a:pPr>
            <a:r>
              <a:rPr lang="en-IN" sz="2800" b="1" dirty="0" smtClean="0"/>
              <a:t>Multicast - </a:t>
            </a:r>
            <a:r>
              <a:rPr lang="en-IN" sz="2800" dirty="0" smtClean="0"/>
              <a:t>Digital TV stations broadcasting programs </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457200" y="304800"/>
            <a:ext cx="8423275" cy="914400"/>
          </a:xfrm>
        </p:spPr>
        <p:txBody>
          <a:bodyPr>
            <a:noAutofit/>
          </a:bodyPr>
          <a:lstStyle/>
          <a:p>
            <a:r>
              <a:rPr lang="en-US" sz="3600" b="1" dirty="0" smtClean="0">
                <a:solidFill>
                  <a:srgbClr val="C00000"/>
                </a:solidFill>
              </a:rPr>
              <a:t>RSVP—The Resource reSerVation Protocol</a:t>
            </a:r>
          </a:p>
        </p:txBody>
      </p:sp>
      <p:sp>
        <p:nvSpPr>
          <p:cNvPr id="104453" name="AutoShape 8" descr="graphics/05icon02.gif"/>
          <p:cNvSpPr>
            <a:spLocks noChangeAspect="1" noChangeArrowheads="1"/>
          </p:cNvSpPr>
          <p:nvPr/>
        </p:nvSpPr>
        <p:spPr bwMode="auto">
          <a:xfrm>
            <a:off x="4549775" y="-136525"/>
            <a:ext cx="1381125" cy="200025"/>
          </a:xfrm>
          <a:prstGeom prst="rect">
            <a:avLst/>
          </a:prstGeom>
          <a:noFill/>
          <a:ln w="9525">
            <a:noFill/>
            <a:miter lim="800000"/>
            <a:headEnd/>
            <a:tailEnd/>
          </a:ln>
        </p:spPr>
        <p:txBody>
          <a:bodyPr/>
          <a:lstStyle/>
          <a:p>
            <a:endParaRPr lang="en-US" dirty="0"/>
          </a:p>
        </p:txBody>
      </p:sp>
      <p:sp>
        <p:nvSpPr>
          <p:cNvPr id="104455" name="AutoShape 2" descr="graphics/05icon04.gif"/>
          <p:cNvSpPr>
            <a:spLocks noChangeAspect="1" noChangeArrowheads="1"/>
          </p:cNvSpPr>
          <p:nvPr/>
        </p:nvSpPr>
        <p:spPr bwMode="auto">
          <a:xfrm>
            <a:off x="4419600" y="0"/>
            <a:ext cx="1981200" cy="381001"/>
          </a:xfrm>
          <a:prstGeom prst="rect">
            <a:avLst/>
          </a:prstGeom>
          <a:noFill/>
          <a:ln w="9525">
            <a:noFill/>
            <a:miter lim="800000"/>
            <a:headEnd/>
            <a:tailEnd/>
          </a:ln>
        </p:spPr>
        <p:txBody>
          <a:bodyPr/>
          <a:lstStyle/>
          <a:p>
            <a:endParaRPr lang="en-US" dirty="0"/>
          </a:p>
        </p:txBody>
      </p:sp>
      <p:sp>
        <p:nvSpPr>
          <p:cNvPr id="7" name="TextBox 6"/>
          <p:cNvSpPr txBox="1"/>
          <p:nvPr/>
        </p:nvSpPr>
        <p:spPr>
          <a:xfrm>
            <a:off x="533400" y="1219200"/>
            <a:ext cx="8077200" cy="4616648"/>
          </a:xfrm>
          <a:prstGeom prst="rect">
            <a:avLst/>
          </a:prstGeom>
          <a:noFill/>
        </p:spPr>
        <p:txBody>
          <a:bodyPr wrap="square" rtlCol="0">
            <a:spAutoFit/>
          </a:bodyPr>
          <a:lstStyle/>
          <a:p>
            <a:pPr marL="342900" indent="-342900" algn="just">
              <a:lnSpc>
                <a:spcPct val="150000"/>
              </a:lnSpc>
              <a:buFont typeface="Arial" pitchFamily="34" charset="0"/>
              <a:buChar char="•"/>
            </a:pPr>
            <a:r>
              <a:rPr lang="en-IN" sz="2800" b="1" dirty="0" smtClean="0"/>
              <a:t>Multiple senders transmit to multiple receivers </a:t>
            </a:r>
            <a:endParaRPr lang="en-IN" sz="2800" dirty="0" smtClean="0"/>
          </a:p>
          <a:p>
            <a:pPr marL="800100" lvl="1" indent="-342900" algn="just">
              <a:lnSpc>
                <a:spcPct val="150000"/>
              </a:lnSpc>
              <a:buFont typeface="Arial" pitchFamily="34" charset="0"/>
              <a:buChar char="•"/>
            </a:pPr>
            <a:r>
              <a:rPr lang="en-IN" sz="2400" dirty="0" smtClean="0"/>
              <a:t>Sender puts group address in its packets </a:t>
            </a:r>
          </a:p>
          <a:p>
            <a:pPr marL="800100" lvl="1" indent="-342900" algn="just">
              <a:lnSpc>
                <a:spcPct val="150000"/>
              </a:lnSpc>
              <a:buFont typeface="Arial" pitchFamily="34" charset="0"/>
              <a:buChar char="•"/>
            </a:pPr>
            <a:r>
              <a:rPr lang="en-IN" sz="2400" dirty="0" smtClean="0"/>
              <a:t>Individual receiver can switch channels </a:t>
            </a:r>
          </a:p>
          <a:p>
            <a:pPr marL="800100" lvl="1" indent="-342900" algn="just">
              <a:lnSpc>
                <a:spcPct val="150000"/>
              </a:lnSpc>
              <a:buFont typeface="Arial" pitchFamily="34" charset="0"/>
              <a:buChar char="•"/>
            </a:pPr>
            <a:endParaRPr lang="en-IN" sz="2400" dirty="0" smtClean="0"/>
          </a:p>
          <a:p>
            <a:pPr marL="342900" indent="-342900" algn="just">
              <a:lnSpc>
                <a:spcPct val="150000"/>
              </a:lnSpc>
              <a:buFont typeface="Arial" pitchFamily="34" charset="0"/>
              <a:buChar char="•"/>
            </a:pPr>
            <a:r>
              <a:rPr lang="en-IN" sz="2400" dirty="0" smtClean="0"/>
              <a:t>Optimizes use of bandwidth while eliminating congestion </a:t>
            </a:r>
          </a:p>
          <a:p>
            <a:pPr marL="800100" lvl="1" indent="-342900" algn="just">
              <a:lnSpc>
                <a:spcPct val="150000"/>
              </a:lnSpc>
            </a:pPr>
            <a:endParaRPr lang="en-US" sz="2400" b="1" dirty="0" smtClean="0">
              <a:solidFill>
                <a:srgbClr val="0070C0"/>
              </a:solidFill>
            </a:endParaRPr>
          </a:p>
          <a:p>
            <a:pPr marL="342900" indent="-342900" algn="just">
              <a:lnSpc>
                <a:spcPct val="150000"/>
              </a:lnSpc>
              <a:buFont typeface="Arial" pitchFamily="34" charset="0"/>
              <a:buChar char="•"/>
            </a:pPr>
            <a:r>
              <a:rPr lang="en-IN" sz="2400" b="1" dirty="0" smtClean="0"/>
              <a:t>The  basic idea is that, to avoid congestion, extra information can be broadcasted to the group periodically</a:t>
            </a:r>
            <a:endParaRPr lang="en-IN" sz="2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3508</TotalTime>
  <Words>4877</Words>
  <Application>Microsoft Office PowerPoint</Application>
  <PresentationFormat>On-screen Show (4:3)</PresentationFormat>
  <Paragraphs>775</Paragraphs>
  <Slides>113</Slides>
  <Notes>113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113</vt:i4>
      </vt:variant>
    </vt:vector>
  </HeadingPairs>
  <TitlesOfParts>
    <vt:vector size="115" baseType="lpstr">
      <vt:lpstr>Office Theme</vt:lpstr>
      <vt:lpstr>Clip</vt:lpstr>
      <vt:lpstr> Network Layer - II</vt:lpstr>
      <vt:lpstr> Topics</vt:lpstr>
      <vt:lpstr>Slide 3</vt:lpstr>
      <vt:lpstr>Slide 4</vt:lpstr>
      <vt:lpstr>What is congestion?</vt:lpstr>
      <vt:lpstr> Reasons for congestion</vt:lpstr>
      <vt:lpstr> Reasons for congestion</vt:lpstr>
      <vt:lpstr> Reasons for congestion</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 Quality of Service</vt:lpstr>
      <vt:lpstr>Why  Quality of Service?</vt:lpstr>
      <vt:lpstr>Why  Quality of Service?</vt:lpstr>
      <vt:lpstr> What is a Flow?</vt:lpstr>
      <vt:lpstr>Quality-of-Service Requirements </vt:lpstr>
      <vt:lpstr>Slide 56</vt:lpstr>
      <vt:lpstr> Overprovisioning </vt:lpstr>
      <vt:lpstr> Buffering</vt:lpstr>
      <vt:lpstr> Buffering</vt:lpstr>
      <vt:lpstr>Traffic Shaping</vt:lpstr>
      <vt:lpstr>Traffic Shaping</vt:lpstr>
      <vt:lpstr>Leaky Bucket  Algorithm </vt:lpstr>
      <vt:lpstr>Leaky Bucket  Algorithm </vt:lpstr>
      <vt:lpstr>Leaky Bucket  Implementation</vt:lpstr>
      <vt:lpstr>Leaky Bucket  Implementation</vt:lpstr>
      <vt:lpstr>Leaky Bucket – Example </vt:lpstr>
      <vt:lpstr>Leaky Bucket – Example </vt:lpstr>
      <vt:lpstr> The Token Bucket Algorithm</vt:lpstr>
      <vt:lpstr> The Token Bucket Algorithm</vt:lpstr>
      <vt:lpstr> The Token Bucket Algorithm</vt:lpstr>
      <vt:lpstr> The Token Bucket – Example </vt:lpstr>
      <vt:lpstr> The Token Bucket Algorithm</vt:lpstr>
      <vt:lpstr>Token Bucket  vs. leaky Bucket</vt:lpstr>
      <vt:lpstr> Combined  Token  - leaky Bucket</vt:lpstr>
      <vt:lpstr>Exercise</vt:lpstr>
      <vt:lpstr>Exercise</vt:lpstr>
      <vt:lpstr> Resource Reservation</vt:lpstr>
      <vt:lpstr> Resource Reservation</vt:lpstr>
      <vt:lpstr> Resource Reservation</vt:lpstr>
      <vt:lpstr> Resource Reservation</vt:lpstr>
      <vt:lpstr> Resource Reservation</vt:lpstr>
      <vt:lpstr> Resource Reservation</vt:lpstr>
      <vt:lpstr> Resource Reservation</vt:lpstr>
      <vt:lpstr>Admission Control</vt:lpstr>
      <vt:lpstr>Admission Control</vt:lpstr>
      <vt:lpstr>Admission Control</vt:lpstr>
      <vt:lpstr>Admission Control</vt:lpstr>
      <vt:lpstr>Admission Control</vt:lpstr>
      <vt:lpstr>Exercise</vt:lpstr>
      <vt:lpstr>Packet Scheduling</vt:lpstr>
      <vt:lpstr>Packet Scheduling</vt:lpstr>
      <vt:lpstr>Packet Scheduling</vt:lpstr>
      <vt:lpstr>Packet Scheduling</vt:lpstr>
      <vt:lpstr>Packet Scheduling</vt:lpstr>
      <vt:lpstr>Packet Scheduling</vt:lpstr>
      <vt:lpstr>Packet Scheduling</vt:lpstr>
      <vt:lpstr>     Integrated Services  -  Congestion Control for Multicasting -  Known  as flow-based algorithms   -  An architecture for streaming video (by IETF)            (Internet Engineering Task Force) </vt:lpstr>
      <vt:lpstr>What are Integrated Services?</vt:lpstr>
      <vt:lpstr>RSVP—The Resource reSerVation Protocol</vt:lpstr>
      <vt:lpstr>RSVP—The Resource reSerVation Protocol</vt:lpstr>
      <vt:lpstr>RSVP—The Resource reSerVation Protocol</vt:lpstr>
      <vt:lpstr>RSVP—The Resource reSerVation Protocol</vt:lpstr>
      <vt:lpstr>RSVP—The Resource reSerVation Protocol</vt:lpstr>
      <vt:lpstr>Differentiated Services</vt:lpstr>
      <vt:lpstr>Slide 105</vt:lpstr>
      <vt:lpstr>Differentiated Services</vt:lpstr>
      <vt:lpstr>How it works ?</vt:lpstr>
      <vt:lpstr>How it works ?</vt:lpstr>
      <vt:lpstr>Expedited Forwarding</vt:lpstr>
      <vt:lpstr>Expedited Forwarding</vt:lpstr>
      <vt:lpstr>Differentiated Services</vt:lpstr>
      <vt:lpstr>Differentiated Services</vt:lpstr>
      <vt:lpstr>Differentiated Services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Congestion Control Algorithms</dc:title>
  <dc:creator>Ravi</dc:creator>
  <cp:lastModifiedBy>Acer</cp:lastModifiedBy>
  <cp:revision>121</cp:revision>
  <dcterms:created xsi:type="dcterms:W3CDTF">2006-08-16T00:00:00Z</dcterms:created>
  <dcterms:modified xsi:type="dcterms:W3CDTF">2015-01-30T18:47:21Z</dcterms:modified>
</cp:coreProperties>
</file>