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sldIdLst>
    <p:sldId id="256" r:id="rId2"/>
    <p:sldId id="257" r:id="rId3"/>
    <p:sldId id="259" r:id="rId4"/>
    <p:sldId id="268" r:id="rId5"/>
    <p:sldId id="260" r:id="rId6"/>
    <p:sldId id="269" r:id="rId7"/>
    <p:sldId id="274" r:id="rId8"/>
    <p:sldId id="275" r:id="rId9"/>
    <p:sldId id="276" r:id="rId10"/>
    <p:sldId id="277" r:id="rId11"/>
    <p:sldId id="278" r:id="rId12"/>
    <p:sldId id="267" r:id="rId13"/>
    <p:sldId id="270" r:id="rId14"/>
    <p:sldId id="271" r:id="rId15"/>
    <p:sldId id="273" r:id="rId16"/>
    <p:sldId id="272"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4C06"/>
    <a:srgbClr val="FA5D06"/>
    <a:srgbClr val="42EE1A"/>
    <a:srgbClr val="0D6ABF"/>
    <a:srgbClr val="0033CC"/>
    <a:srgbClr val="AC12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B84711-F7BF-45FB-8B2D-5F9794FD1F6B}" type="datetimeFigureOut">
              <a:rPr lang="en-US" smtClean="0"/>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88F90-8405-40C2-A6E4-AC6B3E50C20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94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49B84711-F7BF-45FB-8B2D-5F9794FD1F6B}" type="datetimeFigureOut">
              <a:rPr lang="en-US" smtClean="0"/>
              <a:t>3/31/2018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788F90-8405-40C2-A6E4-AC6B3E50C20B}" type="slidenum">
              <a:rPr lang="en-US" smtClean="0"/>
              <a:t>‹#›</a:t>
            </a:fld>
            <a:endParaRPr lang="en-US"/>
          </a:p>
        </p:txBody>
      </p:sp>
    </p:spTree>
    <p:extLst>
      <p:ext uri="{BB962C8B-B14F-4D97-AF65-F5344CB8AC3E}">
        <p14:creationId xmlns:p14="http://schemas.microsoft.com/office/powerpoint/2010/main" val="383814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B84711-F7BF-45FB-8B2D-5F9794FD1F6B}" type="datetimeFigureOut">
              <a:rPr lang="en-US" smtClean="0"/>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88F90-8405-40C2-A6E4-AC6B3E50C20B}" type="slidenum">
              <a:rPr lang="en-US" smtClean="0"/>
              <a:t>‹#›</a:t>
            </a:fld>
            <a:endParaRPr lang="en-US"/>
          </a:p>
        </p:txBody>
      </p:sp>
    </p:spTree>
    <p:extLst>
      <p:ext uri="{BB962C8B-B14F-4D97-AF65-F5344CB8AC3E}">
        <p14:creationId xmlns:p14="http://schemas.microsoft.com/office/powerpoint/2010/main" val="67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B84711-F7BF-45FB-8B2D-5F9794FD1F6B}" type="datetimeFigureOut">
              <a:rPr lang="en-US" smtClean="0"/>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88F90-8405-40C2-A6E4-AC6B3E50C20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81811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B84711-F7BF-45FB-8B2D-5F9794FD1F6B}" type="datetimeFigureOut">
              <a:rPr lang="en-US" smtClean="0"/>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88F90-8405-40C2-A6E4-AC6B3E50C20B}" type="slidenum">
              <a:rPr lang="en-US" smtClean="0"/>
              <a:t>‹#›</a:t>
            </a:fld>
            <a:endParaRPr lang="en-US"/>
          </a:p>
        </p:txBody>
      </p:sp>
    </p:spTree>
    <p:extLst>
      <p:ext uri="{BB962C8B-B14F-4D97-AF65-F5344CB8AC3E}">
        <p14:creationId xmlns:p14="http://schemas.microsoft.com/office/powerpoint/2010/main" val="3810453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B84711-F7BF-45FB-8B2D-5F9794FD1F6B}" type="datetimeFigureOut">
              <a:rPr lang="en-US" smtClean="0"/>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88F90-8405-40C2-A6E4-AC6B3E50C20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76376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B84711-F7BF-45FB-8B2D-5F9794FD1F6B}" type="datetimeFigureOut">
              <a:rPr lang="en-US" smtClean="0"/>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88F90-8405-40C2-A6E4-AC6B3E50C20B}" type="slidenum">
              <a:rPr lang="en-US" smtClean="0"/>
              <a:t>‹#›</a:t>
            </a:fld>
            <a:endParaRPr lang="en-US"/>
          </a:p>
        </p:txBody>
      </p:sp>
    </p:spTree>
    <p:extLst>
      <p:ext uri="{BB962C8B-B14F-4D97-AF65-F5344CB8AC3E}">
        <p14:creationId xmlns:p14="http://schemas.microsoft.com/office/powerpoint/2010/main" val="2452406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B84711-F7BF-45FB-8B2D-5F9794FD1F6B}" type="datetimeFigureOut">
              <a:rPr lang="en-US" smtClean="0"/>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88F90-8405-40C2-A6E4-AC6B3E50C20B}" type="slidenum">
              <a:rPr lang="en-US" smtClean="0"/>
              <a:t>‹#›</a:t>
            </a:fld>
            <a:endParaRPr lang="en-US"/>
          </a:p>
        </p:txBody>
      </p:sp>
    </p:spTree>
    <p:extLst>
      <p:ext uri="{BB962C8B-B14F-4D97-AF65-F5344CB8AC3E}">
        <p14:creationId xmlns:p14="http://schemas.microsoft.com/office/powerpoint/2010/main" val="3381001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B84711-F7BF-45FB-8B2D-5F9794FD1F6B}" type="datetimeFigureOut">
              <a:rPr lang="en-US" smtClean="0"/>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88F90-8405-40C2-A6E4-AC6B3E50C20B}" type="slidenum">
              <a:rPr lang="en-US" smtClean="0"/>
              <a:t>‹#›</a:t>
            </a:fld>
            <a:endParaRPr lang="en-US"/>
          </a:p>
        </p:txBody>
      </p:sp>
    </p:spTree>
    <p:extLst>
      <p:ext uri="{BB962C8B-B14F-4D97-AF65-F5344CB8AC3E}">
        <p14:creationId xmlns:p14="http://schemas.microsoft.com/office/powerpoint/2010/main" val="653511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B84711-F7BF-45FB-8B2D-5F9794FD1F6B}" type="datetimeFigureOut">
              <a:rPr lang="en-US" smtClean="0"/>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88F90-8405-40C2-A6E4-AC6B3E50C20B}" type="slidenum">
              <a:rPr lang="en-US" smtClean="0"/>
              <a:t>‹#›</a:t>
            </a:fld>
            <a:endParaRPr lang="en-US"/>
          </a:p>
        </p:txBody>
      </p:sp>
    </p:spTree>
    <p:extLst>
      <p:ext uri="{BB962C8B-B14F-4D97-AF65-F5344CB8AC3E}">
        <p14:creationId xmlns:p14="http://schemas.microsoft.com/office/powerpoint/2010/main" val="3833710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B84711-F7BF-45FB-8B2D-5F9794FD1F6B}" type="datetimeFigureOut">
              <a:rPr lang="en-US" smtClean="0"/>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88F90-8405-40C2-A6E4-AC6B3E50C20B}" type="slidenum">
              <a:rPr lang="en-US" smtClean="0"/>
              <a:t>‹#›</a:t>
            </a:fld>
            <a:endParaRPr lang="en-US"/>
          </a:p>
        </p:txBody>
      </p:sp>
    </p:spTree>
    <p:extLst>
      <p:ext uri="{BB962C8B-B14F-4D97-AF65-F5344CB8AC3E}">
        <p14:creationId xmlns:p14="http://schemas.microsoft.com/office/powerpoint/2010/main" val="406120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B84711-F7BF-45FB-8B2D-5F9794FD1F6B}" type="datetimeFigureOut">
              <a:rPr lang="en-US" smtClean="0"/>
              <a:t>3/31/2018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88F90-8405-40C2-A6E4-AC6B3E50C20B}" type="slidenum">
              <a:rPr lang="en-US" smtClean="0"/>
              <a:t>‹#›</a:t>
            </a:fld>
            <a:endParaRPr lang="en-US"/>
          </a:p>
        </p:txBody>
      </p:sp>
    </p:spTree>
    <p:extLst>
      <p:ext uri="{BB962C8B-B14F-4D97-AF65-F5344CB8AC3E}">
        <p14:creationId xmlns:p14="http://schemas.microsoft.com/office/powerpoint/2010/main" val="375378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B84711-F7BF-45FB-8B2D-5F9794FD1F6B}" type="datetimeFigureOut">
              <a:rPr lang="en-US" smtClean="0"/>
              <a:t>3/31/2018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788F90-8405-40C2-A6E4-AC6B3E50C20B}" type="slidenum">
              <a:rPr lang="en-US" smtClean="0"/>
              <a:t>‹#›</a:t>
            </a:fld>
            <a:endParaRPr lang="en-US"/>
          </a:p>
        </p:txBody>
      </p:sp>
    </p:spTree>
    <p:extLst>
      <p:ext uri="{BB962C8B-B14F-4D97-AF65-F5344CB8AC3E}">
        <p14:creationId xmlns:p14="http://schemas.microsoft.com/office/powerpoint/2010/main" val="3576481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B84711-F7BF-45FB-8B2D-5F9794FD1F6B}" type="datetimeFigureOut">
              <a:rPr lang="en-US" smtClean="0"/>
              <a:t>3/31/2018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788F90-8405-40C2-A6E4-AC6B3E50C20B}" type="slidenum">
              <a:rPr lang="en-US" smtClean="0"/>
              <a:t>‹#›</a:t>
            </a:fld>
            <a:endParaRPr lang="en-US"/>
          </a:p>
        </p:txBody>
      </p:sp>
    </p:spTree>
    <p:extLst>
      <p:ext uri="{BB962C8B-B14F-4D97-AF65-F5344CB8AC3E}">
        <p14:creationId xmlns:p14="http://schemas.microsoft.com/office/powerpoint/2010/main" val="2309752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84711-F7BF-45FB-8B2D-5F9794FD1F6B}" type="datetimeFigureOut">
              <a:rPr lang="en-US" smtClean="0"/>
              <a:t>3/31/2018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788F90-8405-40C2-A6E4-AC6B3E50C20B}" type="slidenum">
              <a:rPr lang="en-US" smtClean="0"/>
              <a:t>‹#›</a:t>
            </a:fld>
            <a:endParaRPr lang="en-US"/>
          </a:p>
        </p:txBody>
      </p:sp>
    </p:spTree>
    <p:extLst>
      <p:ext uri="{BB962C8B-B14F-4D97-AF65-F5344CB8AC3E}">
        <p14:creationId xmlns:p14="http://schemas.microsoft.com/office/powerpoint/2010/main" val="281814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84711-F7BF-45FB-8B2D-5F9794FD1F6B}" type="datetimeFigureOut">
              <a:rPr lang="en-US" smtClean="0"/>
              <a:t>3/31/2018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88F90-8405-40C2-A6E4-AC6B3E50C20B}" type="slidenum">
              <a:rPr lang="en-US" smtClean="0"/>
              <a:t>‹#›</a:t>
            </a:fld>
            <a:endParaRPr lang="en-US"/>
          </a:p>
        </p:txBody>
      </p:sp>
    </p:spTree>
    <p:extLst>
      <p:ext uri="{BB962C8B-B14F-4D97-AF65-F5344CB8AC3E}">
        <p14:creationId xmlns:p14="http://schemas.microsoft.com/office/powerpoint/2010/main" val="3769417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84711-F7BF-45FB-8B2D-5F9794FD1F6B}" type="datetimeFigureOut">
              <a:rPr lang="en-US" smtClean="0"/>
              <a:t>3/31/2018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88F90-8405-40C2-A6E4-AC6B3E50C20B}" type="slidenum">
              <a:rPr lang="en-US" smtClean="0"/>
              <a:t>‹#›</a:t>
            </a:fld>
            <a:endParaRPr lang="en-US"/>
          </a:p>
        </p:txBody>
      </p:sp>
    </p:spTree>
    <p:extLst>
      <p:ext uri="{BB962C8B-B14F-4D97-AF65-F5344CB8AC3E}">
        <p14:creationId xmlns:p14="http://schemas.microsoft.com/office/powerpoint/2010/main" val="1815915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9B84711-F7BF-45FB-8B2D-5F9794FD1F6B}" type="datetimeFigureOut">
              <a:rPr lang="en-US" smtClean="0"/>
              <a:t>3/31/2018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8788F90-8405-40C2-A6E4-AC6B3E50C20B}" type="slidenum">
              <a:rPr lang="en-US" smtClean="0"/>
              <a:t>‹#›</a:t>
            </a:fld>
            <a:endParaRPr lang="en-US"/>
          </a:p>
        </p:txBody>
      </p:sp>
    </p:spTree>
    <p:extLst>
      <p:ext uri="{BB962C8B-B14F-4D97-AF65-F5344CB8AC3E}">
        <p14:creationId xmlns:p14="http://schemas.microsoft.com/office/powerpoint/2010/main" val="2090303022"/>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34431" y="185634"/>
            <a:ext cx="6253635" cy="2585323"/>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r>
              <a:rPr lang="en-US" sz="5400" b="1" dirty="0" smtClean="0">
                <a:ln/>
                <a:solidFill>
                  <a:srgbClr val="FA5D06"/>
                </a:solidFill>
              </a:rPr>
              <a:t>SMART</a:t>
            </a:r>
            <a:r>
              <a:rPr lang="en-US" sz="5400" b="1" dirty="0" smtClean="0">
                <a:ln/>
                <a:solidFill>
                  <a:schemeClr val="accent4"/>
                </a:solidFill>
              </a:rPr>
              <a:t> </a:t>
            </a:r>
            <a:r>
              <a:rPr lang="en-US" sz="5400" b="1" dirty="0" smtClean="0">
                <a:ln/>
              </a:rPr>
              <a:t>INDIA</a:t>
            </a:r>
            <a:r>
              <a:rPr lang="en-US" sz="5400" b="1" dirty="0" smtClean="0">
                <a:ln/>
                <a:solidFill>
                  <a:schemeClr val="accent4"/>
                </a:solidFill>
              </a:rPr>
              <a:t> </a:t>
            </a:r>
          </a:p>
          <a:p>
            <a:pPr algn="ctr"/>
            <a:r>
              <a:rPr lang="en-US" sz="5400" b="1" dirty="0" smtClean="0">
                <a:ln/>
                <a:solidFill>
                  <a:srgbClr val="044C06"/>
                </a:solidFill>
              </a:rPr>
              <a:t>HACKATHON </a:t>
            </a:r>
            <a:r>
              <a:rPr lang="en-US" sz="5400" b="1" dirty="0" smtClean="0">
                <a:ln/>
              </a:rPr>
              <a:t>2018</a:t>
            </a:r>
          </a:p>
          <a:p>
            <a:pPr algn="ctr"/>
            <a:endParaRPr lang="en-US" sz="5400" b="1" cap="none" spc="0" dirty="0">
              <a:ln/>
              <a:solidFill>
                <a:srgbClr val="044C06"/>
              </a:solidFill>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07" y="0"/>
            <a:ext cx="2076858" cy="207685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0197" y="200229"/>
            <a:ext cx="2724150" cy="1676400"/>
          </a:xfrm>
          <a:prstGeom prst="rect">
            <a:avLst/>
          </a:prstGeom>
        </p:spPr>
      </p:pic>
      <p:sp>
        <p:nvSpPr>
          <p:cNvPr id="9" name="Rectangle 8"/>
          <p:cNvSpPr/>
          <p:nvPr/>
        </p:nvSpPr>
        <p:spPr>
          <a:xfrm>
            <a:off x="703375" y="2226189"/>
            <a:ext cx="10881504" cy="34163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rgbClr val="FA5D06"/>
                </a:solidFill>
              </a:rPr>
              <a:t>GOVERNMENT OF CHANDIGARH</a:t>
            </a:r>
          </a:p>
          <a:p>
            <a:pPr algn="ctr"/>
            <a:endParaRPr lang="en-US" sz="5400" b="1" dirty="0" smtClean="0">
              <a:ln/>
              <a:solidFill>
                <a:srgbClr val="AC122C"/>
              </a:solidFill>
            </a:endParaRPr>
          </a:p>
          <a:p>
            <a:pPr algn="ctr"/>
            <a:endParaRPr lang="en-US" sz="5400" b="1" dirty="0" smtClean="0">
              <a:ln/>
              <a:solidFill>
                <a:srgbClr val="AC122C"/>
              </a:solidFill>
            </a:endParaRPr>
          </a:p>
          <a:p>
            <a:pPr algn="ctr"/>
            <a:r>
              <a:rPr lang="en-US" sz="5400" b="1" dirty="0" smtClean="0">
                <a:ln/>
                <a:solidFill>
                  <a:srgbClr val="044C06"/>
                </a:solidFill>
              </a:rPr>
              <a:t>PREDICTIVE STUDENT ANALYSIS</a:t>
            </a:r>
            <a:endParaRPr lang="en-US" sz="5400" b="1" cap="none" spc="0" dirty="0">
              <a:ln/>
              <a:solidFill>
                <a:srgbClr val="044C06"/>
              </a:solidFill>
              <a:effectLst/>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53253" y="1346782"/>
            <a:ext cx="7981748" cy="4789049"/>
          </a:xfrm>
          <a:prstGeom prst="rect">
            <a:avLst/>
          </a:prstGeom>
        </p:spPr>
      </p:pic>
    </p:spTree>
    <p:extLst>
      <p:ext uri="{BB962C8B-B14F-4D97-AF65-F5344CB8AC3E}">
        <p14:creationId xmlns:p14="http://schemas.microsoft.com/office/powerpoint/2010/main" val="2496920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9725025" y="5010150"/>
            <a:ext cx="2466975" cy="1847850"/>
          </a:xfrm>
        </p:spPr>
      </p:pic>
      <p:sp>
        <p:nvSpPr>
          <p:cNvPr id="5" name="Rectangle 4"/>
          <p:cNvSpPr/>
          <p:nvPr/>
        </p:nvSpPr>
        <p:spPr>
          <a:xfrm>
            <a:off x="423199" y="185531"/>
            <a:ext cx="11377373" cy="2585323"/>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5400" b="1" dirty="0" smtClean="0">
                <a:ln/>
                <a:solidFill>
                  <a:srgbClr val="C00000"/>
                </a:solidFill>
              </a:rPr>
              <a:t>Expert group:</a:t>
            </a:r>
          </a:p>
          <a:p>
            <a:endParaRPr lang="en-US" sz="5400" b="1" dirty="0">
              <a:ln/>
              <a:solidFill>
                <a:srgbClr val="C00000"/>
              </a:solidFill>
            </a:endParaRPr>
          </a:p>
          <a:p>
            <a:endParaRPr lang="en-US" sz="5400" b="1" dirty="0" smtClean="0">
              <a:ln/>
              <a:solidFill>
                <a:srgbClr val="42EE1A"/>
              </a:solidFill>
            </a:endParaRPr>
          </a:p>
        </p:txBody>
      </p:sp>
      <p:sp>
        <p:nvSpPr>
          <p:cNvPr id="6" name="Rectangle 5"/>
          <p:cNvSpPr/>
          <p:nvPr/>
        </p:nvSpPr>
        <p:spPr>
          <a:xfrm>
            <a:off x="4883284" y="1112542"/>
            <a:ext cx="210117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Login</a:t>
            </a:r>
            <a:endParaRPr lang="en-US" b="1" dirty="0"/>
          </a:p>
        </p:txBody>
      </p:sp>
      <p:sp>
        <p:nvSpPr>
          <p:cNvPr id="8" name="Rectangle 7"/>
          <p:cNvSpPr/>
          <p:nvPr/>
        </p:nvSpPr>
        <p:spPr>
          <a:xfrm>
            <a:off x="4883283" y="2471041"/>
            <a:ext cx="2101175" cy="1099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Chat with student</a:t>
            </a:r>
            <a:endParaRPr lang="en-US" b="1" dirty="0"/>
          </a:p>
        </p:txBody>
      </p:sp>
      <p:sp>
        <p:nvSpPr>
          <p:cNvPr id="10" name="Rectangle 9"/>
          <p:cNvSpPr/>
          <p:nvPr/>
        </p:nvSpPr>
        <p:spPr>
          <a:xfrm>
            <a:off x="4893014" y="3939545"/>
            <a:ext cx="2091445" cy="105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Provide carrier guidance</a:t>
            </a:r>
            <a:endParaRPr lang="en-US" b="1" dirty="0"/>
          </a:p>
        </p:txBody>
      </p:sp>
      <p:sp>
        <p:nvSpPr>
          <p:cNvPr id="24" name="Rectangle 23"/>
          <p:cNvSpPr/>
          <p:nvPr/>
        </p:nvSpPr>
        <p:spPr>
          <a:xfrm>
            <a:off x="4902744" y="5476875"/>
            <a:ext cx="210117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Logout</a:t>
            </a:r>
            <a:endParaRPr lang="en-US" b="1" dirty="0"/>
          </a:p>
        </p:txBody>
      </p:sp>
      <p:cxnSp>
        <p:nvCxnSpPr>
          <p:cNvPr id="14" name="Straight Arrow Connector 13"/>
          <p:cNvCxnSpPr>
            <a:stCxn id="6" idx="2"/>
          </p:cNvCxnSpPr>
          <p:nvPr/>
        </p:nvCxnSpPr>
        <p:spPr>
          <a:xfrm flipH="1">
            <a:off x="5933871" y="2026942"/>
            <a:ext cx="1" cy="469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0" idx="0"/>
          </p:cNvCxnSpPr>
          <p:nvPr/>
        </p:nvCxnSpPr>
        <p:spPr>
          <a:xfrm>
            <a:off x="5933871" y="3570266"/>
            <a:ext cx="4866" cy="369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24" idx="0"/>
          </p:cNvCxnSpPr>
          <p:nvPr/>
        </p:nvCxnSpPr>
        <p:spPr>
          <a:xfrm>
            <a:off x="5938737" y="4990132"/>
            <a:ext cx="14595" cy="486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Flowchart: Magnetic Disk 54"/>
          <p:cNvSpPr/>
          <p:nvPr/>
        </p:nvSpPr>
        <p:spPr>
          <a:xfrm>
            <a:off x="1838527" y="2515478"/>
            <a:ext cx="1303507" cy="1375023"/>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Database</a:t>
            </a:r>
            <a:endParaRPr lang="en-US" b="1" dirty="0"/>
          </a:p>
        </p:txBody>
      </p:sp>
      <p:cxnSp>
        <p:nvCxnSpPr>
          <p:cNvPr id="30" name="Straight Arrow Connector 29"/>
          <p:cNvCxnSpPr>
            <a:stCxn id="55" idx="1"/>
            <a:endCxn id="6" idx="1"/>
          </p:cNvCxnSpPr>
          <p:nvPr/>
        </p:nvCxnSpPr>
        <p:spPr>
          <a:xfrm flipV="1">
            <a:off x="2490281" y="1569742"/>
            <a:ext cx="2393003" cy="9457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5" idx="4"/>
            <a:endCxn id="8" idx="1"/>
          </p:cNvCxnSpPr>
          <p:nvPr/>
        </p:nvCxnSpPr>
        <p:spPr>
          <a:xfrm flipV="1">
            <a:off x="3142034" y="3020654"/>
            <a:ext cx="1741249" cy="18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575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Rectangle 4"/>
          <p:cNvSpPr/>
          <p:nvPr/>
        </p:nvSpPr>
        <p:spPr>
          <a:xfrm>
            <a:off x="4753600" y="2305854"/>
            <a:ext cx="2597186" cy="923330"/>
          </a:xfrm>
          <a:prstGeom prst="rect">
            <a:avLst/>
          </a:prstGeom>
        </p:spPr>
        <p:txBody>
          <a:bodyPr wrap="none">
            <a:spAutoFit/>
          </a:bodyPr>
          <a:lstStyle/>
          <a:p>
            <a:r>
              <a:rPr lang="en-US" sz="5400" b="1" dirty="0" smtClean="0">
                <a:ln/>
                <a:solidFill>
                  <a:srgbClr val="C00000"/>
                </a:solidFill>
              </a:rPr>
              <a:t>Metrics</a:t>
            </a:r>
            <a:endParaRPr lang="en-US" dirty="0"/>
          </a:p>
        </p:txBody>
      </p:sp>
    </p:spTree>
    <p:extLst>
      <p:ext uri="{BB962C8B-B14F-4D97-AF65-F5344CB8AC3E}">
        <p14:creationId xmlns:p14="http://schemas.microsoft.com/office/powerpoint/2010/main" val="590530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p:cNvSpPr/>
          <p:nvPr/>
        </p:nvSpPr>
        <p:spPr>
          <a:xfrm>
            <a:off x="327259" y="115502"/>
            <a:ext cx="11646568" cy="1754326"/>
          </a:xfrm>
          <a:prstGeom prst="rect">
            <a:avLst/>
          </a:prstGeom>
        </p:spPr>
        <p:txBody>
          <a:bodyPr wrap="square">
            <a:spAutoFit/>
          </a:bodyPr>
          <a:lstStyle/>
          <a:p>
            <a:r>
              <a:rPr lang="en-US" sz="5400" b="1" dirty="0" smtClean="0">
                <a:ln/>
                <a:solidFill>
                  <a:srgbClr val="C00000"/>
                </a:solidFill>
              </a:rPr>
              <a:t> </a:t>
            </a:r>
            <a:endParaRPr lang="en-US" sz="5400" b="1" dirty="0" smtClean="0">
              <a:ln/>
              <a:solidFill>
                <a:srgbClr val="42EE1A"/>
              </a:solidFill>
            </a:endParaRPr>
          </a:p>
          <a:p>
            <a:endParaRPr lang="en-US" sz="5400" b="1" dirty="0" smtClean="0">
              <a:ln/>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575993998"/>
              </p:ext>
            </p:extLst>
          </p:nvPr>
        </p:nvGraphicFramePr>
        <p:xfrm>
          <a:off x="413886" y="298369"/>
          <a:ext cx="11386687" cy="6236719"/>
        </p:xfrm>
        <a:graphic>
          <a:graphicData uri="http://schemas.openxmlformats.org/drawingml/2006/table">
            <a:tbl>
              <a:tblPr firstRow="1" firstCol="1" lastRow="1" lastCol="1" bandRow="1" bandCol="1">
                <a:tableStyleId>{5C22544A-7EE6-4342-B048-85BDC9FD1C3A}</a:tableStyleId>
              </a:tblPr>
              <a:tblGrid>
                <a:gridCol w="2972724"/>
                <a:gridCol w="2942009"/>
                <a:gridCol w="2735977"/>
                <a:gridCol w="2735977"/>
              </a:tblGrid>
              <a:tr h="171132">
                <a:tc rowSpan="2">
                  <a:txBody>
                    <a:bodyPr/>
                    <a:lstStyle/>
                    <a:p>
                      <a:pPr marL="0" marR="0" algn="ctr">
                        <a:spcBef>
                          <a:spcPts val="0"/>
                        </a:spcBef>
                        <a:spcAft>
                          <a:spcPts val="0"/>
                        </a:spcAft>
                      </a:pPr>
                      <a:r>
                        <a:rPr lang="en-US" sz="700" dirty="0">
                          <a:effectLst/>
                        </a:rPr>
                        <a:t>ADJUSTMENT</a:t>
                      </a:r>
                      <a:endParaRPr lang="en-US" sz="700" dirty="0">
                        <a:effectLst/>
                        <a:latin typeface="Times New Roman" panose="02020603050405020304" pitchFamily="18" charset="0"/>
                        <a:ea typeface="Times New Roman" panose="02020603050405020304" pitchFamily="18" charset="0"/>
                      </a:endParaRPr>
                    </a:p>
                  </a:txBody>
                  <a:tcPr marL="42360" marR="42360" marT="0" marB="0" anchor="ctr"/>
                </a:tc>
                <a:tc rowSpan="2">
                  <a:txBody>
                    <a:bodyPr/>
                    <a:lstStyle/>
                    <a:p>
                      <a:pPr marL="0" marR="0" algn="ctr">
                        <a:spcBef>
                          <a:spcPts val="0"/>
                        </a:spcBef>
                        <a:spcAft>
                          <a:spcPts val="0"/>
                        </a:spcAft>
                      </a:pPr>
                      <a:r>
                        <a:rPr lang="en-US" sz="700">
                          <a:effectLst/>
                        </a:rPr>
                        <a:t>DESCRIPTION</a:t>
                      </a:r>
                      <a:endParaRPr lang="en-US" sz="700">
                        <a:effectLst/>
                        <a:latin typeface="Times New Roman" panose="02020603050405020304" pitchFamily="18" charset="0"/>
                        <a:ea typeface="Times New Roman" panose="02020603050405020304" pitchFamily="18" charset="0"/>
                      </a:endParaRPr>
                    </a:p>
                  </a:txBody>
                  <a:tcPr marL="42360" marR="42360" marT="0" marB="0" anchor="ctr"/>
                </a:tc>
                <a:tc gridSpan="2">
                  <a:txBody>
                    <a:bodyPr/>
                    <a:lstStyle/>
                    <a:p>
                      <a:pPr marL="0" marR="0" algn="ctr">
                        <a:spcBef>
                          <a:spcPts val="0"/>
                        </a:spcBef>
                        <a:spcAft>
                          <a:spcPts val="0"/>
                        </a:spcAft>
                      </a:pPr>
                      <a:r>
                        <a:rPr lang="en-US" sz="700">
                          <a:effectLst/>
                        </a:rPr>
                        <a:t>SCORE RANGE</a:t>
                      </a:r>
                      <a:endParaRPr lang="en-US" sz="700">
                        <a:effectLst/>
                        <a:latin typeface="Times New Roman" panose="02020603050405020304" pitchFamily="18" charset="0"/>
                        <a:ea typeface="Times New Roman" panose="02020603050405020304" pitchFamily="18" charset="0"/>
                      </a:endParaRPr>
                    </a:p>
                  </a:txBody>
                  <a:tcPr marL="42360" marR="42360" marT="0" marB="0"/>
                </a:tc>
                <a:tc hMerge="1">
                  <a:txBody>
                    <a:bodyPr/>
                    <a:lstStyle/>
                    <a:p>
                      <a:endParaRPr lang="en-US"/>
                    </a:p>
                  </a:txBody>
                  <a:tcPr/>
                </a:tc>
              </a:tr>
              <a:tr h="171132">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a:effectLst/>
                        </a:rPr>
                        <a:t>Men (194)</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Women (274)</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rowSpan="5">
                  <a:txBody>
                    <a:bodyPr/>
                    <a:lstStyle/>
                    <a:p>
                      <a:pPr marL="0" marR="0" algn="ctr">
                        <a:spcBef>
                          <a:spcPts val="0"/>
                        </a:spcBef>
                        <a:spcAft>
                          <a:spcPts val="0"/>
                        </a:spcAft>
                      </a:pPr>
                      <a:r>
                        <a:rPr lang="en-US" sz="700" dirty="0">
                          <a:effectLst/>
                        </a:rPr>
                        <a:t>HOME</a:t>
                      </a:r>
                      <a:endParaRPr lang="en-US" sz="700" dirty="0">
                        <a:effectLst/>
                        <a:latin typeface="Times New Roman" panose="02020603050405020304" pitchFamily="18" charset="0"/>
                        <a:ea typeface="Times New Roman" panose="02020603050405020304" pitchFamily="18" charset="0"/>
                      </a:endParaRPr>
                    </a:p>
                  </a:txBody>
                  <a:tcPr marL="42360" marR="42360" marT="0" marB="0" anchor="ctr"/>
                </a:tc>
                <a:tc>
                  <a:txBody>
                    <a:bodyPr/>
                    <a:lstStyle/>
                    <a:p>
                      <a:pPr marL="0" marR="0" algn="ctr">
                        <a:spcBef>
                          <a:spcPts val="0"/>
                        </a:spcBef>
                        <a:spcAft>
                          <a:spcPts val="0"/>
                        </a:spcAft>
                      </a:pPr>
                      <a:r>
                        <a:rPr lang="en-US" sz="700">
                          <a:effectLst/>
                        </a:rPr>
                        <a:t>Excellent</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0-1</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0-1</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Good</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2-3</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2-3</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Average</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4-7</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4-5</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Unsatisfactory</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8-9</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6-8</a:t>
                      </a:r>
                      <a:endParaRPr lang="en-US" sz="700">
                        <a:effectLst/>
                        <a:latin typeface="Times New Roman" panose="02020603050405020304" pitchFamily="18" charset="0"/>
                        <a:ea typeface="Times New Roman" panose="02020603050405020304" pitchFamily="18" charset="0"/>
                      </a:endParaRPr>
                    </a:p>
                  </a:txBody>
                  <a:tcPr marL="42360" marR="42360" marT="0" marB="0"/>
                </a:tc>
              </a:tr>
              <a:tr h="323231">
                <a:tc vMerge="1">
                  <a:txBody>
                    <a:bodyPr/>
                    <a:lstStyle/>
                    <a:p>
                      <a:endParaRPr lang="en-US"/>
                    </a:p>
                  </a:txBody>
                  <a:tcPr/>
                </a:tc>
                <a:tc>
                  <a:txBody>
                    <a:bodyPr/>
                    <a:lstStyle/>
                    <a:p>
                      <a:pPr marL="0" marR="0" algn="ctr">
                        <a:spcBef>
                          <a:spcPts val="0"/>
                        </a:spcBef>
                        <a:spcAft>
                          <a:spcPts val="0"/>
                        </a:spcAft>
                      </a:pPr>
                      <a:r>
                        <a:rPr lang="en-US" sz="700">
                          <a:effectLst/>
                        </a:rPr>
                        <a:t>Very Unsatisfactory</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10 and above</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9 and above</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rowSpan="5">
                  <a:txBody>
                    <a:bodyPr/>
                    <a:lstStyle/>
                    <a:p>
                      <a:pPr marL="0" marR="0" algn="ctr">
                        <a:spcBef>
                          <a:spcPts val="0"/>
                        </a:spcBef>
                        <a:spcAft>
                          <a:spcPts val="0"/>
                        </a:spcAft>
                      </a:pPr>
                      <a:r>
                        <a:rPr lang="en-US" sz="700">
                          <a:effectLst/>
                        </a:rPr>
                        <a:t>HEALTH</a:t>
                      </a:r>
                      <a:endParaRPr lang="en-US" sz="700">
                        <a:effectLst/>
                        <a:latin typeface="Times New Roman" panose="02020603050405020304" pitchFamily="18" charset="0"/>
                        <a:ea typeface="Times New Roman" panose="02020603050405020304" pitchFamily="18" charset="0"/>
                      </a:endParaRPr>
                    </a:p>
                  </a:txBody>
                  <a:tcPr marL="42360" marR="42360" marT="0" marB="0" anchor="ctr"/>
                </a:tc>
                <a:tc>
                  <a:txBody>
                    <a:bodyPr/>
                    <a:lstStyle/>
                    <a:p>
                      <a:pPr marL="0" marR="0" algn="ctr">
                        <a:spcBef>
                          <a:spcPts val="0"/>
                        </a:spcBef>
                        <a:spcAft>
                          <a:spcPts val="0"/>
                        </a:spcAft>
                      </a:pPr>
                      <a:r>
                        <a:rPr lang="en-US" sz="700">
                          <a:effectLst/>
                        </a:rPr>
                        <a:t>Excellent</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0-1</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Zero</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Good</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2-3</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1-2</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Average</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4-5</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3-6</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Unsatisfactory</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6-8</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7-9</a:t>
                      </a:r>
                      <a:endParaRPr lang="en-US" sz="700">
                        <a:effectLst/>
                        <a:latin typeface="Times New Roman" panose="02020603050405020304" pitchFamily="18" charset="0"/>
                        <a:ea typeface="Times New Roman" panose="02020603050405020304" pitchFamily="18" charset="0"/>
                      </a:endParaRPr>
                    </a:p>
                  </a:txBody>
                  <a:tcPr marL="42360" marR="42360" marT="0" marB="0"/>
                </a:tc>
              </a:tr>
              <a:tr h="323231">
                <a:tc vMerge="1">
                  <a:txBody>
                    <a:bodyPr/>
                    <a:lstStyle/>
                    <a:p>
                      <a:endParaRPr lang="en-US"/>
                    </a:p>
                  </a:txBody>
                  <a:tcPr/>
                </a:tc>
                <a:tc>
                  <a:txBody>
                    <a:bodyPr/>
                    <a:lstStyle/>
                    <a:p>
                      <a:pPr marL="0" marR="0" algn="ctr">
                        <a:spcBef>
                          <a:spcPts val="0"/>
                        </a:spcBef>
                        <a:spcAft>
                          <a:spcPts val="0"/>
                        </a:spcAft>
                      </a:pPr>
                      <a:r>
                        <a:rPr lang="en-US" sz="700">
                          <a:effectLst/>
                        </a:rPr>
                        <a:t>Very Unsatisfactory</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9 and above</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10 and above</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rowSpan="5">
                  <a:txBody>
                    <a:bodyPr/>
                    <a:lstStyle/>
                    <a:p>
                      <a:pPr marL="0" marR="0" algn="ctr">
                        <a:spcBef>
                          <a:spcPts val="0"/>
                        </a:spcBef>
                        <a:spcAft>
                          <a:spcPts val="0"/>
                        </a:spcAft>
                      </a:pPr>
                      <a:r>
                        <a:rPr lang="en-US" sz="700">
                          <a:effectLst/>
                        </a:rPr>
                        <a:t>SOCIAL</a:t>
                      </a:r>
                      <a:endParaRPr lang="en-US" sz="700">
                        <a:effectLst/>
                        <a:latin typeface="Times New Roman" panose="02020603050405020304" pitchFamily="18" charset="0"/>
                        <a:ea typeface="Times New Roman" panose="02020603050405020304" pitchFamily="18" charset="0"/>
                      </a:endParaRPr>
                    </a:p>
                  </a:txBody>
                  <a:tcPr marL="42360" marR="42360" marT="0" marB="0" anchor="ctr"/>
                </a:tc>
                <a:tc>
                  <a:txBody>
                    <a:bodyPr/>
                    <a:lstStyle/>
                    <a:p>
                      <a:pPr marL="0" marR="0" algn="ctr">
                        <a:spcBef>
                          <a:spcPts val="0"/>
                        </a:spcBef>
                        <a:spcAft>
                          <a:spcPts val="0"/>
                        </a:spcAft>
                      </a:pPr>
                      <a:r>
                        <a:rPr lang="en-US" sz="700">
                          <a:effectLst/>
                        </a:rPr>
                        <a:t>Very Aggressive</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0-2</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0-3</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Aggressive</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3-6</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4-6</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Average</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7-9</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7-9</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Retiring</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10-12</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10-12</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Very Retiring</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13 and above</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13 and above</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rowSpan="5">
                  <a:txBody>
                    <a:bodyPr/>
                    <a:lstStyle/>
                    <a:p>
                      <a:pPr marL="0" marR="0" algn="ctr">
                        <a:spcBef>
                          <a:spcPts val="0"/>
                        </a:spcBef>
                        <a:spcAft>
                          <a:spcPts val="0"/>
                        </a:spcAft>
                      </a:pPr>
                      <a:r>
                        <a:rPr lang="en-US" sz="700">
                          <a:effectLst/>
                        </a:rPr>
                        <a:t>EMOTIONAL</a:t>
                      </a:r>
                      <a:endParaRPr lang="en-US" sz="700">
                        <a:effectLst/>
                        <a:latin typeface="Times New Roman" panose="02020603050405020304" pitchFamily="18" charset="0"/>
                        <a:ea typeface="Times New Roman" panose="02020603050405020304" pitchFamily="18" charset="0"/>
                      </a:endParaRPr>
                    </a:p>
                  </a:txBody>
                  <a:tcPr marL="42360" marR="42360" marT="0" marB="0" anchor="ctr"/>
                </a:tc>
                <a:tc>
                  <a:txBody>
                    <a:bodyPr/>
                    <a:lstStyle/>
                    <a:p>
                      <a:pPr marL="0" marR="0" algn="ctr">
                        <a:spcBef>
                          <a:spcPts val="0"/>
                        </a:spcBef>
                        <a:spcAft>
                          <a:spcPts val="0"/>
                        </a:spcAft>
                      </a:pPr>
                      <a:r>
                        <a:rPr lang="en-US" sz="700">
                          <a:effectLst/>
                        </a:rPr>
                        <a:t>Excellent</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0-1</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0-1</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Good</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2-7</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2-7</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Average</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8-15</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8-14</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Unsatisfactory</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16-21</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15-21</a:t>
                      </a:r>
                      <a:endParaRPr lang="en-US" sz="700">
                        <a:effectLst/>
                        <a:latin typeface="Times New Roman" panose="02020603050405020304" pitchFamily="18" charset="0"/>
                        <a:ea typeface="Times New Roman" panose="02020603050405020304" pitchFamily="18" charset="0"/>
                      </a:endParaRPr>
                    </a:p>
                  </a:txBody>
                  <a:tcPr marL="42360" marR="42360" marT="0" marB="0"/>
                </a:tc>
              </a:tr>
              <a:tr h="323231">
                <a:tc vMerge="1">
                  <a:txBody>
                    <a:bodyPr/>
                    <a:lstStyle/>
                    <a:p>
                      <a:endParaRPr lang="en-US"/>
                    </a:p>
                  </a:txBody>
                  <a:tcPr/>
                </a:tc>
                <a:tc>
                  <a:txBody>
                    <a:bodyPr/>
                    <a:lstStyle/>
                    <a:p>
                      <a:pPr marL="0" marR="0" algn="ctr">
                        <a:spcBef>
                          <a:spcPts val="0"/>
                        </a:spcBef>
                        <a:spcAft>
                          <a:spcPts val="0"/>
                        </a:spcAft>
                      </a:pPr>
                      <a:r>
                        <a:rPr lang="en-US" sz="700">
                          <a:effectLst/>
                        </a:rPr>
                        <a:t>Very Unsatisfactory</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22 and above</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22 and above</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rowSpan="5">
                  <a:txBody>
                    <a:bodyPr/>
                    <a:lstStyle/>
                    <a:p>
                      <a:pPr marL="0" marR="0" algn="ctr">
                        <a:spcBef>
                          <a:spcPts val="0"/>
                        </a:spcBef>
                        <a:spcAft>
                          <a:spcPts val="0"/>
                        </a:spcAft>
                      </a:pPr>
                      <a:r>
                        <a:rPr lang="en-US" sz="700">
                          <a:effectLst/>
                        </a:rPr>
                        <a:t>EDUCATIONAL </a:t>
                      </a:r>
                      <a:endParaRPr lang="en-US" sz="700">
                        <a:effectLst/>
                        <a:latin typeface="Times New Roman" panose="02020603050405020304" pitchFamily="18" charset="0"/>
                        <a:ea typeface="Times New Roman" panose="02020603050405020304" pitchFamily="18" charset="0"/>
                      </a:endParaRPr>
                    </a:p>
                  </a:txBody>
                  <a:tcPr marL="42360" marR="42360" marT="0" marB="0" anchor="ctr"/>
                </a:tc>
                <a:tc>
                  <a:txBody>
                    <a:bodyPr/>
                    <a:lstStyle/>
                    <a:p>
                      <a:pPr marL="0" marR="0" algn="ctr">
                        <a:spcBef>
                          <a:spcPts val="0"/>
                        </a:spcBef>
                        <a:spcAft>
                          <a:spcPts val="0"/>
                        </a:spcAft>
                      </a:pPr>
                      <a:r>
                        <a:rPr lang="en-US" sz="700">
                          <a:effectLst/>
                        </a:rPr>
                        <a:t>Excellent</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0-1</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0-1</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Good</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2-4</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2-4</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Average</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5-9</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5-8</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Unsatisfactory</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10-14</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9-12</a:t>
                      </a:r>
                      <a:endParaRPr lang="en-US" sz="700">
                        <a:effectLst/>
                        <a:latin typeface="Times New Roman" panose="02020603050405020304" pitchFamily="18" charset="0"/>
                        <a:ea typeface="Times New Roman" panose="02020603050405020304" pitchFamily="18" charset="0"/>
                      </a:endParaRPr>
                    </a:p>
                  </a:txBody>
                  <a:tcPr marL="42360" marR="42360" marT="0" marB="0"/>
                </a:tc>
              </a:tr>
              <a:tr h="323231">
                <a:tc vMerge="1">
                  <a:txBody>
                    <a:bodyPr/>
                    <a:lstStyle/>
                    <a:p>
                      <a:endParaRPr lang="en-US"/>
                    </a:p>
                  </a:txBody>
                  <a:tcPr/>
                </a:tc>
                <a:tc>
                  <a:txBody>
                    <a:bodyPr/>
                    <a:lstStyle/>
                    <a:p>
                      <a:pPr marL="0" marR="0" algn="ctr">
                        <a:spcBef>
                          <a:spcPts val="0"/>
                        </a:spcBef>
                        <a:spcAft>
                          <a:spcPts val="0"/>
                        </a:spcAft>
                      </a:pPr>
                      <a:r>
                        <a:rPr lang="en-US" sz="700">
                          <a:effectLst/>
                        </a:rPr>
                        <a:t>Very Unsatisfactory</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15 and above</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13 and above</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rowSpan="5">
                  <a:txBody>
                    <a:bodyPr/>
                    <a:lstStyle/>
                    <a:p>
                      <a:pPr marL="0" marR="0" algn="ctr">
                        <a:spcBef>
                          <a:spcPts val="0"/>
                        </a:spcBef>
                        <a:spcAft>
                          <a:spcPts val="0"/>
                        </a:spcAft>
                      </a:pPr>
                      <a:r>
                        <a:rPr lang="en-US" sz="700">
                          <a:effectLst/>
                        </a:rPr>
                        <a:t>TOTAL SCORE</a:t>
                      </a:r>
                      <a:endParaRPr lang="en-US" sz="700">
                        <a:effectLst/>
                        <a:latin typeface="Times New Roman" panose="02020603050405020304" pitchFamily="18" charset="0"/>
                        <a:ea typeface="Times New Roman" panose="02020603050405020304" pitchFamily="18" charset="0"/>
                      </a:endParaRPr>
                    </a:p>
                  </a:txBody>
                  <a:tcPr marL="42360" marR="42360" marT="0" marB="0" anchor="ctr"/>
                </a:tc>
                <a:tc>
                  <a:txBody>
                    <a:bodyPr/>
                    <a:lstStyle/>
                    <a:p>
                      <a:pPr marL="0" marR="0" algn="ctr">
                        <a:spcBef>
                          <a:spcPts val="0"/>
                        </a:spcBef>
                        <a:spcAft>
                          <a:spcPts val="0"/>
                        </a:spcAft>
                      </a:pPr>
                      <a:r>
                        <a:rPr lang="en-US" sz="700">
                          <a:effectLst/>
                        </a:rPr>
                        <a:t>Excellent</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0-8</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0-6</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Good</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9-21</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7-20</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Average</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22-47</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21-45</a:t>
                      </a:r>
                      <a:endParaRPr lang="en-US" sz="700">
                        <a:effectLst/>
                        <a:latin typeface="Times New Roman" panose="02020603050405020304" pitchFamily="18" charset="0"/>
                        <a:ea typeface="Times New Roman" panose="02020603050405020304" pitchFamily="18" charset="0"/>
                      </a:endParaRPr>
                    </a:p>
                  </a:txBody>
                  <a:tcPr marL="42360" marR="42360" marT="0" marB="0"/>
                </a:tc>
              </a:tr>
              <a:tr h="171132">
                <a:tc vMerge="1">
                  <a:txBody>
                    <a:bodyPr/>
                    <a:lstStyle/>
                    <a:p>
                      <a:endParaRPr lang="en-US"/>
                    </a:p>
                  </a:txBody>
                  <a:tcPr/>
                </a:tc>
                <a:tc>
                  <a:txBody>
                    <a:bodyPr/>
                    <a:lstStyle/>
                    <a:p>
                      <a:pPr marL="0" marR="0" algn="ctr">
                        <a:spcBef>
                          <a:spcPts val="0"/>
                        </a:spcBef>
                        <a:spcAft>
                          <a:spcPts val="0"/>
                        </a:spcAft>
                      </a:pPr>
                      <a:r>
                        <a:rPr lang="en-US" sz="700">
                          <a:effectLst/>
                        </a:rPr>
                        <a:t>Unsatisfactory</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48-60</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46-55</a:t>
                      </a:r>
                      <a:endParaRPr lang="en-US" sz="700">
                        <a:effectLst/>
                        <a:latin typeface="Times New Roman" panose="02020603050405020304" pitchFamily="18" charset="0"/>
                        <a:ea typeface="Times New Roman" panose="02020603050405020304" pitchFamily="18" charset="0"/>
                      </a:endParaRPr>
                    </a:p>
                  </a:txBody>
                  <a:tcPr marL="42360" marR="42360" marT="0" marB="0"/>
                </a:tc>
              </a:tr>
              <a:tr h="323231">
                <a:tc vMerge="1">
                  <a:txBody>
                    <a:bodyPr/>
                    <a:lstStyle/>
                    <a:p>
                      <a:endParaRPr lang="en-US"/>
                    </a:p>
                  </a:txBody>
                  <a:tcPr/>
                </a:tc>
                <a:tc>
                  <a:txBody>
                    <a:bodyPr/>
                    <a:lstStyle/>
                    <a:p>
                      <a:pPr marL="0" marR="0" algn="ctr">
                        <a:spcBef>
                          <a:spcPts val="0"/>
                        </a:spcBef>
                        <a:spcAft>
                          <a:spcPts val="0"/>
                        </a:spcAft>
                      </a:pPr>
                      <a:r>
                        <a:rPr lang="en-US" sz="700">
                          <a:effectLst/>
                        </a:rPr>
                        <a:t>Very Unsatisfactory</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a:effectLst/>
                        </a:rPr>
                        <a:t>60 and above</a:t>
                      </a:r>
                      <a:endParaRPr lang="en-US" sz="700">
                        <a:effectLst/>
                        <a:latin typeface="Times New Roman" panose="02020603050405020304" pitchFamily="18" charset="0"/>
                        <a:ea typeface="Times New Roman" panose="02020603050405020304" pitchFamily="18" charset="0"/>
                      </a:endParaRPr>
                    </a:p>
                  </a:txBody>
                  <a:tcPr marL="42360" marR="42360" marT="0" marB="0"/>
                </a:tc>
                <a:tc>
                  <a:txBody>
                    <a:bodyPr/>
                    <a:lstStyle/>
                    <a:p>
                      <a:pPr marL="0" marR="0" algn="ctr">
                        <a:spcBef>
                          <a:spcPts val="0"/>
                        </a:spcBef>
                        <a:spcAft>
                          <a:spcPts val="0"/>
                        </a:spcAft>
                      </a:pPr>
                      <a:r>
                        <a:rPr lang="en-US" sz="700" dirty="0">
                          <a:effectLst/>
                        </a:rPr>
                        <a:t>56 and above</a:t>
                      </a:r>
                      <a:endParaRPr lang="en-US" sz="700" dirty="0">
                        <a:effectLst/>
                        <a:latin typeface="Times New Roman" panose="02020603050405020304" pitchFamily="18" charset="0"/>
                        <a:ea typeface="Times New Roman" panose="02020603050405020304" pitchFamily="18" charset="0"/>
                      </a:endParaRPr>
                    </a:p>
                  </a:txBody>
                  <a:tcPr marL="42360" marR="42360" marT="0" marB="0"/>
                </a:tc>
              </a:tr>
            </a:tbl>
          </a:graphicData>
        </a:graphic>
      </p:graphicFrame>
    </p:spTree>
    <p:extLst>
      <p:ext uri="{BB962C8B-B14F-4D97-AF65-F5344CB8AC3E}">
        <p14:creationId xmlns:p14="http://schemas.microsoft.com/office/powerpoint/2010/main" val="3949656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p:cNvSpPr/>
          <p:nvPr/>
        </p:nvSpPr>
        <p:spPr>
          <a:xfrm>
            <a:off x="327259" y="115502"/>
            <a:ext cx="11646568" cy="5293757"/>
          </a:xfrm>
          <a:prstGeom prst="rect">
            <a:avLst/>
          </a:prstGeom>
        </p:spPr>
        <p:txBody>
          <a:bodyPr wrap="square">
            <a:spAutoFit/>
          </a:bodyPr>
          <a:lstStyle/>
          <a:p>
            <a:r>
              <a:rPr lang="en-US" sz="5400" b="1" dirty="0" smtClean="0">
                <a:ln/>
                <a:solidFill>
                  <a:srgbClr val="C00000"/>
                </a:solidFill>
              </a:rPr>
              <a:t>Novelty:</a:t>
            </a:r>
          </a:p>
          <a:p>
            <a:pPr algn="just"/>
            <a:r>
              <a:rPr lang="en-US" sz="5400" b="1" dirty="0" smtClean="0">
                <a:ln/>
                <a:solidFill>
                  <a:srgbClr val="42EE1A"/>
                </a:solidFill>
              </a:rPr>
              <a:t>	</a:t>
            </a:r>
            <a:r>
              <a:rPr lang="en-US" sz="4400" b="1" dirty="0" smtClean="0">
                <a:ln/>
                <a:solidFill>
                  <a:srgbClr val="42EE1A"/>
                </a:solidFill>
              </a:rPr>
              <a:t>The application comprises of lot of  innovative things which includes the establishment of analyzing student’s mind set and providing solutions to their problems.</a:t>
            </a:r>
            <a:endParaRPr lang="en-US" sz="5400" b="1" dirty="0" smtClean="0">
              <a:ln/>
              <a:solidFill>
                <a:srgbClr val="42EE1A"/>
              </a:solidFill>
            </a:endParaRPr>
          </a:p>
          <a:p>
            <a:endParaRPr lang="en-US" sz="5400" b="1" dirty="0" smtClean="0">
              <a:ln/>
              <a:solidFill>
                <a:srgbClr val="C00000"/>
              </a:solidFill>
            </a:endParaRPr>
          </a:p>
        </p:txBody>
      </p:sp>
    </p:spTree>
    <p:extLst>
      <p:ext uri="{BB962C8B-B14F-4D97-AF65-F5344CB8AC3E}">
        <p14:creationId xmlns:p14="http://schemas.microsoft.com/office/powerpoint/2010/main" val="2873622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p:cNvSpPr/>
          <p:nvPr/>
        </p:nvSpPr>
        <p:spPr>
          <a:xfrm>
            <a:off x="327259" y="115502"/>
            <a:ext cx="11646568" cy="5293757"/>
          </a:xfrm>
          <a:prstGeom prst="rect">
            <a:avLst/>
          </a:prstGeom>
        </p:spPr>
        <p:txBody>
          <a:bodyPr wrap="square">
            <a:spAutoFit/>
          </a:bodyPr>
          <a:lstStyle/>
          <a:p>
            <a:r>
              <a:rPr lang="en-US" sz="5400" b="1" dirty="0" smtClean="0">
                <a:ln/>
                <a:solidFill>
                  <a:srgbClr val="C00000"/>
                </a:solidFill>
              </a:rPr>
              <a:t>Social feasibility</a:t>
            </a:r>
            <a:r>
              <a:rPr lang="en-US" sz="5400" b="1" dirty="0">
                <a:ln/>
                <a:solidFill>
                  <a:srgbClr val="C00000"/>
                </a:solidFill>
              </a:rPr>
              <a:t>:</a:t>
            </a:r>
            <a:endParaRPr lang="en-US" sz="5400" b="1" dirty="0" smtClean="0">
              <a:ln/>
              <a:solidFill>
                <a:srgbClr val="C00000"/>
              </a:solidFill>
            </a:endParaRPr>
          </a:p>
          <a:p>
            <a:pPr algn="just"/>
            <a:r>
              <a:rPr lang="en-US" sz="5400" b="1" dirty="0" smtClean="0">
                <a:ln/>
                <a:solidFill>
                  <a:srgbClr val="42EE1A"/>
                </a:solidFill>
              </a:rPr>
              <a:t>	</a:t>
            </a:r>
            <a:r>
              <a:rPr lang="en-US" sz="4400" b="1" dirty="0" smtClean="0">
                <a:ln/>
                <a:solidFill>
                  <a:srgbClr val="42EE1A"/>
                </a:solidFill>
              </a:rPr>
              <a:t>The </a:t>
            </a:r>
            <a:r>
              <a:rPr lang="en-US" sz="4400" b="1" dirty="0">
                <a:ln/>
                <a:solidFill>
                  <a:srgbClr val="42EE1A"/>
                </a:solidFill>
              </a:rPr>
              <a:t>application is socially feasible since this application eliminates the difficulties faced by students In their college life. Students and faculties are expecting these kind of application for the welfare of students.</a:t>
            </a:r>
            <a:endParaRPr lang="en-US" sz="5400" b="1" dirty="0" smtClean="0">
              <a:ln/>
              <a:solidFill>
                <a:srgbClr val="C00000"/>
              </a:solidFill>
            </a:endParaRPr>
          </a:p>
        </p:txBody>
      </p:sp>
    </p:spTree>
    <p:extLst>
      <p:ext uri="{BB962C8B-B14F-4D97-AF65-F5344CB8AC3E}">
        <p14:creationId xmlns:p14="http://schemas.microsoft.com/office/powerpoint/2010/main" val="4142746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p:cNvSpPr/>
          <p:nvPr/>
        </p:nvSpPr>
        <p:spPr>
          <a:xfrm>
            <a:off x="327259" y="115502"/>
            <a:ext cx="11646568" cy="5293757"/>
          </a:xfrm>
          <a:prstGeom prst="rect">
            <a:avLst/>
          </a:prstGeom>
        </p:spPr>
        <p:txBody>
          <a:bodyPr wrap="square">
            <a:spAutoFit/>
          </a:bodyPr>
          <a:lstStyle/>
          <a:p>
            <a:r>
              <a:rPr lang="en-US" sz="5400" b="1" dirty="0">
                <a:ln/>
                <a:solidFill>
                  <a:srgbClr val="C00000"/>
                </a:solidFill>
              </a:rPr>
              <a:t>Economical feasibility:</a:t>
            </a:r>
            <a:endParaRPr lang="en-US" sz="5400" b="1" dirty="0" smtClean="0">
              <a:ln/>
              <a:solidFill>
                <a:srgbClr val="C00000"/>
              </a:solidFill>
            </a:endParaRPr>
          </a:p>
          <a:p>
            <a:pPr algn="just"/>
            <a:r>
              <a:rPr lang="en-US" sz="5400" b="1" dirty="0" smtClean="0">
                <a:ln/>
                <a:solidFill>
                  <a:srgbClr val="42EE1A"/>
                </a:solidFill>
              </a:rPr>
              <a:t>	</a:t>
            </a:r>
            <a:r>
              <a:rPr lang="en-US" sz="4400" b="1" dirty="0" smtClean="0">
                <a:ln/>
                <a:solidFill>
                  <a:srgbClr val="42EE1A"/>
                </a:solidFill>
              </a:rPr>
              <a:t>This </a:t>
            </a:r>
            <a:r>
              <a:rPr lang="en-US" sz="4400" b="1" dirty="0">
                <a:ln/>
                <a:solidFill>
                  <a:srgbClr val="42EE1A"/>
                </a:solidFill>
              </a:rPr>
              <a:t>application is economically feasible since it requires only small capitation amount and requires affordable operation amount for management of large amount of database.</a:t>
            </a:r>
            <a:endParaRPr lang="en-US" sz="5400" b="1" dirty="0" smtClean="0">
              <a:ln/>
              <a:solidFill>
                <a:srgbClr val="C00000"/>
              </a:solidFill>
            </a:endParaRPr>
          </a:p>
        </p:txBody>
      </p:sp>
    </p:spTree>
    <p:extLst>
      <p:ext uri="{BB962C8B-B14F-4D97-AF65-F5344CB8AC3E}">
        <p14:creationId xmlns:p14="http://schemas.microsoft.com/office/powerpoint/2010/main" val="2093747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p:cNvSpPr/>
          <p:nvPr/>
        </p:nvSpPr>
        <p:spPr>
          <a:xfrm>
            <a:off x="327259" y="115502"/>
            <a:ext cx="11646568" cy="5816977"/>
          </a:xfrm>
          <a:prstGeom prst="rect">
            <a:avLst/>
          </a:prstGeom>
        </p:spPr>
        <p:txBody>
          <a:bodyPr wrap="square">
            <a:spAutoFit/>
          </a:bodyPr>
          <a:lstStyle/>
          <a:p>
            <a:r>
              <a:rPr lang="en-US" sz="5400" b="1" dirty="0">
                <a:ln/>
                <a:solidFill>
                  <a:srgbClr val="C00000"/>
                </a:solidFill>
              </a:rPr>
              <a:t>Conclusion:</a:t>
            </a:r>
            <a:endParaRPr lang="en-US" sz="5400" b="1" dirty="0" smtClean="0">
              <a:ln/>
              <a:solidFill>
                <a:srgbClr val="C00000"/>
              </a:solidFill>
            </a:endParaRPr>
          </a:p>
          <a:p>
            <a:pPr algn="just"/>
            <a:r>
              <a:rPr lang="en-US" sz="5400" b="1" dirty="0" smtClean="0">
                <a:ln/>
                <a:solidFill>
                  <a:srgbClr val="42EE1A"/>
                </a:solidFill>
              </a:rPr>
              <a:t>	</a:t>
            </a:r>
            <a:r>
              <a:rPr lang="en-US" sz="4400" b="1" dirty="0" smtClean="0">
                <a:ln/>
                <a:solidFill>
                  <a:srgbClr val="42EE1A"/>
                </a:solidFill>
              </a:rPr>
              <a:t>Thus </a:t>
            </a:r>
            <a:r>
              <a:rPr lang="en-US" sz="4400" b="1" dirty="0">
                <a:ln/>
                <a:solidFill>
                  <a:srgbClr val="42EE1A"/>
                </a:solidFill>
              </a:rPr>
              <a:t>the mobile application for solving problems faced by students will definitely be helpful for the students and their parents and </a:t>
            </a:r>
            <a:r>
              <a:rPr lang="en-US" sz="4400" b="1" dirty="0" smtClean="0">
                <a:ln/>
                <a:solidFill>
                  <a:srgbClr val="42EE1A"/>
                </a:solidFill>
              </a:rPr>
              <a:t>faculties. As </a:t>
            </a:r>
            <a:r>
              <a:rPr lang="en-US" sz="4400" b="1" dirty="0">
                <a:ln/>
                <a:solidFill>
                  <a:srgbClr val="42EE1A"/>
                </a:solidFill>
              </a:rPr>
              <a:t>younger generation we wish to take part in </a:t>
            </a:r>
            <a:r>
              <a:rPr lang="en-US" sz="4400" b="1" dirty="0" smtClean="0">
                <a:ln/>
                <a:solidFill>
                  <a:srgbClr val="42EE1A"/>
                </a:solidFill>
              </a:rPr>
              <a:t>student’s welfare, </a:t>
            </a:r>
            <a:r>
              <a:rPr lang="en-US" sz="4400" b="1" dirty="0">
                <a:ln/>
                <a:solidFill>
                  <a:srgbClr val="42EE1A"/>
                </a:solidFill>
              </a:rPr>
              <a:t>we developed this application for the students of our nation.</a:t>
            </a:r>
            <a:endParaRPr lang="en-US" sz="5400" b="1" dirty="0" smtClean="0">
              <a:ln/>
              <a:solidFill>
                <a:srgbClr val="C00000"/>
              </a:solidFill>
            </a:endParaRPr>
          </a:p>
        </p:txBody>
      </p:sp>
    </p:spTree>
    <p:extLst>
      <p:ext uri="{BB962C8B-B14F-4D97-AF65-F5344CB8AC3E}">
        <p14:creationId xmlns:p14="http://schemas.microsoft.com/office/powerpoint/2010/main" val="2974642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Rectangle 4"/>
          <p:cNvSpPr/>
          <p:nvPr/>
        </p:nvSpPr>
        <p:spPr>
          <a:xfrm>
            <a:off x="269507" y="211756"/>
            <a:ext cx="11588817" cy="369332"/>
          </a:xfrm>
          <a:prstGeom prst="rect">
            <a:avLst/>
          </a:prstGeom>
        </p:spPr>
        <p:txBody>
          <a:bodyPr wrap="square">
            <a:spAutoFit/>
          </a:bodyPr>
          <a:lstStyle/>
          <a:p>
            <a:endParaRPr lang="en-US" b="1" dirty="0" smtClean="0">
              <a:ln/>
              <a:solidFill>
                <a:srgbClr val="42EE1A"/>
              </a:solidFill>
            </a:endParaRPr>
          </a:p>
        </p:txBody>
      </p:sp>
    </p:spTree>
    <p:extLst>
      <p:ext uri="{BB962C8B-B14F-4D97-AF65-F5344CB8AC3E}">
        <p14:creationId xmlns:p14="http://schemas.microsoft.com/office/powerpoint/2010/main" val="1327700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9725025" y="5010150"/>
            <a:ext cx="2466975" cy="1847850"/>
          </a:xfrm>
        </p:spPr>
      </p:pic>
      <p:sp>
        <p:nvSpPr>
          <p:cNvPr id="5" name="Rectangle 4"/>
          <p:cNvSpPr/>
          <p:nvPr/>
        </p:nvSpPr>
        <p:spPr>
          <a:xfrm>
            <a:off x="423199" y="195259"/>
            <a:ext cx="11377373" cy="7171194"/>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5400" b="1" dirty="0" smtClean="0">
                <a:ln/>
                <a:solidFill>
                  <a:srgbClr val="C00000"/>
                </a:solidFill>
              </a:rPr>
              <a:t>Objective:</a:t>
            </a:r>
            <a:endParaRPr lang="en-US" sz="5400" b="1" dirty="0" smtClean="0">
              <a:ln/>
              <a:solidFill>
                <a:srgbClr val="C00000"/>
              </a:solidFill>
            </a:endParaRPr>
          </a:p>
          <a:p>
            <a:pPr marL="685800" indent="-685800">
              <a:buFont typeface="Arial" panose="020B0604020202020204" pitchFamily="34" charset="0"/>
              <a:buChar char="•"/>
            </a:pPr>
            <a:r>
              <a:rPr lang="en-US" sz="4400" b="1" dirty="0" smtClean="0">
                <a:ln/>
                <a:solidFill>
                  <a:srgbClr val="42EE1A"/>
                </a:solidFill>
              </a:rPr>
              <a:t>To identify the students in the verge of dropping out of college.</a:t>
            </a:r>
          </a:p>
          <a:p>
            <a:pPr marL="685800" indent="-685800">
              <a:buFont typeface="Arial" panose="020B0604020202020204" pitchFamily="34" charset="0"/>
              <a:buChar char="•"/>
            </a:pPr>
            <a:r>
              <a:rPr lang="en-US" sz="4400" b="1" dirty="0" smtClean="0">
                <a:ln/>
                <a:solidFill>
                  <a:srgbClr val="42EE1A"/>
                </a:solidFill>
              </a:rPr>
              <a:t>To ensure students remain in college.</a:t>
            </a:r>
          </a:p>
          <a:p>
            <a:pPr marL="685800" indent="-685800">
              <a:buFont typeface="Arial" panose="020B0604020202020204" pitchFamily="34" charset="0"/>
              <a:buChar char="•"/>
            </a:pPr>
            <a:r>
              <a:rPr lang="en-US" sz="4400" b="1" dirty="0" smtClean="0">
                <a:ln/>
                <a:solidFill>
                  <a:srgbClr val="42EE1A"/>
                </a:solidFill>
              </a:rPr>
              <a:t>To do psychometric and performance analysis.</a:t>
            </a:r>
          </a:p>
          <a:p>
            <a:pPr marL="685800" indent="-685800">
              <a:buFont typeface="Arial" panose="020B0604020202020204" pitchFamily="34" charset="0"/>
              <a:buChar char="•"/>
            </a:pPr>
            <a:r>
              <a:rPr lang="en-US" sz="4400" b="1" dirty="0" smtClean="0">
                <a:ln/>
                <a:solidFill>
                  <a:srgbClr val="42EE1A"/>
                </a:solidFill>
              </a:rPr>
              <a:t>To provide career guidance.</a:t>
            </a:r>
          </a:p>
          <a:p>
            <a:pPr marL="685800" indent="-685800">
              <a:buFont typeface="Arial" panose="020B0604020202020204" pitchFamily="34" charset="0"/>
              <a:buChar char="•"/>
            </a:pPr>
            <a:r>
              <a:rPr lang="en-US" sz="4400" b="1" dirty="0" smtClean="0">
                <a:ln/>
                <a:solidFill>
                  <a:srgbClr val="42EE1A"/>
                </a:solidFill>
              </a:rPr>
              <a:t>To promote student’s welfare </a:t>
            </a:r>
          </a:p>
          <a:p>
            <a:endParaRPr lang="en-US" sz="4400" b="1" dirty="0" smtClean="0">
              <a:ln/>
              <a:solidFill>
                <a:srgbClr val="C00000"/>
              </a:solidFill>
            </a:endParaRPr>
          </a:p>
          <a:p>
            <a:pPr marL="685800" indent="-685800">
              <a:buFont typeface="Arial" panose="020B0604020202020204" pitchFamily="34" charset="0"/>
              <a:buChar char="•"/>
            </a:pPr>
            <a:endParaRPr lang="en-US" sz="5400" b="1" dirty="0" smtClean="0">
              <a:ln/>
              <a:solidFill>
                <a:srgbClr val="42EE1A"/>
              </a:solidFill>
            </a:endParaRPr>
          </a:p>
        </p:txBody>
      </p:sp>
    </p:spTree>
    <p:extLst>
      <p:ext uri="{BB962C8B-B14F-4D97-AF65-F5344CB8AC3E}">
        <p14:creationId xmlns:p14="http://schemas.microsoft.com/office/powerpoint/2010/main" val="929967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9725025" y="5010150"/>
            <a:ext cx="2466975" cy="1847850"/>
          </a:xfrm>
        </p:spPr>
      </p:pic>
      <p:sp>
        <p:nvSpPr>
          <p:cNvPr id="5" name="Rectangle 4"/>
          <p:cNvSpPr/>
          <p:nvPr/>
        </p:nvSpPr>
        <p:spPr>
          <a:xfrm>
            <a:off x="423199" y="195259"/>
            <a:ext cx="11377373" cy="830996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5400" b="1" dirty="0" smtClean="0">
                <a:ln/>
                <a:solidFill>
                  <a:srgbClr val="C00000"/>
                </a:solidFill>
              </a:rPr>
              <a:t>Technology Stack:</a:t>
            </a:r>
            <a:endParaRPr lang="en-US" sz="5400" b="1" dirty="0" smtClean="0">
              <a:ln/>
              <a:solidFill>
                <a:srgbClr val="C00000"/>
              </a:solidFill>
            </a:endParaRPr>
          </a:p>
          <a:p>
            <a:pPr marL="571500" indent="-571500">
              <a:buFont typeface="Arial" panose="020B0604020202020204" pitchFamily="34" charset="0"/>
              <a:buChar char="•"/>
            </a:pPr>
            <a:r>
              <a:rPr lang="en-US" sz="4400" b="1" dirty="0" smtClean="0">
                <a:ln/>
                <a:solidFill>
                  <a:srgbClr val="42EE1A"/>
                </a:solidFill>
              </a:rPr>
              <a:t>Android studio</a:t>
            </a:r>
          </a:p>
          <a:p>
            <a:pPr marL="571500" indent="-571500">
              <a:buFont typeface="Arial" panose="020B0604020202020204" pitchFamily="34" charset="0"/>
              <a:buChar char="•"/>
            </a:pPr>
            <a:r>
              <a:rPr lang="en-US" sz="4400" b="1" dirty="0" smtClean="0">
                <a:ln/>
                <a:solidFill>
                  <a:srgbClr val="42EE1A"/>
                </a:solidFill>
              </a:rPr>
              <a:t>MySQL</a:t>
            </a:r>
          </a:p>
          <a:p>
            <a:pPr marL="571500" indent="-571500">
              <a:buFont typeface="Arial" panose="020B0604020202020204" pitchFamily="34" charset="0"/>
              <a:buChar char="•"/>
            </a:pPr>
            <a:r>
              <a:rPr lang="en-US" sz="4400" b="1" dirty="0" smtClean="0">
                <a:ln/>
                <a:solidFill>
                  <a:srgbClr val="42EE1A"/>
                </a:solidFill>
              </a:rPr>
              <a:t>Firebase (Expert group only)</a:t>
            </a:r>
          </a:p>
          <a:p>
            <a:pPr marL="571500" indent="-571500">
              <a:buFont typeface="Arial" panose="020B0604020202020204" pitchFamily="34" charset="0"/>
              <a:buChar char="•"/>
            </a:pPr>
            <a:r>
              <a:rPr lang="en-US" sz="4400" b="1" dirty="0" smtClean="0">
                <a:ln/>
                <a:solidFill>
                  <a:srgbClr val="42EE1A"/>
                </a:solidFill>
              </a:rPr>
              <a:t>Java</a:t>
            </a:r>
          </a:p>
          <a:p>
            <a:pPr marL="571500" indent="-571500">
              <a:buFont typeface="Arial" panose="020B0604020202020204" pitchFamily="34" charset="0"/>
              <a:buChar char="•"/>
            </a:pPr>
            <a:r>
              <a:rPr lang="en-US" sz="4400" b="1" dirty="0" smtClean="0">
                <a:ln/>
                <a:solidFill>
                  <a:srgbClr val="42EE1A"/>
                </a:solidFill>
              </a:rPr>
              <a:t>XML (Extended Markup Language)</a:t>
            </a:r>
          </a:p>
          <a:p>
            <a:pPr marL="571500" indent="-571500">
              <a:buFont typeface="Arial" panose="020B0604020202020204" pitchFamily="34" charset="0"/>
              <a:buChar char="•"/>
            </a:pPr>
            <a:r>
              <a:rPr lang="en-US" sz="4400" b="1" dirty="0" smtClean="0">
                <a:ln/>
                <a:solidFill>
                  <a:srgbClr val="42EE1A"/>
                </a:solidFill>
              </a:rPr>
              <a:t>PHP </a:t>
            </a:r>
          </a:p>
          <a:p>
            <a:pPr marL="571500" indent="-571500">
              <a:buFont typeface="Arial" panose="020B0604020202020204" pitchFamily="34" charset="0"/>
              <a:buChar char="•"/>
            </a:pPr>
            <a:endParaRPr lang="en-US" sz="5400" b="1" dirty="0" smtClean="0">
              <a:ln/>
              <a:solidFill>
                <a:srgbClr val="42EE1A"/>
              </a:solidFill>
            </a:endParaRPr>
          </a:p>
          <a:p>
            <a:endParaRPr lang="en-US" sz="5400" b="1" dirty="0" smtClean="0">
              <a:ln/>
              <a:solidFill>
                <a:srgbClr val="C00000"/>
              </a:solidFill>
            </a:endParaRPr>
          </a:p>
          <a:p>
            <a:endParaRPr lang="en-US" sz="5400" b="1" dirty="0" smtClean="0">
              <a:ln/>
              <a:solidFill>
                <a:srgbClr val="C00000"/>
              </a:solidFill>
            </a:endParaRPr>
          </a:p>
          <a:p>
            <a:endParaRPr lang="en-US" sz="5400" b="1" dirty="0" smtClean="0">
              <a:ln/>
              <a:solidFill>
                <a:srgbClr val="42EE1A"/>
              </a:solidFill>
            </a:endParaRPr>
          </a:p>
        </p:txBody>
      </p:sp>
    </p:spTree>
    <p:extLst>
      <p:ext uri="{BB962C8B-B14F-4D97-AF65-F5344CB8AC3E}">
        <p14:creationId xmlns:p14="http://schemas.microsoft.com/office/powerpoint/2010/main" val="3086573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9725025" y="5010150"/>
            <a:ext cx="2466975" cy="1847850"/>
          </a:xfrm>
        </p:spPr>
      </p:pic>
      <p:sp>
        <p:nvSpPr>
          <p:cNvPr id="5" name="Rectangle 4"/>
          <p:cNvSpPr/>
          <p:nvPr/>
        </p:nvSpPr>
        <p:spPr>
          <a:xfrm>
            <a:off x="423199" y="195259"/>
            <a:ext cx="11377373" cy="243143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5400" b="1" dirty="0" smtClean="0">
                <a:ln/>
                <a:solidFill>
                  <a:srgbClr val="C00000"/>
                </a:solidFill>
              </a:rPr>
              <a:t>Modules:</a:t>
            </a:r>
            <a:endParaRPr lang="en-US" sz="5400" b="1" dirty="0" smtClean="0">
              <a:ln/>
              <a:solidFill>
                <a:srgbClr val="C00000"/>
              </a:solidFill>
            </a:endParaRPr>
          </a:p>
          <a:p>
            <a:endParaRPr lang="en-US" sz="4400" b="1" dirty="0" smtClean="0">
              <a:ln/>
              <a:solidFill>
                <a:srgbClr val="C00000"/>
              </a:solidFill>
            </a:endParaRPr>
          </a:p>
          <a:p>
            <a:pPr marL="685800" indent="-685800">
              <a:buFont typeface="Arial" panose="020B0604020202020204" pitchFamily="34" charset="0"/>
              <a:buChar char="•"/>
            </a:pPr>
            <a:endParaRPr lang="en-US" sz="5400" b="1" dirty="0" smtClean="0">
              <a:ln/>
              <a:solidFill>
                <a:srgbClr val="42EE1A"/>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41161834"/>
              </p:ext>
            </p:extLst>
          </p:nvPr>
        </p:nvGraphicFramePr>
        <p:xfrm>
          <a:off x="839855" y="1577427"/>
          <a:ext cx="8534400" cy="3130805"/>
        </p:xfrm>
        <a:graphic>
          <a:graphicData uri="http://schemas.openxmlformats.org/drawingml/2006/table">
            <a:tbl>
              <a:tblPr firstRow="1" firstCol="1" bandRow="1">
                <a:tableStyleId>{5C22544A-7EE6-4342-B048-85BDC9FD1C3A}</a:tableStyleId>
              </a:tblPr>
              <a:tblGrid>
                <a:gridCol w="4267200"/>
                <a:gridCol w="4267200"/>
              </a:tblGrid>
              <a:tr h="256455">
                <a:tc>
                  <a:txBody>
                    <a:bodyPr/>
                    <a:lstStyle/>
                    <a:p>
                      <a:pPr marL="0" marR="0" algn="ctr">
                        <a:lnSpc>
                          <a:spcPct val="107000"/>
                        </a:lnSpc>
                        <a:spcBef>
                          <a:spcPts val="0"/>
                        </a:spcBef>
                        <a:spcAft>
                          <a:spcPts val="0"/>
                        </a:spcAft>
                      </a:pPr>
                      <a:r>
                        <a:rPr lang="en-US" sz="2400" dirty="0">
                          <a:effectLst/>
                        </a:rPr>
                        <a:t>Module Name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Team member Name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7180">
                <a:tc>
                  <a:txBody>
                    <a:bodyPr/>
                    <a:lstStyle/>
                    <a:p>
                      <a:pPr marL="0" marR="0" algn="ctr">
                        <a:lnSpc>
                          <a:spcPct val="107000"/>
                        </a:lnSpc>
                        <a:spcBef>
                          <a:spcPts val="0"/>
                        </a:spcBef>
                        <a:spcAft>
                          <a:spcPts val="0"/>
                        </a:spcAft>
                      </a:pPr>
                      <a:r>
                        <a:rPr lang="en-US" sz="2400" dirty="0" smtClean="0">
                          <a:effectLst/>
                        </a:rPr>
                        <a:t>Student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400" b="1" dirty="0">
                          <a:effectLst/>
                        </a:rPr>
                        <a:t>Sanjay Raj D</a:t>
                      </a:r>
                    </a:p>
                    <a:p>
                      <a:pPr marL="0" marR="0">
                        <a:lnSpc>
                          <a:spcPct val="107000"/>
                        </a:lnSpc>
                        <a:spcBef>
                          <a:spcPts val="0"/>
                        </a:spcBef>
                        <a:spcAft>
                          <a:spcPts val="0"/>
                        </a:spcAft>
                      </a:pPr>
                      <a:r>
                        <a:rPr lang="en-US" sz="2400" b="1" dirty="0">
                          <a:effectLst/>
                        </a:rPr>
                        <a:t> </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26988">
                <a:tc>
                  <a:txBody>
                    <a:bodyPr/>
                    <a:lstStyle/>
                    <a:p>
                      <a:pPr marL="0" marR="0" algn="ctr">
                        <a:lnSpc>
                          <a:spcPct val="107000"/>
                        </a:lnSpc>
                        <a:spcBef>
                          <a:spcPts val="0"/>
                        </a:spcBef>
                        <a:spcAft>
                          <a:spcPts val="0"/>
                        </a:spcAft>
                      </a:pPr>
                      <a:r>
                        <a:rPr lang="en-US" sz="2400" dirty="0">
                          <a:effectLst/>
                        </a:rPr>
                        <a:t>Mentor</a:t>
                      </a:r>
                    </a:p>
                    <a:p>
                      <a:pPr marL="0" marR="0" algn="ctr">
                        <a:lnSpc>
                          <a:spcPct val="107000"/>
                        </a:lnSpc>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400" b="1" dirty="0">
                          <a:effectLst/>
                        </a:rPr>
                        <a:t>Mohamed </a:t>
                      </a:r>
                      <a:r>
                        <a:rPr lang="en-US" sz="2400" b="1" dirty="0" err="1">
                          <a:effectLst/>
                        </a:rPr>
                        <a:t>Rifoy</a:t>
                      </a:r>
                      <a:r>
                        <a:rPr lang="en-US" sz="2400" b="1" dirty="0">
                          <a:effectLst/>
                        </a:rPr>
                        <a:t> R</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26988">
                <a:tc>
                  <a:txBody>
                    <a:bodyPr/>
                    <a:lstStyle/>
                    <a:p>
                      <a:pPr marL="0" marR="0" algn="ctr">
                        <a:lnSpc>
                          <a:spcPct val="107000"/>
                        </a:lnSpc>
                        <a:spcBef>
                          <a:spcPts val="0"/>
                        </a:spcBef>
                        <a:spcAft>
                          <a:spcPts val="0"/>
                        </a:spcAft>
                      </a:pPr>
                      <a:r>
                        <a:rPr lang="en-US" sz="2400" dirty="0">
                          <a:effectLst/>
                        </a:rPr>
                        <a:t>Psychiatrist (Doctor)</a:t>
                      </a:r>
                    </a:p>
                    <a:p>
                      <a:pPr marL="0" marR="0" algn="ctr">
                        <a:lnSpc>
                          <a:spcPct val="107000"/>
                        </a:lnSpc>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400" b="1" dirty="0" err="1">
                          <a:effectLst/>
                        </a:rPr>
                        <a:t>Yuvaraja</a:t>
                      </a:r>
                      <a:r>
                        <a:rPr lang="en-US" sz="2400" b="1" dirty="0">
                          <a:effectLst/>
                        </a:rPr>
                        <a:t> S</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6647">
                <a:tc>
                  <a:txBody>
                    <a:bodyPr/>
                    <a:lstStyle/>
                    <a:p>
                      <a:pPr marL="0" marR="0" algn="ctr">
                        <a:lnSpc>
                          <a:spcPct val="107000"/>
                        </a:lnSpc>
                        <a:spcBef>
                          <a:spcPts val="0"/>
                        </a:spcBef>
                        <a:spcAft>
                          <a:spcPts val="0"/>
                        </a:spcAft>
                      </a:pPr>
                      <a:r>
                        <a:rPr lang="en-US" sz="2400" dirty="0">
                          <a:effectLst/>
                        </a:rPr>
                        <a:t>Expert group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400" b="1" dirty="0" err="1">
                          <a:effectLst/>
                        </a:rPr>
                        <a:t>Pankaj</a:t>
                      </a:r>
                      <a:r>
                        <a:rPr lang="en-US" sz="2400" b="1" dirty="0">
                          <a:effectLst/>
                        </a:rPr>
                        <a:t> Krishna 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093278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9725025" y="5010150"/>
            <a:ext cx="2466975" cy="1847850"/>
          </a:xfrm>
        </p:spPr>
      </p:pic>
      <p:sp>
        <p:nvSpPr>
          <p:cNvPr id="5" name="Rectangle 4"/>
          <p:cNvSpPr/>
          <p:nvPr/>
        </p:nvSpPr>
        <p:spPr>
          <a:xfrm>
            <a:off x="423199" y="195259"/>
            <a:ext cx="11377373" cy="34163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5400" b="1" dirty="0" err="1" smtClean="0">
                <a:ln/>
                <a:solidFill>
                  <a:srgbClr val="C00000"/>
                </a:solidFill>
              </a:rPr>
              <a:t>Usecase</a:t>
            </a:r>
            <a:r>
              <a:rPr lang="en-US" sz="5400" b="1" dirty="0" smtClean="0">
                <a:ln/>
                <a:solidFill>
                  <a:srgbClr val="C00000"/>
                </a:solidFill>
              </a:rPr>
              <a:t>:</a:t>
            </a:r>
            <a:endParaRPr lang="en-US" sz="5400" b="1" dirty="0" smtClean="0">
              <a:ln/>
              <a:solidFill>
                <a:srgbClr val="C00000"/>
              </a:solidFill>
            </a:endParaRPr>
          </a:p>
          <a:p>
            <a:endParaRPr lang="en-US" sz="5400" b="1" dirty="0" smtClean="0">
              <a:ln/>
              <a:solidFill>
                <a:srgbClr val="C00000"/>
              </a:solidFill>
            </a:endParaRPr>
          </a:p>
          <a:p>
            <a:endParaRPr lang="en-US" sz="5400" b="1" dirty="0" smtClean="0">
              <a:ln/>
              <a:solidFill>
                <a:srgbClr val="C00000"/>
              </a:solidFill>
            </a:endParaRPr>
          </a:p>
          <a:p>
            <a:endParaRPr lang="en-US" sz="5400" b="1" dirty="0" smtClean="0">
              <a:ln/>
              <a:solidFill>
                <a:srgbClr val="42EE1A"/>
              </a:solidFill>
            </a:endParaRPr>
          </a:p>
        </p:txBody>
      </p:sp>
      <p:sp>
        <p:nvSpPr>
          <p:cNvPr id="3" name="Oval 2"/>
          <p:cNvSpPr/>
          <p:nvPr/>
        </p:nvSpPr>
        <p:spPr>
          <a:xfrm>
            <a:off x="5096420" y="2668303"/>
            <a:ext cx="2030930" cy="943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USECASE SCENARIO</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88390591"/>
              </p:ext>
            </p:extLst>
          </p:nvPr>
        </p:nvGraphicFramePr>
        <p:xfrm>
          <a:off x="4157800" y="89381"/>
          <a:ext cx="3811917" cy="2103120"/>
        </p:xfrm>
        <a:graphic>
          <a:graphicData uri="http://schemas.openxmlformats.org/drawingml/2006/table">
            <a:tbl>
              <a:tblPr firstRow="1" bandRow="1">
                <a:tableStyleId>{5C22544A-7EE6-4342-B048-85BDC9FD1C3A}</a:tableStyleId>
              </a:tblPr>
              <a:tblGrid>
                <a:gridCol w="3811917"/>
              </a:tblGrid>
              <a:tr h="358888">
                <a:tc>
                  <a:txBody>
                    <a:bodyPr/>
                    <a:lstStyle/>
                    <a:p>
                      <a:pPr algn="ctr"/>
                      <a:r>
                        <a:rPr lang="en-US" dirty="0" smtClean="0"/>
                        <a:t>Student</a:t>
                      </a:r>
                      <a:endParaRPr lang="en-US" dirty="0"/>
                    </a:p>
                  </a:txBody>
                  <a:tcPr/>
                </a:tc>
              </a:tr>
              <a:tr h="370840">
                <a:tc>
                  <a:txBody>
                    <a:bodyPr/>
                    <a:lstStyle/>
                    <a:p>
                      <a:pPr marL="285750" indent="-285750">
                        <a:buFont typeface="Arial" panose="020B0604020202020204" pitchFamily="34" charset="0"/>
                        <a:buChar char="•"/>
                      </a:pPr>
                      <a:r>
                        <a:rPr lang="en-US" dirty="0" smtClean="0"/>
                        <a:t>Login</a:t>
                      </a:r>
                    </a:p>
                    <a:p>
                      <a:pPr marL="285750" indent="-285750">
                        <a:buFont typeface="Arial" panose="020B0604020202020204" pitchFamily="34" charset="0"/>
                        <a:buChar char="•"/>
                      </a:pPr>
                      <a:r>
                        <a:rPr lang="en-US" dirty="0" smtClean="0"/>
                        <a:t>Psychometric analysis</a:t>
                      </a:r>
                    </a:p>
                    <a:p>
                      <a:pPr marL="285750" indent="-285750">
                        <a:buFont typeface="Arial" panose="020B0604020202020204" pitchFamily="34" charset="0"/>
                        <a:buChar char="•"/>
                      </a:pPr>
                      <a:r>
                        <a:rPr lang="en-US" dirty="0" smtClean="0"/>
                        <a:t>Performance analysis</a:t>
                      </a:r>
                    </a:p>
                    <a:p>
                      <a:pPr marL="285750" indent="-285750">
                        <a:buFont typeface="Arial" panose="020B0604020202020204" pitchFamily="34" charset="0"/>
                        <a:buChar char="•"/>
                      </a:pPr>
                      <a:r>
                        <a:rPr lang="en-US" dirty="0" smtClean="0"/>
                        <a:t>Career guidance</a:t>
                      </a:r>
                    </a:p>
                    <a:p>
                      <a:pPr marL="285750" indent="-285750">
                        <a:buFont typeface="Arial" panose="020B0604020202020204" pitchFamily="34" charset="0"/>
                        <a:buChar char="•"/>
                      </a:pPr>
                      <a:r>
                        <a:rPr lang="en-US" dirty="0" smtClean="0"/>
                        <a:t>Responses</a:t>
                      </a:r>
                    </a:p>
                    <a:p>
                      <a:pPr marL="285750" indent="-285750">
                        <a:buFont typeface="Arial" panose="020B0604020202020204" pitchFamily="34" charset="0"/>
                        <a:buChar char="•"/>
                      </a:pPr>
                      <a:r>
                        <a:rPr lang="en-US" dirty="0" smtClean="0"/>
                        <a:t>Logout</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056356"/>
              </p:ext>
            </p:extLst>
          </p:nvPr>
        </p:nvGraphicFramePr>
        <p:xfrm>
          <a:off x="124816" y="1578543"/>
          <a:ext cx="3821542" cy="1894693"/>
        </p:xfrm>
        <a:graphic>
          <a:graphicData uri="http://schemas.openxmlformats.org/drawingml/2006/table">
            <a:tbl>
              <a:tblPr firstRow="1" bandRow="1">
                <a:tableStyleId>{5C22544A-7EE6-4342-B048-85BDC9FD1C3A}</a:tableStyleId>
              </a:tblPr>
              <a:tblGrid>
                <a:gridCol w="3821542"/>
              </a:tblGrid>
              <a:tr h="343282">
                <a:tc>
                  <a:txBody>
                    <a:bodyPr/>
                    <a:lstStyle/>
                    <a:p>
                      <a:pPr algn="ctr"/>
                      <a:r>
                        <a:rPr lang="en-US" dirty="0" smtClean="0"/>
                        <a:t>Mentor</a:t>
                      </a:r>
                      <a:endParaRPr lang="en-US" dirty="0"/>
                    </a:p>
                  </a:txBody>
                  <a:tcPr/>
                </a:tc>
              </a:tr>
              <a:tr h="1528933">
                <a:tc>
                  <a:txBody>
                    <a:bodyPr/>
                    <a:lstStyle/>
                    <a:p>
                      <a:pPr marL="285750" indent="-285750">
                        <a:buFont typeface="Arial" panose="020B0604020202020204" pitchFamily="34" charset="0"/>
                        <a:buChar char="•"/>
                      </a:pPr>
                      <a:r>
                        <a:rPr lang="en-US" dirty="0" smtClean="0"/>
                        <a:t>Login</a:t>
                      </a:r>
                    </a:p>
                    <a:p>
                      <a:pPr marL="285750" indent="-285750">
                        <a:buFont typeface="Arial" panose="020B0604020202020204" pitchFamily="34" charset="0"/>
                        <a:buChar char="•"/>
                      </a:pPr>
                      <a:r>
                        <a:rPr lang="en-US" dirty="0" smtClean="0"/>
                        <a:t>Performance analysis validation</a:t>
                      </a:r>
                    </a:p>
                    <a:p>
                      <a:pPr marL="285750" indent="-285750">
                        <a:buFont typeface="Arial" panose="020B0604020202020204" pitchFamily="34" charset="0"/>
                        <a:buChar char="•"/>
                      </a:pPr>
                      <a:r>
                        <a:rPr lang="en-US" dirty="0" smtClean="0"/>
                        <a:t>Provide</a:t>
                      </a:r>
                      <a:r>
                        <a:rPr lang="en-US" baseline="0" dirty="0" smtClean="0"/>
                        <a:t> solution</a:t>
                      </a:r>
                      <a:endParaRPr lang="en-US" dirty="0" smtClean="0"/>
                    </a:p>
                    <a:p>
                      <a:pPr marL="285750" indent="-285750">
                        <a:buFont typeface="Arial" panose="020B0604020202020204" pitchFamily="34" charset="0"/>
                        <a:buChar char="•"/>
                      </a:pPr>
                      <a:r>
                        <a:rPr lang="en-US" dirty="0" smtClean="0"/>
                        <a:t>Logout</a:t>
                      </a: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18647741"/>
              </p:ext>
            </p:extLst>
          </p:nvPr>
        </p:nvGraphicFramePr>
        <p:xfrm>
          <a:off x="8162223" y="1549667"/>
          <a:ext cx="3955982" cy="1887280"/>
        </p:xfrm>
        <a:graphic>
          <a:graphicData uri="http://schemas.openxmlformats.org/drawingml/2006/table">
            <a:tbl>
              <a:tblPr firstRow="1" bandRow="1">
                <a:tableStyleId>{5C22544A-7EE6-4342-B048-85BDC9FD1C3A}</a:tableStyleId>
              </a:tblPr>
              <a:tblGrid>
                <a:gridCol w="3955982"/>
              </a:tblGrid>
              <a:tr h="409163">
                <a:tc>
                  <a:txBody>
                    <a:bodyPr/>
                    <a:lstStyle/>
                    <a:p>
                      <a:pPr algn="ctr"/>
                      <a:r>
                        <a:rPr lang="en-US" dirty="0" smtClean="0"/>
                        <a:t>Psychiatrist (Doctor)</a:t>
                      </a:r>
                      <a:endParaRPr lang="en-US" dirty="0"/>
                    </a:p>
                  </a:txBody>
                  <a:tcPr/>
                </a:tc>
              </a:tr>
              <a:tr h="1478117">
                <a:tc>
                  <a:txBody>
                    <a:bodyPr/>
                    <a:lstStyle/>
                    <a:p>
                      <a:pPr marL="285750" indent="-285750">
                        <a:buFont typeface="Arial" panose="020B0604020202020204" pitchFamily="34" charset="0"/>
                        <a:buChar char="•"/>
                      </a:pPr>
                      <a:r>
                        <a:rPr lang="en-US" dirty="0" smtClean="0"/>
                        <a:t>Login</a:t>
                      </a:r>
                    </a:p>
                    <a:p>
                      <a:pPr marL="285750" indent="-285750">
                        <a:buFont typeface="Arial" panose="020B0604020202020204" pitchFamily="34" charset="0"/>
                        <a:buChar char="•"/>
                      </a:pPr>
                      <a:r>
                        <a:rPr lang="en-US" dirty="0" smtClean="0"/>
                        <a:t>Psychometric analysis validation</a:t>
                      </a:r>
                    </a:p>
                    <a:p>
                      <a:pPr marL="285750" indent="-285750">
                        <a:buFont typeface="Arial" panose="020B0604020202020204" pitchFamily="34" charset="0"/>
                        <a:buChar char="•"/>
                      </a:pPr>
                      <a:r>
                        <a:rPr lang="en-US" dirty="0" smtClean="0"/>
                        <a:t>Provide</a:t>
                      </a:r>
                      <a:r>
                        <a:rPr lang="en-US" baseline="0" dirty="0" smtClean="0"/>
                        <a:t> solution</a:t>
                      </a:r>
                      <a:endParaRPr lang="en-US" dirty="0" smtClean="0"/>
                    </a:p>
                    <a:p>
                      <a:pPr marL="285750" indent="-285750">
                        <a:buFont typeface="Arial" panose="020B0604020202020204" pitchFamily="34" charset="0"/>
                        <a:buChar char="•"/>
                      </a:pPr>
                      <a:r>
                        <a:rPr lang="en-US" dirty="0" smtClean="0"/>
                        <a:t>Logout</a:t>
                      </a: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58879144"/>
              </p:ext>
            </p:extLst>
          </p:nvPr>
        </p:nvGraphicFramePr>
        <p:xfrm>
          <a:off x="4442216" y="4347702"/>
          <a:ext cx="3691132" cy="1847203"/>
        </p:xfrm>
        <a:graphic>
          <a:graphicData uri="http://schemas.openxmlformats.org/drawingml/2006/table">
            <a:tbl>
              <a:tblPr firstRow="1" bandRow="1">
                <a:tableStyleId>{5C22544A-7EE6-4342-B048-85BDC9FD1C3A}</a:tableStyleId>
              </a:tblPr>
              <a:tblGrid>
                <a:gridCol w="3691132"/>
              </a:tblGrid>
              <a:tr h="384163">
                <a:tc>
                  <a:txBody>
                    <a:bodyPr/>
                    <a:lstStyle/>
                    <a:p>
                      <a:pPr algn="ctr"/>
                      <a:r>
                        <a:rPr lang="en-US" dirty="0" smtClean="0"/>
                        <a:t>Expert group</a:t>
                      </a:r>
                      <a:endParaRPr lang="en-US" dirty="0"/>
                    </a:p>
                  </a:txBody>
                  <a:tcPr/>
                </a:tc>
              </a:tr>
              <a:tr h="384163">
                <a:tc>
                  <a:txBody>
                    <a:bodyPr/>
                    <a:lstStyle/>
                    <a:p>
                      <a:pPr marL="285750" indent="-285750">
                        <a:buFont typeface="Arial" panose="020B0604020202020204" pitchFamily="34" charset="0"/>
                        <a:buChar char="•"/>
                      </a:pPr>
                      <a:r>
                        <a:rPr lang="en-US" dirty="0" smtClean="0"/>
                        <a:t>Login</a:t>
                      </a:r>
                    </a:p>
                    <a:p>
                      <a:pPr marL="285750" indent="-285750">
                        <a:buFont typeface="Arial" panose="020B0604020202020204" pitchFamily="34" charset="0"/>
                        <a:buChar char="•"/>
                      </a:pPr>
                      <a:r>
                        <a:rPr lang="en-US" dirty="0" smtClean="0"/>
                        <a:t>Provide</a:t>
                      </a:r>
                      <a:r>
                        <a:rPr lang="en-US" baseline="0" dirty="0" smtClean="0"/>
                        <a:t> career </a:t>
                      </a:r>
                    </a:p>
                    <a:p>
                      <a:pPr marL="0" indent="0">
                        <a:buFont typeface="Arial" panose="020B0604020202020204" pitchFamily="34" charset="0"/>
                        <a:buNone/>
                      </a:pPr>
                      <a:r>
                        <a:rPr lang="en-US" baseline="0" dirty="0" smtClean="0"/>
                        <a:t>    guidance (Chat)</a:t>
                      </a:r>
                      <a:endParaRPr lang="en-US" dirty="0" smtClean="0"/>
                    </a:p>
                    <a:p>
                      <a:pPr marL="285750" indent="-285750">
                        <a:buFont typeface="Arial" panose="020B0604020202020204" pitchFamily="34" charset="0"/>
                        <a:buChar char="•"/>
                      </a:pPr>
                      <a:r>
                        <a:rPr lang="en-US" dirty="0" smtClean="0"/>
                        <a:t>Logout</a:t>
                      </a:r>
                    </a:p>
                    <a:p>
                      <a:pPr marL="0" indent="0">
                        <a:buFont typeface="Arial" panose="020B0604020202020204" pitchFamily="34" charset="0"/>
                        <a:buNone/>
                      </a:pPr>
                      <a:endParaRPr lang="en-US" dirty="0" smtClean="0"/>
                    </a:p>
                  </a:txBody>
                  <a:tcPr/>
                </a:tc>
              </a:tr>
            </a:tbl>
          </a:graphicData>
        </a:graphic>
      </p:graphicFrame>
      <p:cxnSp>
        <p:nvCxnSpPr>
          <p:cNvPr id="24" name="Straight Connector 23"/>
          <p:cNvCxnSpPr>
            <a:stCxn id="3" idx="0"/>
            <a:endCxn id="6" idx="2"/>
          </p:cNvCxnSpPr>
          <p:nvPr/>
        </p:nvCxnSpPr>
        <p:spPr>
          <a:xfrm flipH="1" flipV="1">
            <a:off x="6063758" y="2192501"/>
            <a:ext cx="48127" cy="475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 idx="2"/>
          </p:cNvCxnSpPr>
          <p:nvPr/>
        </p:nvCxnSpPr>
        <p:spPr>
          <a:xfrm flipH="1" flipV="1">
            <a:off x="3946358" y="2810577"/>
            <a:ext cx="1150062" cy="329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 idx="6"/>
          </p:cNvCxnSpPr>
          <p:nvPr/>
        </p:nvCxnSpPr>
        <p:spPr>
          <a:xfrm flipV="1">
            <a:off x="7127350" y="2926080"/>
            <a:ext cx="1063749" cy="213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2"/>
            <a:endCxn id="11" idx="0"/>
          </p:cNvCxnSpPr>
          <p:nvPr/>
        </p:nvCxnSpPr>
        <p:spPr>
          <a:xfrm>
            <a:off x="6111886" y="3611579"/>
            <a:ext cx="175896" cy="7361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465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82" y="0"/>
            <a:ext cx="11723571" cy="6858000"/>
          </a:xfrm>
          <a:prstGeom prst="rect">
            <a:avLst/>
          </a:prstGeom>
        </p:spPr>
      </p:pic>
    </p:spTree>
    <p:extLst>
      <p:ext uri="{BB962C8B-B14F-4D97-AF65-F5344CB8AC3E}">
        <p14:creationId xmlns:p14="http://schemas.microsoft.com/office/powerpoint/2010/main" val="3503374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9725025" y="5010150"/>
            <a:ext cx="2466975" cy="1847850"/>
          </a:xfrm>
        </p:spPr>
      </p:pic>
      <p:sp>
        <p:nvSpPr>
          <p:cNvPr id="5" name="Rectangle 4"/>
          <p:cNvSpPr/>
          <p:nvPr/>
        </p:nvSpPr>
        <p:spPr>
          <a:xfrm>
            <a:off x="423199" y="185531"/>
            <a:ext cx="11377373" cy="2585323"/>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5400" b="1" dirty="0" smtClean="0">
                <a:ln/>
                <a:solidFill>
                  <a:srgbClr val="C00000"/>
                </a:solidFill>
              </a:rPr>
              <a:t>Student:</a:t>
            </a:r>
          </a:p>
          <a:p>
            <a:endParaRPr lang="en-US" sz="5400" b="1" dirty="0">
              <a:ln/>
              <a:solidFill>
                <a:srgbClr val="C00000"/>
              </a:solidFill>
            </a:endParaRPr>
          </a:p>
          <a:p>
            <a:endParaRPr lang="en-US" sz="5400" b="1" dirty="0" smtClean="0">
              <a:ln/>
              <a:solidFill>
                <a:srgbClr val="42EE1A"/>
              </a:solidFill>
            </a:endParaRPr>
          </a:p>
        </p:txBody>
      </p:sp>
      <p:sp>
        <p:nvSpPr>
          <p:cNvPr id="6" name="Rectangle 5"/>
          <p:cNvSpPr/>
          <p:nvPr/>
        </p:nvSpPr>
        <p:spPr>
          <a:xfrm>
            <a:off x="5145935" y="1177046"/>
            <a:ext cx="159533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Login</a:t>
            </a:r>
            <a:endParaRPr lang="en-US" b="1" dirty="0"/>
          </a:p>
        </p:txBody>
      </p:sp>
      <p:sp>
        <p:nvSpPr>
          <p:cNvPr id="7" name="Rectangle 6"/>
          <p:cNvSpPr/>
          <p:nvPr/>
        </p:nvSpPr>
        <p:spPr>
          <a:xfrm>
            <a:off x="496110" y="2657163"/>
            <a:ext cx="1896894" cy="1099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Psychometric analysis</a:t>
            </a:r>
            <a:endParaRPr lang="en-US" b="1" dirty="0"/>
          </a:p>
        </p:txBody>
      </p:sp>
      <p:sp>
        <p:nvSpPr>
          <p:cNvPr id="8" name="Rectangle 7"/>
          <p:cNvSpPr/>
          <p:nvPr/>
        </p:nvSpPr>
        <p:spPr>
          <a:xfrm>
            <a:off x="3540868" y="2657163"/>
            <a:ext cx="2101175" cy="1099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Performance analysis</a:t>
            </a:r>
            <a:endParaRPr lang="en-US" b="1" dirty="0"/>
          </a:p>
        </p:txBody>
      </p:sp>
      <p:sp>
        <p:nvSpPr>
          <p:cNvPr id="9" name="Rectangle 8"/>
          <p:cNvSpPr/>
          <p:nvPr/>
        </p:nvSpPr>
        <p:spPr>
          <a:xfrm>
            <a:off x="9581744" y="2657163"/>
            <a:ext cx="1468877" cy="105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Responses</a:t>
            </a:r>
          </a:p>
          <a:p>
            <a:pPr algn="ctr"/>
            <a:r>
              <a:rPr lang="en-US" b="1" dirty="0" smtClean="0"/>
              <a:t>(Mail)</a:t>
            </a:r>
            <a:endParaRPr lang="en-US" b="1" dirty="0"/>
          </a:p>
        </p:txBody>
      </p:sp>
      <p:sp>
        <p:nvSpPr>
          <p:cNvPr id="10" name="Rectangle 9"/>
          <p:cNvSpPr/>
          <p:nvPr/>
        </p:nvSpPr>
        <p:spPr>
          <a:xfrm>
            <a:off x="6789907" y="2657163"/>
            <a:ext cx="1838527" cy="105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Carrier guidance</a:t>
            </a:r>
            <a:endParaRPr lang="en-US" b="1" dirty="0"/>
          </a:p>
        </p:txBody>
      </p:sp>
      <p:sp>
        <p:nvSpPr>
          <p:cNvPr id="13" name="Flowchart: Magnetic Disk 12"/>
          <p:cNvSpPr/>
          <p:nvPr/>
        </p:nvSpPr>
        <p:spPr>
          <a:xfrm>
            <a:off x="223735" y="1032755"/>
            <a:ext cx="1303507" cy="1375023"/>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Database</a:t>
            </a:r>
            <a:endParaRPr lang="en-US" b="1" dirty="0"/>
          </a:p>
        </p:txBody>
      </p:sp>
      <p:sp>
        <p:nvSpPr>
          <p:cNvPr id="19" name="Rectangle 18"/>
          <p:cNvSpPr/>
          <p:nvPr/>
        </p:nvSpPr>
        <p:spPr>
          <a:xfrm>
            <a:off x="496111" y="4143261"/>
            <a:ext cx="1896894" cy="1099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Take test</a:t>
            </a:r>
            <a:endParaRPr lang="en-US" b="1" dirty="0"/>
          </a:p>
        </p:txBody>
      </p:sp>
      <p:sp>
        <p:nvSpPr>
          <p:cNvPr id="20" name="Rectangle 19"/>
          <p:cNvSpPr/>
          <p:nvPr/>
        </p:nvSpPr>
        <p:spPr>
          <a:xfrm>
            <a:off x="3540868" y="4143260"/>
            <a:ext cx="2101175" cy="1099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Take test</a:t>
            </a:r>
            <a:endParaRPr lang="en-US" b="1" dirty="0"/>
          </a:p>
        </p:txBody>
      </p:sp>
      <p:sp>
        <p:nvSpPr>
          <p:cNvPr id="22" name="Rectangle 21"/>
          <p:cNvSpPr/>
          <p:nvPr/>
        </p:nvSpPr>
        <p:spPr>
          <a:xfrm>
            <a:off x="6789907" y="4143259"/>
            <a:ext cx="1838528" cy="1099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Chat with expert group</a:t>
            </a:r>
            <a:endParaRPr lang="en-US" b="1" dirty="0"/>
          </a:p>
        </p:txBody>
      </p:sp>
      <p:sp>
        <p:nvSpPr>
          <p:cNvPr id="23" name="Rectangle 22"/>
          <p:cNvSpPr/>
          <p:nvPr/>
        </p:nvSpPr>
        <p:spPr>
          <a:xfrm>
            <a:off x="9589922" y="4143258"/>
            <a:ext cx="1460699" cy="1099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 solution</a:t>
            </a:r>
            <a:endParaRPr lang="en-US" b="1" dirty="0"/>
          </a:p>
        </p:txBody>
      </p:sp>
      <p:sp>
        <p:nvSpPr>
          <p:cNvPr id="24" name="Rectangle 23"/>
          <p:cNvSpPr/>
          <p:nvPr/>
        </p:nvSpPr>
        <p:spPr>
          <a:xfrm>
            <a:off x="5145935" y="5629357"/>
            <a:ext cx="159533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Logout</a:t>
            </a:r>
            <a:endParaRPr lang="en-US" b="1" dirty="0"/>
          </a:p>
        </p:txBody>
      </p:sp>
      <p:cxnSp>
        <p:nvCxnSpPr>
          <p:cNvPr id="26" name="Straight Arrow Connector 25"/>
          <p:cNvCxnSpPr>
            <a:stCxn id="6" idx="2"/>
          </p:cNvCxnSpPr>
          <p:nvPr/>
        </p:nvCxnSpPr>
        <p:spPr>
          <a:xfrm>
            <a:off x="5943603" y="2091446"/>
            <a:ext cx="0" cy="316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721796" y="2407778"/>
            <a:ext cx="85943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712068" y="2407778"/>
            <a:ext cx="9728" cy="249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574428" y="2422763"/>
            <a:ext cx="17027" cy="23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0" idx="0"/>
          </p:cNvCxnSpPr>
          <p:nvPr/>
        </p:nvCxnSpPr>
        <p:spPr>
          <a:xfrm>
            <a:off x="7709170" y="2415271"/>
            <a:ext cx="1" cy="241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9" idx="0"/>
          </p:cNvCxnSpPr>
          <p:nvPr/>
        </p:nvCxnSpPr>
        <p:spPr>
          <a:xfrm>
            <a:off x="10316182" y="2407778"/>
            <a:ext cx="1" cy="249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7" idx="2"/>
            <a:endCxn id="19" idx="0"/>
          </p:cNvCxnSpPr>
          <p:nvPr/>
        </p:nvCxnSpPr>
        <p:spPr>
          <a:xfrm>
            <a:off x="1444557" y="3756388"/>
            <a:ext cx="1" cy="386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8" idx="2"/>
            <a:endCxn id="20" idx="0"/>
          </p:cNvCxnSpPr>
          <p:nvPr/>
        </p:nvCxnSpPr>
        <p:spPr>
          <a:xfrm>
            <a:off x="4591456" y="3756388"/>
            <a:ext cx="0" cy="386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0" idx="2"/>
            <a:endCxn id="22" idx="0"/>
          </p:cNvCxnSpPr>
          <p:nvPr/>
        </p:nvCxnSpPr>
        <p:spPr>
          <a:xfrm>
            <a:off x="7709171" y="3707750"/>
            <a:ext cx="0" cy="435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9" idx="2"/>
            <a:endCxn id="23" idx="0"/>
          </p:cNvCxnSpPr>
          <p:nvPr/>
        </p:nvCxnSpPr>
        <p:spPr>
          <a:xfrm>
            <a:off x="10316183" y="3707750"/>
            <a:ext cx="4089" cy="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9" idx="2"/>
          </p:cNvCxnSpPr>
          <p:nvPr/>
        </p:nvCxnSpPr>
        <p:spPr>
          <a:xfrm flipH="1">
            <a:off x="1444557" y="5242486"/>
            <a:ext cx="1" cy="691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444557" y="5934075"/>
            <a:ext cx="3701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0" idx="2"/>
          </p:cNvCxnSpPr>
          <p:nvPr/>
        </p:nvCxnSpPr>
        <p:spPr>
          <a:xfrm flipH="1">
            <a:off x="4591455" y="5242485"/>
            <a:ext cx="1" cy="69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10009762" y="5242483"/>
            <a:ext cx="9727" cy="691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6736405" y="5934075"/>
            <a:ext cx="3292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2" idx="2"/>
          </p:cNvCxnSpPr>
          <p:nvPr/>
        </p:nvCxnSpPr>
        <p:spPr>
          <a:xfrm flipH="1">
            <a:off x="7709170" y="5242484"/>
            <a:ext cx="1" cy="691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3" idx="3"/>
          </p:cNvCxnSpPr>
          <p:nvPr/>
        </p:nvCxnSpPr>
        <p:spPr>
          <a:xfrm flipH="1">
            <a:off x="875488" y="2407778"/>
            <a:ext cx="1" cy="249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3" idx="4"/>
          </p:cNvCxnSpPr>
          <p:nvPr/>
        </p:nvCxnSpPr>
        <p:spPr>
          <a:xfrm flipV="1">
            <a:off x="1527242" y="1720266"/>
            <a:ext cx="27334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212077" y="1716188"/>
            <a:ext cx="29183" cy="94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527242" y="1449421"/>
            <a:ext cx="3618693" cy="194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flipV="1">
            <a:off x="291830" y="2295728"/>
            <a:ext cx="38910" cy="350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311285" y="5428034"/>
            <a:ext cx="1133272" cy="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311285" y="5729591"/>
            <a:ext cx="4280170" cy="68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247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9725025" y="5010150"/>
            <a:ext cx="2466975" cy="1847850"/>
          </a:xfrm>
        </p:spPr>
      </p:pic>
      <p:sp>
        <p:nvSpPr>
          <p:cNvPr id="5" name="Rectangle 4"/>
          <p:cNvSpPr/>
          <p:nvPr/>
        </p:nvSpPr>
        <p:spPr>
          <a:xfrm>
            <a:off x="423199" y="185531"/>
            <a:ext cx="11377373" cy="2585323"/>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5400" b="1" dirty="0" smtClean="0">
                <a:ln/>
                <a:solidFill>
                  <a:srgbClr val="C00000"/>
                </a:solidFill>
              </a:rPr>
              <a:t>Mentor:</a:t>
            </a:r>
          </a:p>
          <a:p>
            <a:endParaRPr lang="en-US" sz="5400" b="1" dirty="0">
              <a:ln/>
              <a:solidFill>
                <a:srgbClr val="C00000"/>
              </a:solidFill>
            </a:endParaRPr>
          </a:p>
          <a:p>
            <a:endParaRPr lang="en-US" sz="5400" b="1" dirty="0" smtClean="0">
              <a:ln/>
              <a:solidFill>
                <a:srgbClr val="42EE1A"/>
              </a:solidFill>
            </a:endParaRPr>
          </a:p>
        </p:txBody>
      </p:sp>
      <p:sp>
        <p:nvSpPr>
          <p:cNvPr id="6" name="Rectangle 5"/>
          <p:cNvSpPr/>
          <p:nvPr/>
        </p:nvSpPr>
        <p:spPr>
          <a:xfrm>
            <a:off x="4893014" y="506947"/>
            <a:ext cx="210117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Login</a:t>
            </a:r>
            <a:endParaRPr lang="en-US" b="1" dirty="0"/>
          </a:p>
        </p:txBody>
      </p:sp>
      <p:sp>
        <p:nvSpPr>
          <p:cNvPr id="8" name="Rectangle 7"/>
          <p:cNvSpPr/>
          <p:nvPr/>
        </p:nvSpPr>
        <p:spPr>
          <a:xfrm>
            <a:off x="4893014" y="1796770"/>
            <a:ext cx="2101175" cy="1099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Performance analysis validation</a:t>
            </a:r>
            <a:endParaRPr lang="en-US" b="1" dirty="0"/>
          </a:p>
        </p:txBody>
      </p:sp>
      <p:sp>
        <p:nvSpPr>
          <p:cNvPr id="10" name="Rectangle 9"/>
          <p:cNvSpPr/>
          <p:nvPr/>
        </p:nvSpPr>
        <p:spPr>
          <a:xfrm>
            <a:off x="4902744" y="3365208"/>
            <a:ext cx="2091445" cy="105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Provide solution to student (Mail)</a:t>
            </a:r>
            <a:endParaRPr lang="en-US" b="1" dirty="0"/>
          </a:p>
        </p:txBody>
      </p:sp>
      <p:sp>
        <p:nvSpPr>
          <p:cNvPr id="24" name="Rectangle 23"/>
          <p:cNvSpPr/>
          <p:nvPr/>
        </p:nvSpPr>
        <p:spPr>
          <a:xfrm>
            <a:off x="4893013" y="4885008"/>
            <a:ext cx="210117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Logout</a:t>
            </a:r>
            <a:endParaRPr lang="en-US" b="1" dirty="0"/>
          </a:p>
        </p:txBody>
      </p:sp>
      <p:cxnSp>
        <p:nvCxnSpPr>
          <p:cNvPr id="14" name="Straight Arrow Connector 13"/>
          <p:cNvCxnSpPr>
            <a:stCxn id="6" idx="2"/>
          </p:cNvCxnSpPr>
          <p:nvPr/>
        </p:nvCxnSpPr>
        <p:spPr>
          <a:xfrm flipH="1">
            <a:off x="5943601" y="1421347"/>
            <a:ext cx="1" cy="469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0" idx="0"/>
          </p:cNvCxnSpPr>
          <p:nvPr/>
        </p:nvCxnSpPr>
        <p:spPr>
          <a:xfrm>
            <a:off x="5943602" y="2895995"/>
            <a:ext cx="4865" cy="469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24" idx="0"/>
          </p:cNvCxnSpPr>
          <p:nvPr/>
        </p:nvCxnSpPr>
        <p:spPr>
          <a:xfrm flipH="1">
            <a:off x="5943601" y="4415795"/>
            <a:ext cx="4866" cy="469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Flowchart: Magnetic Disk 54"/>
          <p:cNvSpPr/>
          <p:nvPr/>
        </p:nvSpPr>
        <p:spPr>
          <a:xfrm>
            <a:off x="1838527" y="2515478"/>
            <a:ext cx="1303507" cy="1375023"/>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Database</a:t>
            </a:r>
            <a:endParaRPr lang="en-US" b="1" dirty="0"/>
          </a:p>
        </p:txBody>
      </p:sp>
      <p:cxnSp>
        <p:nvCxnSpPr>
          <p:cNvPr id="30" name="Straight Arrow Connector 29"/>
          <p:cNvCxnSpPr>
            <a:stCxn id="55" idx="1"/>
            <a:endCxn id="6" idx="1"/>
          </p:cNvCxnSpPr>
          <p:nvPr/>
        </p:nvCxnSpPr>
        <p:spPr>
          <a:xfrm flipV="1">
            <a:off x="2490281" y="964147"/>
            <a:ext cx="2402733" cy="15513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035029" y="2346383"/>
            <a:ext cx="1750980" cy="856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67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9725025" y="5010150"/>
            <a:ext cx="2466975" cy="1847850"/>
          </a:xfrm>
        </p:spPr>
      </p:pic>
      <p:sp>
        <p:nvSpPr>
          <p:cNvPr id="5" name="Rectangle 4"/>
          <p:cNvSpPr/>
          <p:nvPr/>
        </p:nvSpPr>
        <p:spPr>
          <a:xfrm>
            <a:off x="423199" y="185531"/>
            <a:ext cx="11377373" cy="2585323"/>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5400" b="1" dirty="0" smtClean="0">
                <a:ln/>
                <a:solidFill>
                  <a:srgbClr val="C00000"/>
                </a:solidFill>
              </a:rPr>
              <a:t>Psychiatrist:</a:t>
            </a:r>
          </a:p>
          <a:p>
            <a:endParaRPr lang="en-US" sz="5400" b="1" dirty="0">
              <a:ln/>
              <a:solidFill>
                <a:srgbClr val="C00000"/>
              </a:solidFill>
            </a:endParaRPr>
          </a:p>
          <a:p>
            <a:endParaRPr lang="en-US" sz="5400" b="1" dirty="0" smtClean="0">
              <a:ln/>
              <a:solidFill>
                <a:srgbClr val="42EE1A"/>
              </a:solidFill>
            </a:endParaRPr>
          </a:p>
        </p:txBody>
      </p:sp>
      <p:sp>
        <p:nvSpPr>
          <p:cNvPr id="6" name="Rectangle 5"/>
          <p:cNvSpPr/>
          <p:nvPr/>
        </p:nvSpPr>
        <p:spPr>
          <a:xfrm>
            <a:off x="4893014" y="506947"/>
            <a:ext cx="210117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Login</a:t>
            </a:r>
            <a:endParaRPr lang="en-US" b="1" dirty="0"/>
          </a:p>
        </p:txBody>
      </p:sp>
      <p:sp>
        <p:nvSpPr>
          <p:cNvPr id="8" name="Rectangle 7"/>
          <p:cNvSpPr/>
          <p:nvPr/>
        </p:nvSpPr>
        <p:spPr>
          <a:xfrm>
            <a:off x="4893014" y="1796770"/>
            <a:ext cx="2101175" cy="1099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Psychometric analysis validation</a:t>
            </a:r>
            <a:endParaRPr lang="en-US" b="1" dirty="0"/>
          </a:p>
        </p:txBody>
      </p:sp>
      <p:sp>
        <p:nvSpPr>
          <p:cNvPr id="10" name="Rectangle 9"/>
          <p:cNvSpPr/>
          <p:nvPr/>
        </p:nvSpPr>
        <p:spPr>
          <a:xfrm>
            <a:off x="4902744" y="3365208"/>
            <a:ext cx="2091445" cy="105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Provide solution to student (Mail)</a:t>
            </a:r>
            <a:endParaRPr lang="en-US" b="1" dirty="0"/>
          </a:p>
        </p:txBody>
      </p:sp>
      <p:sp>
        <p:nvSpPr>
          <p:cNvPr id="24" name="Rectangle 23"/>
          <p:cNvSpPr/>
          <p:nvPr/>
        </p:nvSpPr>
        <p:spPr>
          <a:xfrm>
            <a:off x="4893013" y="4885008"/>
            <a:ext cx="210117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Logout</a:t>
            </a:r>
            <a:endParaRPr lang="en-US" b="1" dirty="0"/>
          </a:p>
        </p:txBody>
      </p:sp>
      <p:cxnSp>
        <p:nvCxnSpPr>
          <p:cNvPr id="14" name="Straight Arrow Connector 13"/>
          <p:cNvCxnSpPr>
            <a:stCxn id="6" idx="2"/>
          </p:cNvCxnSpPr>
          <p:nvPr/>
        </p:nvCxnSpPr>
        <p:spPr>
          <a:xfrm flipH="1">
            <a:off x="5943601" y="1421347"/>
            <a:ext cx="1" cy="469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0" idx="0"/>
          </p:cNvCxnSpPr>
          <p:nvPr/>
        </p:nvCxnSpPr>
        <p:spPr>
          <a:xfrm>
            <a:off x="5943602" y="2895995"/>
            <a:ext cx="4865" cy="469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24" idx="0"/>
          </p:cNvCxnSpPr>
          <p:nvPr/>
        </p:nvCxnSpPr>
        <p:spPr>
          <a:xfrm flipH="1">
            <a:off x="5943601" y="4415795"/>
            <a:ext cx="4866" cy="469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Flowchart: Magnetic Disk 54"/>
          <p:cNvSpPr/>
          <p:nvPr/>
        </p:nvSpPr>
        <p:spPr>
          <a:xfrm>
            <a:off x="1838527" y="2515478"/>
            <a:ext cx="1303507" cy="1375023"/>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Database</a:t>
            </a:r>
            <a:endParaRPr lang="en-US" b="1" dirty="0"/>
          </a:p>
        </p:txBody>
      </p:sp>
      <p:cxnSp>
        <p:nvCxnSpPr>
          <p:cNvPr id="30" name="Straight Arrow Connector 29"/>
          <p:cNvCxnSpPr>
            <a:stCxn id="55" idx="1"/>
            <a:endCxn id="6" idx="1"/>
          </p:cNvCxnSpPr>
          <p:nvPr/>
        </p:nvCxnSpPr>
        <p:spPr>
          <a:xfrm flipV="1">
            <a:off x="2490281" y="964147"/>
            <a:ext cx="2402733" cy="15513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5" idx="4"/>
            <a:endCxn id="8" idx="1"/>
          </p:cNvCxnSpPr>
          <p:nvPr/>
        </p:nvCxnSpPr>
        <p:spPr>
          <a:xfrm flipV="1">
            <a:off x="3142034" y="2346383"/>
            <a:ext cx="1750980" cy="856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875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735</TotalTime>
  <Words>357</Words>
  <Application>Microsoft Office PowerPoint</Application>
  <PresentationFormat>Widescreen</PresentationFormat>
  <Paragraphs>202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dc:title>
  <dc:creator>Microsoft account</dc:creator>
  <cp:lastModifiedBy>Microsoft account</cp:lastModifiedBy>
  <cp:revision>42</cp:revision>
  <dcterms:created xsi:type="dcterms:W3CDTF">2018-03-30T20:31:18Z</dcterms:created>
  <dcterms:modified xsi:type="dcterms:W3CDTF">2018-03-31T10:49:32Z</dcterms:modified>
</cp:coreProperties>
</file>