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3" r:id="rId4"/>
    <p:sldId id="257" r:id="rId5"/>
    <p:sldId id="266" r:id="rId6"/>
    <p:sldId id="260" r:id="rId7"/>
    <p:sldId id="261" r:id="rId8"/>
    <p:sldId id="262" r:id="rId9"/>
    <p:sldId id="258" r:id="rId10"/>
    <p:sldId id="276" r:id="rId11"/>
    <p:sldId id="267" r:id="rId12"/>
    <p:sldId id="265" r:id="rId13"/>
    <p:sldId id="270" r:id="rId14"/>
    <p:sldId id="271" r:id="rId15"/>
    <p:sldId id="272" r:id="rId16"/>
    <p:sldId id="269" r:id="rId17"/>
    <p:sldId id="268" r:id="rId18"/>
    <p:sldId id="274" r:id="rId19"/>
    <p:sldId id="273" r:id="rId20"/>
    <p:sldId id="26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4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A4F67-EE21-4806-9760-E8FC734D83C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D3894-175A-4025-9630-2C028587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topic is a cryptographic primitive known as zero knowledge proofs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going into that let’s take a look at … &lt;spacebar&gt;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43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can we tell if a proof is indeed zero-knowledge?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formal way is to see if we can simulate it.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cave example if we recorded victor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going through the whole proof and then showed it to somebody – they would be convinced that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the key.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can we make a fake recording? If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didn’t have the key and she conspired with victor they could choose a preplanned sequence of Ls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that she succeeds every time. And the resulting recording would be indistinguishable from the actual one.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don’t need to know the secret to efficiently simulate the proof – so the original proof did not leak the secret.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 with the earlier example – If we prove by showing the factorization of a number then making these fake transcripts is impossible without actually factoring the number.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Membership leaks exactly 1 bit. Knowledge and identity are equal. Computational is probabilistic – rounds based. </a:t>
            </a:r>
          </a:p>
          <a:p>
            <a:r>
              <a:rPr lang="en-US" dirty="0" err="1" smtClean="0"/>
              <a:t>Schnorr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Schnorr</a:t>
            </a:r>
            <a:r>
              <a:rPr lang="en-US" baseline="0" dirty="0" smtClean="0"/>
              <a:t> signature -&gt;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concrete example let’s take a look at the Fiat-Shamir identity scheme.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in an identity scheme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tries to prove their identity to the verifier – but the system must make sure the verifier can’t impersonate as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fiat-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scheme is based on the quadratic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– that is we have a number in Z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finding out its square root is a hard problem if n is composite and we don’t know it’s factorization. It’s equivalent to the integer factorization problem.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setup we need a trusted authority to choose n for us. Now for security n needs to be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integer – that is a product of two primes which are 3 mod 4. It also select k and t which are security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2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select a private key. They do this by selecting k numbers s1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coprime to n, called s-values. And we also need a k-bit vector b1 – bk. This is our secret key.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compute the public key from the secret key by taking inverse square of each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v-values. We publish the v-values, and keep the s-values secret.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round in fiat-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like this.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the commitment.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choses a random number r, and sends r^2 mod  n to the verifier.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challenge. The verifier sends a k-bit string. This is a selection vector. He’s choosing which of the s-values are part of this round.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response is this. r times the selective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s-values.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verifier can verify by checking this. You can see that y^2 is r^2 times s^2. So that times v which is equal to 1/s^2 will cancel the s^2 and leave r^2 which is x.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repeat this t times and fiat-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that we will accept a false proof with probability 2^-kt.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determines how good the proof is.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is this a ZKP?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it is complete because if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knows s, then she can respond correctly no matter what the verifier challenges us.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it is sound, because if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doesn’t know s, then they can only answer correctly if they either knew the challenge beforehand or could solve the quadratic residue problem.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is zero knowledge because we can simulate it efficiently. No need to know s, we just set x accordingly. Transcripts will be indistinguishable.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Finally… we can apply ZKPs in a lot of places.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one is in creating Signature schemes. The Fiat-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heuristic is a mechanism that can turn any ZKP into an equivalent signature scheme. This is how DSA was created.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them for anonymous voting, proofs of non-membership in auctions and may other places.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of course no talk on a cryptographic protocol is complete without attacks targeting said protocol. These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too complex to get into now.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replay attacks are the most dangerous where you just copy a successful transcript and use it again later, perhaps to impersonate someone.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proof system,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consist of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 is trying to prove the statement to the verifier.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communicate by exchanging messages of the type commitment – a kind of setup message, challenge and response. Then the verifier can verify the response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commitment. And accept if it all goes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 ZKPs. They were first introduced in 1985 as an extension of the interactive proofs.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motivation came from the fact that interactive proofs leak the statement being proved. For example If I tell you prove that a number is composite – you can just show me its factorization. But then I’ll know the factors of that number – which may not be desirable.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example of a ZKP. Here we have a cave. The front wall is glass so that we can see through it. The tunnel is separated into two parts – L &amp; R – by a locked door. Victor is our verifier. Peggy is 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 did not come up with the names. And the goal of this exercise is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prove to victor that she has the key to this door without showing him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commitment is as follows: Victor closes his eyes. Peggy chooses a random side – L or R and goes into that side. Point is that victor does not know where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went. Lets say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 to 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victor chooses a side at random. And tells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come out that side. Now if victor chose the same side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R – then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doesn’t need her key. She can just walk back. But if victor chooses L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then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use her key to open the door and come out the other side. Now the chance of this happening is 50%.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50% chance that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cheated and she doesn’t have the key. Those are not good odds. But we can improve them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By repeating this procedure many times.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it twice and we have a 25% chance that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cheated.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 it 40 times, then there’s only a one in a million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chance that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cheated – that she and victor chose the same side 40 times.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victor can say with confidence that she has the key – but victor has no idea what the key looks like. That is zero-knowledge.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ZKP must have 3 properties: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two are properties of every interactive proof – they basically say that it’s always possible to proof something that’s true, and always impossible to prove something that’s false. This protects against cheating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property is what this presentation is about. The zero knowledge property protect against cheating verifiers. It states that after a successful proof the only piece of knowledge revealed is that the statement is true – and nothing else.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3894-175A-4025-9630-2C02858708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5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F63728-38A3-4EB1-A3E5-14C79A3B53C2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E6828B-4A7F-43DF-A130-B6C9841B19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8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Knowledge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Rounak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How do we know a protocol is zero-knowledge?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Does it leak the secret?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Can we simulate a proof without the secret?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err="1" smtClean="0"/>
              <a:t>Prover</a:t>
            </a:r>
            <a:r>
              <a:rPr lang="en-US" dirty="0" smtClean="0"/>
              <a:t> and Verifier collude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Make fake </a:t>
            </a:r>
            <a:r>
              <a:rPr lang="en-US" dirty="0" smtClean="0"/>
              <a:t>transcripts 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Edit out failures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Have preplanned sequences</a:t>
            </a:r>
            <a:endParaRPr lang="en-US" dirty="0"/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Fakes are indistinguishable from original!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Knowledge of secret not required – original proof did not leak it! </a:t>
            </a:r>
            <a:endParaRPr lang="en-US" dirty="0"/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Different Types: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Proof of Membership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Proof of knowledge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Proof of Identity</a:t>
            </a:r>
            <a:r>
              <a:rPr lang="en-US" dirty="0" smtClean="0"/>
              <a:t> 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 Computational Zero Knowledge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 Perfect Zero Knowledge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Fiat-Shamir Identity Scheme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Schnorrs</a:t>
            </a:r>
            <a:r>
              <a:rPr lang="en-US" dirty="0" smtClean="0"/>
              <a:t> Scheme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Guillou-Quisquarter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Graph </a:t>
            </a:r>
            <a:r>
              <a:rPr lang="en-US" dirty="0" err="1" smtClean="0"/>
              <a:t>Isomorphisms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Graph 3-colorings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Fiat-Shamir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Based on the Quadratic </a:t>
            </a:r>
            <a:r>
              <a:rPr lang="en-US" sz="2400" dirty="0"/>
              <a:t>R</a:t>
            </a:r>
            <a:r>
              <a:rPr lang="en-US" sz="2400" dirty="0" smtClean="0"/>
              <a:t>esidue problem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Computing </a:t>
            </a:r>
            <a:r>
              <a:rPr lang="en-US" i="1" dirty="0" smtClean="0"/>
              <a:t>x</a:t>
            </a:r>
            <a:r>
              <a:rPr lang="en-US" dirty="0" smtClean="0"/>
              <a:t>, given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dirty="0" smtClean="0"/>
              <a:t> (mod </a:t>
            </a:r>
            <a:r>
              <a:rPr lang="en-US" i="1" dirty="0" smtClean="0"/>
              <a:t>n</a:t>
            </a:r>
            <a:r>
              <a:rPr lang="en-US" dirty="0" smtClean="0"/>
              <a:t>) is hard if factorization of n is not known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Setup: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Requires trusted central authority </a:t>
            </a:r>
            <a:r>
              <a:rPr lang="en-US" b="1" i="1" dirty="0" smtClean="0"/>
              <a:t>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T</a:t>
            </a:r>
            <a:r>
              <a:rPr lang="en-US" dirty="0" smtClean="0"/>
              <a:t> selects </a:t>
            </a:r>
            <a:r>
              <a:rPr lang="en-US" b="1" i="1" dirty="0" smtClean="0"/>
              <a:t>n</a:t>
            </a:r>
            <a:r>
              <a:rPr lang="en-US" dirty="0" smtClean="0"/>
              <a:t> s. t. it is  a Blum integer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n = </a:t>
            </a:r>
            <a:r>
              <a:rPr lang="en-US" b="1" i="1" dirty="0" err="1" smtClean="0"/>
              <a:t>p∙q</a:t>
            </a:r>
            <a:endParaRPr lang="en-US" b="1" i="1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p</a:t>
            </a:r>
            <a:r>
              <a:rPr lang="en-US" dirty="0" smtClean="0"/>
              <a:t> and </a:t>
            </a:r>
            <a:r>
              <a:rPr lang="en-US" b="1" i="1" dirty="0" smtClean="0"/>
              <a:t>q</a:t>
            </a:r>
            <a:r>
              <a:rPr lang="en-US" dirty="0" smtClean="0"/>
              <a:t> are kept secret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 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(number of rounds)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Fiat-Shamir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Each entity computes their key-pair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Choose secret key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Choose </a:t>
            </a:r>
            <a:r>
              <a:rPr lang="en-US" b="1" i="1" dirty="0" smtClean="0"/>
              <a:t>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i="1" dirty="0" smtClean="0"/>
              <a:t>1 ≤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 </a:t>
            </a:r>
            <a:r>
              <a:rPr lang="en-US" b="1" i="1" dirty="0" smtClean="0"/>
              <a:t>≤ n-1</a:t>
            </a:r>
            <a:r>
              <a:rPr lang="en-US" dirty="0" smtClean="0"/>
              <a:t>, </a:t>
            </a:r>
            <a:r>
              <a:rPr lang="en-US" b="1" i="1" dirty="0" err="1" smtClean="0"/>
              <a:t>gcd</a:t>
            </a:r>
            <a:r>
              <a:rPr lang="en-US" b="1" i="1" dirty="0" smtClean="0"/>
              <a:t>(s, </a:t>
            </a:r>
            <a:r>
              <a:rPr lang="en-US" b="1" i="1" dirty="0" smtClean="0"/>
              <a:t>n) = </a:t>
            </a:r>
            <a:r>
              <a:rPr lang="en-US" b="1" i="1" dirty="0" smtClean="0"/>
              <a:t>1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Usually use k-vectors instead of just one value.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Calculate </a:t>
            </a:r>
            <a:r>
              <a:rPr lang="en-US" dirty="0" smtClean="0"/>
              <a:t>public key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 Compute </a:t>
            </a:r>
            <a:r>
              <a:rPr lang="en-US" b="1" i="1" dirty="0" smtClean="0"/>
              <a:t>v</a:t>
            </a:r>
            <a:endParaRPr lang="en-US" b="1" i="1" baseline="-25000" dirty="0" smtClean="0"/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v </a:t>
            </a:r>
            <a:r>
              <a:rPr lang="en-US" b="1" i="1" dirty="0" smtClean="0"/>
              <a:t>= </a:t>
            </a:r>
            <a:r>
              <a:rPr lang="en-US" b="1" i="1" dirty="0" smtClean="0"/>
              <a:t>1/s</a:t>
            </a:r>
            <a:r>
              <a:rPr lang="en-US" b="1" i="1" baseline="30000" dirty="0" smtClean="0"/>
              <a:t>2 </a:t>
            </a:r>
            <a:r>
              <a:rPr lang="en-US" b="1" i="1" baseline="-25000" dirty="0" smtClean="0"/>
              <a:t> </a:t>
            </a:r>
            <a:r>
              <a:rPr lang="en-US" b="1" i="1" dirty="0" smtClean="0"/>
              <a:t>(mod n)</a:t>
            </a:r>
            <a:endParaRPr lang="en-US" b="1" i="1" baseline="30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 Publish </a:t>
            </a:r>
            <a:r>
              <a:rPr lang="en-US" b="1" i="1" dirty="0" smtClean="0"/>
              <a:t>v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Keep </a:t>
            </a:r>
            <a:r>
              <a:rPr lang="en-US" b="1" i="1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6713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Fiat-Shamir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Commitment, Challenge and Response: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Verifier checks if: </a:t>
            </a:r>
            <a:r>
              <a:rPr lang="en-US" b="1" i="1" dirty="0" smtClean="0"/>
              <a:t>x == (± y</a:t>
            </a:r>
            <a:r>
              <a:rPr lang="en-US" b="1" i="1" baseline="30000" dirty="0" smtClean="0"/>
              <a:t>2 </a:t>
            </a:r>
            <a:r>
              <a:rPr lang="en-US" b="1" i="1" dirty="0" smtClean="0"/>
              <a:t>∙</a:t>
            </a:r>
            <a:r>
              <a:rPr lang="en-US" b="1" i="1" dirty="0" smtClean="0">
                <a:latin typeface="Calibri" panose="020F0502020204030204" pitchFamily="34" charset="0"/>
              </a:rPr>
              <a:t> v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179315"/>
            <a:ext cx="7543802" cy="30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Fiat-Shamir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07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Challenge-Response continues for </a:t>
            </a:r>
            <a:r>
              <a:rPr lang="en-US" sz="2400" b="1" i="1" dirty="0" smtClean="0"/>
              <a:t>t</a:t>
            </a:r>
            <a:r>
              <a:rPr lang="en-US" sz="2400" dirty="0" smtClean="0"/>
              <a:t> rounds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Probability of successfully cheating: </a:t>
            </a:r>
            <a:r>
              <a:rPr lang="en-US" dirty="0" smtClean="0"/>
              <a:t>2</a:t>
            </a:r>
            <a:r>
              <a:rPr lang="en-US" baseline="30000" dirty="0" smtClean="0"/>
              <a:t>-t</a:t>
            </a:r>
            <a:endParaRPr lang="en-US" baseline="30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Zero Knowledge Proof?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/>
              <a:t> Complete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Prover</a:t>
            </a:r>
            <a:r>
              <a:rPr lang="en-US" dirty="0" smtClean="0"/>
              <a:t> knows </a:t>
            </a:r>
            <a:r>
              <a:rPr lang="en-US" b="1" i="1" dirty="0" smtClean="0"/>
              <a:t>s</a:t>
            </a:r>
            <a:r>
              <a:rPr lang="en-US" dirty="0" smtClean="0"/>
              <a:t>, can compute both </a:t>
            </a:r>
            <a:r>
              <a:rPr lang="en-US" b="1" i="1" dirty="0" smtClean="0"/>
              <a:t>y = r </a:t>
            </a:r>
            <a:r>
              <a:rPr lang="en-US" dirty="0" smtClean="0"/>
              <a:t>(</a:t>
            </a:r>
            <a:r>
              <a:rPr lang="en-US" b="1" i="1" dirty="0" smtClean="0"/>
              <a:t>e=0</a:t>
            </a:r>
            <a:r>
              <a:rPr lang="en-US" dirty="0" smtClean="0"/>
              <a:t>) and </a:t>
            </a:r>
            <a:r>
              <a:rPr lang="en-US" b="1" i="1" dirty="0" smtClean="0"/>
              <a:t>y = </a:t>
            </a:r>
            <a:r>
              <a:rPr lang="en-US" b="1" i="1" dirty="0" err="1" smtClean="0"/>
              <a:t>rs</a:t>
            </a:r>
            <a:r>
              <a:rPr lang="en-US" dirty="0" smtClean="0"/>
              <a:t> (</a:t>
            </a:r>
            <a:r>
              <a:rPr lang="en-US" b="1" i="1" dirty="0" smtClean="0"/>
              <a:t>e=1</a:t>
            </a:r>
            <a:r>
              <a:rPr lang="en-US" dirty="0" smtClean="0"/>
              <a:t>) easily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b="1" i="1" dirty="0"/>
              <a:t> </a:t>
            </a:r>
            <a:r>
              <a:rPr lang="en-US" dirty="0" smtClean="0"/>
              <a:t>Verifier is always convinced</a:t>
            </a:r>
            <a:endParaRPr lang="en-US" b="1" i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smtClean="0"/>
              <a:t>Sound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Prover</a:t>
            </a:r>
            <a:r>
              <a:rPr lang="en-US" dirty="0" smtClean="0"/>
              <a:t> doesn’t know </a:t>
            </a:r>
            <a:r>
              <a:rPr lang="en-US" b="1" i="1" dirty="0" smtClean="0"/>
              <a:t>s</a:t>
            </a:r>
            <a:r>
              <a:rPr lang="en-US" dirty="0" smtClean="0"/>
              <a:t>, can only compute either </a:t>
            </a:r>
            <a:r>
              <a:rPr lang="en-US" b="1" i="1" dirty="0" smtClean="0"/>
              <a:t>y = r</a:t>
            </a:r>
            <a:r>
              <a:rPr lang="en-US" dirty="0" smtClean="0"/>
              <a:t> or </a:t>
            </a:r>
            <a:r>
              <a:rPr lang="en-US" b="1" i="1" dirty="0" smtClean="0"/>
              <a:t>y = </a:t>
            </a:r>
            <a:r>
              <a:rPr lang="en-US" b="1" i="1" dirty="0" err="1" smtClean="0"/>
              <a:t>rs</a:t>
            </a:r>
            <a:r>
              <a:rPr lang="en-US" b="1" i="1" dirty="0" smtClean="0"/>
              <a:t> </a:t>
            </a:r>
            <a:r>
              <a:rPr lang="en-US" dirty="0" smtClean="0"/>
              <a:t>(by choosing </a:t>
            </a:r>
            <a:r>
              <a:rPr lang="en-US" b="1" i="1" dirty="0" smtClean="0"/>
              <a:t>x = r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/v</a:t>
            </a:r>
            <a:r>
              <a:rPr lang="en-US" dirty="0" smtClean="0"/>
              <a:t>)</a:t>
            </a:r>
            <a:endParaRPr lang="en-US" b="1" i="1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b="1" i="1" dirty="0"/>
              <a:t> </a:t>
            </a:r>
            <a:r>
              <a:rPr lang="en-US" dirty="0" smtClean="0"/>
              <a:t>Needs to know Verifiers choice in advance or be able to compute square root!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smtClean="0"/>
              <a:t>Zero Knowledge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Only things revealed are </a:t>
            </a:r>
            <a:r>
              <a:rPr lang="en-US" b="1" i="1" dirty="0" smtClean="0"/>
              <a:t>x = r</a:t>
            </a:r>
            <a:r>
              <a:rPr lang="en-US" b="1" i="1" baseline="30000" dirty="0" smtClean="0"/>
              <a:t>2</a:t>
            </a:r>
            <a:r>
              <a:rPr lang="en-US" dirty="0" smtClean="0"/>
              <a:t> mod n and either </a:t>
            </a:r>
            <a:r>
              <a:rPr lang="en-US" b="1" i="1" dirty="0" smtClean="0"/>
              <a:t>y = r</a:t>
            </a:r>
            <a:r>
              <a:rPr lang="en-US" dirty="0" smtClean="0"/>
              <a:t> or </a:t>
            </a:r>
            <a:r>
              <a:rPr lang="en-US" b="1" i="1" dirty="0" smtClean="0"/>
              <a:t>y = </a:t>
            </a:r>
            <a:r>
              <a:rPr lang="en-US" b="1" i="1" dirty="0" err="1" smtClean="0"/>
              <a:t>rs</a:t>
            </a:r>
            <a:endParaRPr lang="en-US" b="1" i="1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simulate by defining </a:t>
            </a:r>
            <a:r>
              <a:rPr lang="en-US" b="1" i="1" dirty="0" smtClean="0"/>
              <a:t>x = y</a:t>
            </a:r>
            <a:r>
              <a:rPr lang="en-US" b="1" i="1" baseline="30000" dirty="0" smtClean="0"/>
              <a:t>2</a:t>
            </a:r>
            <a:r>
              <a:rPr lang="en-US" dirty="0" smtClean="0"/>
              <a:t> or </a:t>
            </a:r>
            <a:r>
              <a:rPr lang="en-US" b="1" i="1" dirty="0" smtClean="0"/>
              <a:t>x = y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/v</a:t>
            </a:r>
            <a:r>
              <a:rPr lang="en-US" dirty="0" smtClean="0"/>
              <a:t>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Indistinguishable!</a:t>
            </a:r>
          </a:p>
        </p:txBody>
      </p:sp>
    </p:spTree>
    <p:extLst>
      <p:ext uri="{BB962C8B-B14F-4D97-AF65-F5344CB8AC3E}">
        <p14:creationId xmlns:p14="http://schemas.microsoft.com/office/powerpoint/2010/main" val="8123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Digital signature schemes (Fiat-Shamir heuristic)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e-voting (honest behavior in a mix-net)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Anonymous auctions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… and many more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Attacks: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Man-in-the-Middle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Impersonation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Replay attack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Goldwasser</a:t>
            </a:r>
            <a:r>
              <a:rPr lang="en-US" dirty="0" smtClean="0"/>
              <a:t>, </a:t>
            </a:r>
            <a:r>
              <a:rPr lang="en-US" dirty="0" err="1" smtClean="0"/>
              <a:t>Micali</a:t>
            </a:r>
            <a:r>
              <a:rPr lang="en-US" dirty="0" smtClean="0"/>
              <a:t>, </a:t>
            </a:r>
            <a:r>
              <a:rPr lang="en-US" dirty="0" err="1" smtClean="0"/>
              <a:t>Rackoff</a:t>
            </a:r>
            <a:r>
              <a:rPr lang="en-US" dirty="0" smtClean="0"/>
              <a:t> “The Knowledge Complexity of Interactive Proof Systems” (1985)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Feige</a:t>
            </a:r>
            <a:r>
              <a:rPr lang="en-US" dirty="0" smtClean="0"/>
              <a:t>, Fiat, Shamir “Zero Knowledge Proofs of Identity” (1989)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Guillou</a:t>
            </a:r>
            <a:r>
              <a:rPr lang="en-US" dirty="0" smtClean="0"/>
              <a:t>, </a:t>
            </a:r>
            <a:r>
              <a:rPr lang="en-US" dirty="0" err="1" smtClean="0"/>
              <a:t>Quisquater</a:t>
            </a:r>
            <a:r>
              <a:rPr lang="en-US" dirty="0" smtClean="0"/>
              <a:t> “How to Explain Zero-Knowledge Protocols to your Children” (1998)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Menezes, </a:t>
            </a:r>
            <a:r>
              <a:rPr lang="en-US" dirty="0" err="1" smtClean="0"/>
              <a:t>Oorschot</a:t>
            </a:r>
            <a:r>
              <a:rPr lang="en-US" dirty="0" smtClean="0"/>
              <a:t>; </a:t>
            </a:r>
            <a:r>
              <a:rPr lang="en-US" dirty="0"/>
              <a:t>Chapter 10 from </a:t>
            </a:r>
            <a:r>
              <a:rPr lang="en-US" dirty="0" smtClean="0"/>
              <a:t>“Handbook of Applied Cryptography” (1996)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Trappe, Washington; Chapter 14 from “Introduction to Cryptography with Coding Theory” (2002)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Fiat-Shamir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i="1" dirty="0" smtClean="0"/>
              <a:t>p</a:t>
            </a:r>
            <a:r>
              <a:rPr lang="en-US" dirty="0" smtClean="0"/>
              <a:t> = 683, </a:t>
            </a:r>
            <a:r>
              <a:rPr lang="en-US" b="1" i="1" dirty="0" smtClean="0"/>
              <a:t>q</a:t>
            </a:r>
            <a:r>
              <a:rPr lang="en-US" dirty="0" smtClean="0"/>
              <a:t> = 811 so that </a:t>
            </a:r>
            <a:r>
              <a:rPr lang="en-US" b="1" i="1" dirty="0" smtClean="0"/>
              <a:t>n</a:t>
            </a:r>
            <a:r>
              <a:rPr lang="en-US" dirty="0" smtClean="0"/>
              <a:t> = 553913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3 challenges per round: </a:t>
            </a:r>
            <a:r>
              <a:rPr lang="en-US" b="1" i="1" dirty="0" smtClean="0"/>
              <a:t>k</a:t>
            </a:r>
            <a:r>
              <a:rPr lang="en-US" dirty="0" smtClean="0"/>
              <a:t>  = 3, single round: </a:t>
            </a:r>
            <a:r>
              <a:rPr lang="en-US" b="1" i="1" dirty="0" smtClean="0"/>
              <a:t>t</a:t>
            </a:r>
            <a:r>
              <a:rPr lang="en-US" dirty="0" smtClean="0"/>
              <a:t> =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Alice selects key-pair: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1</a:t>
            </a:r>
            <a:r>
              <a:rPr lang="en-US" dirty="0" smtClean="0"/>
              <a:t> = 157,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2</a:t>
            </a:r>
            <a:r>
              <a:rPr lang="en-US" dirty="0" smtClean="0"/>
              <a:t> = 43215,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3</a:t>
            </a:r>
            <a:r>
              <a:rPr lang="en-US" dirty="0" smtClean="0"/>
              <a:t> = 4646 (private key)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b</a:t>
            </a:r>
            <a:r>
              <a:rPr lang="en-US" b="1" i="1" baseline="-25000" dirty="0" smtClean="0"/>
              <a:t>1</a:t>
            </a:r>
            <a:r>
              <a:rPr lang="en-US" dirty="0" smtClean="0"/>
              <a:t> = 1, </a:t>
            </a:r>
            <a:r>
              <a:rPr lang="en-US" b="1" i="1" dirty="0" smtClean="0"/>
              <a:t>b</a:t>
            </a:r>
            <a:r>
              <a:rPr lang="en-US" b="1" i="1" baseline="-25000" dirty="0" smtClean="0"/>
              <a:t>2</a:t>
            </a:r>
            <a:r>
              <a:rPr lang="en-US" dirty="0" smtClean="0"/>
              <a:t> = 0, </a:t>
            </a:r>
            <a:r>
              <a:rPr lang="en-US" b="1" i="1" dirty="0" smtClean="0"/>
              <a:t>b</a:t>
            </a:r>
            <a:r>
              <a:rPr lang="en-US" b="1" i="1" baseline="-25000" dirty="0" smtClean="0"/>
              <a:t>3</a:t>
            </a:r>
            <a:r>
              <a:rPr lang="en-US" dirty="0" smtClean="0"/>
              <a:t> = 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1</a:t>
            </a:r>
            <a:r>
              <a:rPr lang="en-US" dirty="0" smtClean="0"/>
              <a:t> = 441845,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2</a:t>
            </a:r>
            <a:r>
              <a:rPr lang="en-US" dirty="0" smtClean="0"/>
              <a:t> = 338402,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3</a:t>
            </a:r>
            <a:r>
              <a:rPr lang="en-US" dirty="0" smtClean="0"/>
              <a:t> = 124423 (public key)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Challenge Response: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Alice chooses </a:t>
            </a:r>
            <a:r>
              <a:rPr lang="en-US" b="1" i="1" dirty="0" smtClean="0"/>
              <a:t>r</a:t>
            </a:r>
            <a:r>
              <a:rPr lang="en-US" dirty="0" smtClean="0"/>
              <a:t> = 1279, </a:t>
            </a:r>
            <a:r>
              <a:rPr lang="en-US" b="1" i="1" dirty="0" smtClean="0"/>
              <a:t>x</a:t>
            </a:r>
            <a:r>
              <a:rPr lang="en-US" dirty="0" smtClean="0"/>
              <a:t> = 25898; sends this to Bob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Bob sends back 3-bit vector: (0,0,1)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Alice computes response: </a:t>
            </a:r>
            <a:r>
              <a:rPr lang="en-US" b="1" i="1" dirty="0" smtClean="0"/>
              <a:t>y</a:t>
            </a:r>
            <a:r>
              <a:rPr lang="en-US" dirty="0" smtClean="0"/>
              <a:t> = </a:t>
            </a:r>
            <a:r>
              <a:rPr lang="en-US" b="1" i="1" dirty="0" smtClean="0"/>
              <a:t>r ∙ s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 mod n </a:t>
            </a:r>
            <a:r>
              <a:rPr lang="en-US" dirty="0" smtClean="0"/>
              <a:t>= 403104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Bob verifies: </a:t>
            </a:r>
            <a:r>
              <a:rPr lang="en-US" b="1" i="1" dirty="0" smtClean="0"/>
              <a:t>y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 v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 mod n</a:t>
            </a:r>
            <a:r>
              <a:rPr lang="en-US" dirty="0" smtClean="0"/>
              <a:t> = 25898 = </a:t>
            </a:r>
            <a:r>
              <a:rPr lang="en-US" b="1" i="1" dirty="0" smtClean="0"/>
              <a:t>x</a:t>
            </a:r>
            <a:r>
              <a:rPr lang="en-US" dirty="0" smtClean="0"/>
              <a:t>  =&gt; </a:t>
            </a:r>
            <a:r>
              <a:rPr lang="en-US" b="1" i="1" dirty="0" smtClean="0"/>
              <a:t>Accept!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731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An interactive proof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Prover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Verifier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Messages: Commitment, Challenge and Response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Verify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12" y="3493693"/>
            <a:ext cx="4945894" cy="21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Graph 3-Coloring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Checking if a graph is 3-Colorable is hard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Also hard to 3-Color a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Peggy: “I have a 3-Coloring for graph </a:t>
            </a:r>
            <a:r>
              <a:rPr lang="en-US" b="1" i="1" dirty="0" smtClean="0"/>
              <a:t>G</a:t>
            </a:r>
            <a:r>
              <a:rPr lang="en-US" dirty="0" smtClean="0"/>
              <a:t>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Victor</a:t>
            </a:r>
            <a:r>
              <a:rPr lang="en-US" smtClean="0"/>
              <a:t>: “Prove it!”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Both parties know </a:t>
            </a:r>
            <a:r>
              <a:rPr lang="en-US" b="1" i="1" dirty="0" smtClean="0"/>
              <a:t>G </a:t>
            </a:r>
            <a:r>
              <a:rPr lang="en-US" dirty="0" smtClean="0"/>
              <a:t>and the vertex labels </a:t>
            </a:r>
            <a:r>
              <a:rPr lang="en-US" b="1" i="1" dirty="0"/>
              <a:t>i</a:t>
            </a:r>
            <a:r>
              <a:rPr lang="en-US" b="1" i="1" dirty="0" smtClean="0"/>
              <a:t> </a:t>
            </a:r>
            <a:r>
              <a:rPr lang="en-US" dirty="0" smtClean="0"/>
              <a:t>(1 ≤ </a:t>
            </a:r>
            <a:r>
              <a:rPr lang="en-US" dirty="0" err="1" smtClean="0"/>
              <a:t>i</a:t>
            </a:r>
            <a:r>
              <a:rPr lang="en-US" dirty="0" smtClean="0"/>
              <a:t> ≤ |</a:t>
            </a:r>
            <a:r>
              <a:rPr lang="en-US" b="1" i="1" dirty="0" smtClean="0"/>
              <a:t>G.V</a:t>
            </a:r>
            <a:r>
              <a:rPr lang="en-US" dirty="0" smtClean="0"/>
              <a:t>|)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Commitment:  </a:t>
            </a:r>
            <a:r>
              <a:rPr lang="en-US" b="1" i="1" dirty="0" smtClean="0"/>
              <a:t>E(color(v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), 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)</a:t>
            </a:r>
            <a:r>
              <a:rPr lang="en-US" dirty="0" smtClean="0"/>
              <a:t> for each vertex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 is particular to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i</a:t>
            </a:r>
            <a:r>
              <a:rPr lang="en-US" dirty="0" smtClean="0"/>
              <a:t> for this round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Peggy chooses new keys next 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Challenge: 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where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i</a:t>
            </a:r>
            <a:r>
              <a:rPr lang="en-US" dirty="0" smtClean="0"/>
              <a:t> and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j</a:t>
            </a:r>
            <a:r>
              <a:rPr lang="en-US" dirty="0" smtClean="0"/>
              <a:t> are adjacent (1 ≤ </a:t>
            </a:r>
            <a:r>
              <a:rPr lang="en-US" dirty="0" err="1" smtClean="0"/>
              <a:t>i</a:t>
            </a:r>
            <a:r>
              <a:rPr lang="en-US" dirty="0" smtClean="0"/>
              <a:t>, j ≤|</a:t>
            </a:r>
            <a:r>
              <a:rPr lang="en-US" b="1" i="1" dirty="0" smtClean="0"/>
              <a:t>G.V</a:t>
            </a:r>
            <a:r>
              <a:rPr lang="en-US" dirty="0" smtClean="0"/>
              <a:t>|)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Response: 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j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Verify: </a:t>
            </a:r>
            <a:r>
              <a:rPr lang="en-US" b="1" i="1" dirty="0" smtClean="0"/>
              <a:t>D(color(v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), 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) </a:t>
            </a:r>
            <a:r>
              <a:rPr lang="en-US" dirty="0" smtClean="0"/>
              <a:t>≠</a:t>
            </a:r>
            <a:r>
              <a:rPr lang="en-US" b="1" i="1" dirty="0" smtClean="0"/>
              <a:t> D(color(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j</a:t>
            </a:r>
            <a:r>
              <a:rPr lang="en-US" b="1" i="1" dirty="0" smtClean="0"/>
              <a:t>), 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j</a:t>
            </a:r>
            <a:r>
              <a:rPr lang="en-US" b="1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2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Graph 3-Coloring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59" y="1815783"/>
            <a:ext cx="6467927" cy="45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Zero Knowledge Interactive Proofs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1985, </a:t>
            </a:r>
            <a:r>
              <a:rPr lang="en-US" dirty="0" err="1" smtClean="0"/>
              <a:t>Goldwasser</a:t>
            </a:r>
            <a:r>
              <a:rPr lang="en-US" dirty="0"/>
              <a:t>, </a:t>
            </a:r>
            <a:r>
              <a:rPr lang="en-US" dirty="0" err="1" smtClean="0"/>
              <a:t>Micali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Rackoff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Extension of Interactive Proofs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Interactive Proofs may leak the information being proved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Prove: 26781 is not a prime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26781 = 113×237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But now the verifier knows the factorization!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ZKPs try to convince without revealing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Probabilistic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Always a non-zero probability that the </a:t>
            </a:r>
            <a:r>
              <a:rPr lang="en-US" dirty="0"/>
              <a:t>P</a:t>
            </a:r>
            <a:r>
              <a:rPr lang="en-US" dirty="0" smtClean="0"/>
              <a:t>rover just guessed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But typically very small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476309" cy="1450757"/>
          </a:xfrm>
        </p:spPr>
        <p:txBody>
          <a:bodyPr/>
          <a:lstStyle/>
          <a:p>
            <a:r>
              <a:rPr lang="en-US" dirty="0" smtClean="0"/>
              <a:t>Enter The Cave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0" y="1846263"/>
            <a:ext cx="6179050" cy="4022725"/>
          </a:xfrm>
        </p:spPr>
      </p:pic>
    </p:spTree>
    <p:extLst>
      <p:ext uri="{BB962C8B-B14F-4D97-AF65-F5344CB8AC3E}">
        <p14:creationId xmlns:p14="http://schemas.microsoft.com/office/powerpoint/2010/main" val="331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96" y="1846263"/>
            <a:ext cx="6015857" cy="4022725"/>
          </a:xfrm>
        </p:spPr>
      </p:pic>
    </p:spTree>
    <p:extLst>
      <p:ext uri="{BB962C8B-B14F-4D97-AF65-F5344CB8AC3E}">
        <p14:creationId xmlns:p14="http://schemas.microsoft.com/office/powerpoint/2010/main" val="35033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31" y="1846263"/>
            <a:ext cx="5492987" cy="4022725"/>
          </a:xfrm>
        </p:spPr>
      </p:pic>
    </p:spTree>
    <p:extLst>
      <p:ext uri="{BB962C8B-B14F-4D97-AF65-F5344CB8AC3E}">
        <p14:creationId xmlns:p14="http://schemas.microsoft.com/office/powerpoint/2010/main" val="39825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96" y="1846263"/>
            <a:ext cx="5426258" cy="4022725"/>
          </a:xfrm>
        </p:spPr>
      </p:pic>
    </p:spTree>
    <p:extLst>
      <p:ext uri="{BB962C8B-B14F-4D97-AF65-F5344CB8AC3E}">
        <p14:creationId xmlns:p14="http://schemas.microsoft.com/office/powerpoint/2010/main" val="40050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Rounds Later…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1 round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Cheating probability:      ½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50% convinced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2 rounds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Cheating probability:     ¼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75% convinced </a:t>
            </a:r>
          </a:p>
          <a:p>
            <a:pPr marL="201168" lvl="1" indent="0">
              <a:buNone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40 rounds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Cheating probability:    one in a million million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Highly convinced 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340314" y="5058614"/>
            <a:ext cx="380115" cy="381748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340315" y="2449738"/>
            <a:ext cx="380115" cy="3579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4343137" y="3570473"/>
            <a:ext cx="380115" cy="357981"/>
          </a:xfrm>
          <a:prstGeom prst="smileyFace">
            <a:avLst>
              <a:gd name="adj" fmla="val -11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Completeness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the statement is true, then the verifier will be convinced of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Soundness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the statement is false, then cheating </a:t>
            </a:r>
            <a:r>
              <a:rPr lang="en-US" dirty="0" err="1" smtClean="0"/>
              <a:t>provers</a:t>
            </a:r>
            <a:r>
              <a:rPr lang="en-US" dirty="0" smtClean="0"/>
              <a:t> cannot convince the verifier that it is true.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 Zero Knowledge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If the statement is true, then no cheating verifier learns anything except that the statement is true.</a:t>
            </a:r>
          </a:p>
        </p:txBody>
      </p:sp>
    </p:spTree>
    <p:extLst>
      <p:ext uri="{BB962C8B-B14F-4D97-AF65-F5344CB8AC3E}">
        <p14:creationId xmlns:p14="http://schemas.microsoft.com/office/powerpoint/2010/main" val="18462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1284</TotalTime>
  <Words>2329</Words>
  <Application>Microsoft Office PowerPoint</Application>
  <PresentationFormat>On-screen Show (4:3)</PresentationFormat>
  <Paragraphs>213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Zero Knowledge Proofs</vt:lpstr>
      <vt:lpstr>What is that?</vt:lpstr>
      <vt:lpstr>What is that?</vt:lpstr>
      <vt:lpstr>Enter The Cave</vt:lpstr>
      <vt:lpstr>The Commitment</vt:lpstr>
      <vt:lpstr>The Challenge</vt:lpstr>
      <vt:lpstr>The Response</vt:lpstr>
      <vt:lpstr>Many Rounds Later…</vt:lpstr>
      <vt:lpstr>Essential Properties</vt:lpstr>
      <vt:lpstr>Zero Knowledge?</vt:lpstr>
      <vt:lpstr>Practical Examples</vt:lpstr>
      <vt:lpstr>Example: Fiat-Shamir</vt:lpstr>
      <vt:lpstr>Example: Fiat-Shamir</vt:lpstr>
      <vt:lpstr>Example: Fiat-Shamir</vt:lpstr>
      <vt:lpstr>Example: Fiat-Shamir</vt:lpstr>
      <vt:lpstr>Applications and Attacks</vt:lpstr>
      <vt:lpstr>References</vt:lpstr>
      <vt:lpstr>Thank you!</vt:lpstr>
      <vt:lpstr>Bonus: Fiat-Shamir Example</vt:lpstr>
      <vt:lpstr>Bonus: Graph 3-Coloring</vt:lpstr>
      <vt:lpstr>Bonus: Graph 3-Coloring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Knowledge Proofs</dc:title>
  <dc:creator>Rounak</dc:creator>
  <cp:lastModifiedBy>Rounak</cp:lastModifiedBy>
  <cp:revision>194</cp:revision>
  <dcterms:created xsi:type="dcterms:W3CDTF">2016-04-14T12:05:35Z</dcterms:created>
  <dcterms:modified xsi:type="dcterms:W3CDTF">2016-04-21T19:34:15Z</dcterms:modified>
</cp:coreProperties>
</file>