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6"/>
  </p:notesMasterIdLst>
  <p:sldIdLst>
    <p:sldId id="256" r:id="rId2"/>
    <p:sldId id="258" r:id="rId3"/>
    <p:sldId id="286" r:id="rId4"/>
    <p:sldId id="279" r:id="rId5"/>
    <p:sldId id="280" r:id="rId6"/>
    <p:sldId id="278" r:id="rId7"/>
    <p:sldId id="281" r:id="rId8"/>
    <p:sldId id="282" r:id="rId9"/>
    <p:sldId id="287" r:id="rId10"/>
    <p:sldId id="283" r:id="rId11"/>
    <p:sldId id="284" r:id="rId12"/>
    <p:sldId id="285" r:id="rId13"/>
    <p:sldId id="288" r:id="rId14"/>
    <p:sldId id="289" r:id="rId15"/>
    <p:sldId id="29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98" r:id="rId33"/>
    <p:sldId id="276" r:id="rId34"/>
    <p:sldId id="292" r:id="rId35"/>
    <p:sldId id="290" r:id="rId36"/>
    <p:sldId id="293" r:id="rId37"/>
    <p:sldId id="300" r:id="rId38"/>
    <p:sldId id="301" r:id="rId39"/>
    <p:sldId id="302" r:id="rId40"/>
    <p:sldId id="295" r:id="rId41"/>
    <p:sldId id="296" r:id="rId42"/>
    <p:sldId id="297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02" autoAdjust="0"/>
  </p:normalViewPr>
  <p:slideViewPr>
    <p:cSldViewPr snapToGrid="0">
      <p:cViewPr varScale="1">
        <p:scale>
          <a:sx n="102" d="100"/>
          <a:sy n="102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3C1A2-348A-4B10-BEE4-F878450FBF79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7A7F-7CC1-482A-8A13-41ED58AA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today I’m </a:t>
            </a:r>
            <a:r>
              <a:rPr lang="en-US" dirty="0" err="1" smtClean="0"/>
              <a:t>gonna</a:t>
            </a:r>
            <a:r>
              <a:rPr lang="en-US" dirty="0" smtClean="0"/>
              <a:t> be talking about Skip Lists. It’s an</a:t>
            </a:r>
            <a:r>
              <a:rPr lang="en-US" baseline="0" dirty="0" smtClean="0"/>
              <a:t> uncommon data structure. As in most of us haven’t encountered them. So let us begin by talking about the motivation </a:t>
            </a:r>
            <a:r>
              <a:rPr lang="en-US" baseline="0" smtClean="0"/>
              <a:t>behind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Linked lists stacked on top of each other</a:t>
            </a:r>
          </a:p>
          <a:p>
            <a:r>
              <a:rPr lang="en-US" dirty="0" smtClean="0"/>
              <a:t>Indexed skip lists: each pointer also stores its length, optimization for queries like nth value in</a:t>
            </a:r>
            <a:r>
              <a:rPr lang="en-US" baseline="0" dirty="0" smtClean="0"/>
              <a:t>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maps: competitors</a:t>
            </a:r>
            <a:r>
              <a:rPr lang="en-US" baseline="0" dirty="0" smtClean="0"/>
              <a:t> = Red-Black tree</a:t>
            </a:r>
          </a:p>
          <a:p>
            <a:r>
              <a:rPr lang="en-US" baseline="0" dirty="0" smtClean="0"/>
              <a:t>So easy most don’t provide a standard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important</a:t>
            </a:r>
            <a:r>
              <a:rPr lang="en-US" baseline="0" dirty="0" smtClean="0"/>
              <a:t> function; dominates both insertion and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Coin flip; head -&gt;</a:t>
            </a:r>
            <a:r>
              <a:rPr lang="en-US" baseline="0" dirty="0" smtClean="0"/>
              <a:t> promote node and flip again, tails -&gt; end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levels, 6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Global locks are just too inefficient!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0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1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a new data structure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OS</a:t>
            </a:r>
            <a:r>
              <a:rPr lang="en-US" baseline="0" dirty="0" smtClean="0"/>
              <a:t> has lots of support, new languages are based around it</a:t>
            </a:r>
            <a:endParaRPr lang="en-US" dirty="0" smtClean="0"/>
          </a:p>
          <a:p>
            <a:r>
              <a:rPr lang="en-US" baseline="0" dirty="0" smtClean="0"/>
              <a:t>Parallel code comes with its own set of problems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Shared </a:t>
            </a:r>
            <a:r>
              <a:rPr lang="en-US" baseline="0" dirty="0" smtClean="0"/>
              <a:t>resources are biggest bottleneck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Reader and writers on </a:t>
            </a:r>
            <a:r>
              <a:rPr lang="en-US" baseline="0" dirty="0" smtClean="0"/>
              <a:t>larger scale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2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talking about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7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parallel performance:</a:t>
            </a:r>
            <a:r>
              <a:rPr lang="en-US" baseline="0" dirty="0" smtClean="0"/>
              <a:t> </a:t>
            </a:r>
            <a:r>
              <a:rPr lang="en-US" dirty="0" smtClean="0"/>
              <a:t>Skip</a:t>
            </a:r>
            <a:r>
              <a:rPr lang="en-US" baseline="0" dirty="0" smtClean="0"/>
              <a:t> Lists are good, Trees are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the most</a:t>
            </a:r>
            <a:r>
              <a:rPr lang="en-US" baseline="0" dirty="0" smtClean="0"/>
              <a:t> important shared resource</a:t>
            </a:r>
          </a:p>
          <a:p>
            <a:r>
              <a:rPr lang="en-US" baseline="0" dirty="0" smtClean="0"/>
              <a:t>Data structures need to be concurrent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Maintaining</a:t>
            </a:r>
            <a:r>
              <a:rPr lang="en-US" baseline="0" dirty="0" smtClean="0"/>
              <a:t> consistency is a big problem if concurrency is allowed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Locking is the simplest method to ensure consistency</a:t>
            </a:r>
          </a:p>
          <a:p>
            <a:r>
              <a:rPr lang="en-US" baseline="0" dirty="0" smtClean="0"/>
              <a:t>Lock-free</a:t>
            </a:r>
            <a:r>
              <a:rPr lang="en-US" baseline="0" dirty="0" smtClean="0"/>
              <a:t>: Atomic operations, Native compare-and-set, advanced = </a:t>
            </a:r>
            <a:r>
              <a:rPr lang="en-US" baseline="0" dirty="0" smtClean="0"/>
              <a:t>MCAS</a:t>
            </a:r>
          </a:p>
          <a:p>
            <a:r>
              <a:rPr lang="en-US" baseline="0" dirty="0" smtClean="0"/>
              <a:t>Mainly focus on FGL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main data structures for an ordered map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Localized Updates: Each operation requires only a few nodes to be modified</a:t>
            </a:r>
          </a:p>
          <a:p>
            <a:r>
              <a:rPr lang="en-US" dirty="0" smtClean="0"/>
              <a:t>No deadlock:</a:t>
            </a:r>
            <a:r>
              <a:rPr lang="en-US" baseline="0" dirty="0" smtClean="0"/>
              <a:t> </a:t>
            </a:r>
            <a:r>
              <a:rPr lang="en-US" dirty="0" smtClean="0"/>
              <a:t>Strict</a:t>
            </a:r>
            <a:r>
              <a:rPr lang="en-US" baseline="0" dirty="0" smtClean="0"/>
              <a:t> hierarchy in resources like in OS</a:t>
            </a:r>
          </a:p>
          <a:p>
            <a:r>
              <a:rPr lang="en-US" baseline="0" dirty="0" smtClean="0"/>
              <a:t>Insert, Delete require 2-3 locks each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Transactional memory: DBMS like synchronization</a:t>
            </a:r>
            <a:r>
              <a:rPr lang="en-US" baseline="0" dirty="0" smtClean="0"/>
              <a:t> at RAM level</a:t>
            </a:r>
          </a:p>
          <a:p>
            <a:r>
              <a:rPr lang="en-US" baseline="0" dirty="0" smtClean="0"/>
              <a:t>MCAS: Multiword Compare-and-Swap</a:t>
            </a:r>
          </a:p>
          <a:p>
            <a:r>
              <a:rPr lang="en-US" baseline="0" dirty="0" smtClean="0"/>
              <a:t>Problem!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en-US" baseline="0" dirty="0" smtClean="0"/>
              <a:t> balancing as opposed to strict balancing in trees</a:t>
            </a:r>
            <a:endParaRPr lang="en-US" dirty="0" smtClean="0"/>
          </a:p>
          <a:p>
            <a:r>
              <a:rPr lang="en-US" dirty="0" smtClean="0"/>
              <a:t>Perfect skip lists</a:t>
            </a:r>
            <a:r>
              <a:rPr lang="en-US" baseline="0" dirty="0" smtClean="0"/>
              <a:t>: 2</a:t>
            </a:r>
            <a:r>
              <a:rPr lang="en-US" baseline="30000" dirty="0" smtClean="0"/>
              <a:t>nd</a:t>
            </a:r>
            <a:r>
              <a:rPr lang="en-US" baseline="0" dirty="0" smtClean="0"/>
              <a:t> ones skip 2, 4</a:t>
            </a:r>
            <a:r>
              <a:rPr lang="en-US" baseline="30000" dirty="0" smtClean="0"/>
              <a:t>th</a:t>
            </a:r>
            <a:r>
              <a:rPr lang="en-US" baseline="0" dirty="0" smtClean="0"/>
              <a:t> ones skip 4 and so on – Impractical</a:t>
            </a:r>
            <a:endParaRPr lang="en-US" dirty="0" smtClean="0"/>
          </a:p>
          <a:p>
            <a:r>
              <a:rPr lang="en-US" dirty="0" smtClean="0"/>
              <a:t>Expected number of levels for</a:t>
            </a:r>
            <a:r>
              <a:rPr lang="en-US" baseline="0" dirty="0" smtClean="0"/>
              <a:t> n nodes is </a:t>
            </a:r>
            <a:r>
              <a:rPr lang="en-US" baseline="0" dirty="0" err="1" smtClean="0"/>
              <a:t>logn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6D-FCC4-46DC-B17B-1CACBC7E605A}" type="datetimeFigureOut">
              <a:rPr lang="en-US" smtClean="0"/>
              <a:t>20-Jan-16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roidX86/skip-stats" TargetMode="External"/><Relationship Id="rId3" Type="http://schemas.openxmlformats.org/officeDocument/2006/relationships/hyperlink" Target="http://www.cl.cam.ac.uk/techreports/UCAM-CL-TR-579.pdf" TargetMode="External"/><Relationship Id="rId7" Type="http://schemas.openxmlformats.org/officeDocument/2006/relationships/hyperlink" Target="http://www.drdobbs.com/parallel/choose-concurrency-friendly-data-structu/20880137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.cam.ac.uk/research/srg/netos/papers/2007-cpwl.pdf" TargetMode="External"/><Relationship Id="rId5" Type="http://schemas.openxmlformats.org/officeDocument/2006/relationships/hyperlink" Target="https://cs.uwaterloo.ca/research/tr/1993/28/root2side.pdf" TargetMode="External"/><Relationship Id="rId4" Type="http://schemas.openxmlformats.org/officeDocument/2006/relationships/hyperlink" Target="ftp://ftp.cs.umd.edu/pub/skipLists/skiplists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alternative to binary search trees for highly concurrent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lists were first described in 1989 </a:t>
            </a:r>
            <a:r>
              <a:rPr lang="en-US" dirty="0" smtClean="0"/>
              <a:t>by William </a:t>
            </a:r>
            <a:r>
              <a:rPr lang="en-US" dirty="0" smtClean="0"/>
              <a:t>Pugh</a:t>
            </a:r>
          </a:p>
          <a:p>
            <a:r>
              <a:rPr lang="en-US" dirty="0" smtClean="0"/>
              <a:t>Non-deterministic data structures</a:t>
            </a:r>
          </a:p>
          <a:p>
            <a:pPr lvl="1"/>
            <a:r>
              <a:rPr lang="en-US" dirty="0" smtClean="0"/>
              <a:t>Probabilistic balancing</a:t>
            </a:r>
          </a:p>
          <a:p>
            <a:r>
              <a:rPr lang="en-US" dirty="0" smtClean="0"/>
              <a:t>Expected runtime of O(</a:t>
            </a:r>
            <a:r>
              <a:rPr lang="en-US" dirty="0" err="1" smtClean="0"/>
              <a:t>logn</a:t>
            </a:r>
            <a:r>
              <a:rPr lang="en-US" dirty="0" smtClean="0"/>
              <a:t>) for search</a:t>
            </a:r>
          </a:p>
          <a:p>
            <a:pPr lvl="1"/>
            <a:r>
              <a:rPr lang="en-US" dirty="0" smtClean="0"/>
              <a:t>Worst case is O(n)</a:t>
            </a:r>
          </a:p>
        </p:txBody>
      </p:sp>
    </p:spTree>
    <p:extLst>
      <p:ext uri="{BB962C8B-B14F-4D97-AF65-F5344CB8AC3E}">
        <p14:creationId xmlns:p14="http://schemas.microsoft.com/office/powerpoint/2010/main" val="32624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What it looks 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41" y="2511608"/>
            <a:ext cx="4141994" cy="11105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3900895"/>
            <a:ext cx="7210395" cy="2679014"/>
          </a:xfrm>
        </p:spPr>
        <p:txBody>
          <a:bodyPr>
            <a:normAutofit/>
          </a:bodyPr>
          <a:lstStyle/>
          <a:p>
            <a:r>
              <a:rPr lang="en-US" dirty="0" smtClean="0"/>
              <a:t>Multileveled linked list</a:t>
            </a:r>
          </a:p>
          <a:p>
            <a:pPr lvl="1"/>
            <a:r>
              <a:rPr lang="en-US" dirty="0" smtClean="0"/>
              <a:t>With sentinel node in the front</a:t>
            </a:r>
          </a:p>
          <a:p>
            <a:r>
              <a:rPr lang="en-US" dirty="0" smtClean="0"/>
              <a:t>Lowest level is a normal sorted linked list</a:t>
            </a:r>
          </a:p>
          <a:p>
            <a:r>
              <a:rPr lang="en-US" dirty="0" smtClean="0"/>
              <a:t>Upper levels </a:t>
            </a:r>
            <a:r>
              <a:rPr lang="en-US" dirty="0" smtClean="0"/>
              <a:t>can skip </a:t>
            </a:r>
            <a:r>
              <a:rPr lang="en-US" dirty="0" smtClean="0"/>
              <a:t>some nodes in the middle</a:t>
            </a:r>
          </a:p>
          <a:p>
            <a:r>
              <a:rPr lang="en-US" dirty="0" smtClean="0"/>
              <a:t>Each nodes level is random</a:t>
            </a:r>
          </a:p>
          <a:p>
            <a:pPr lvl="1"/>
            <a:r>
              <a:rPr lang="en-US" dirty="0" smtClean="0"/>
              <a:t>Each node promotes itself with a probability p </a:t>
            </a:r>
          </a:p>
          <a:p>
            <a:pPr lvl="1"/>
            <a:r>
              <a:rPr lang="en-US" dirty="0" smtClean="0"/>
              <a:t>Usually ½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sample in C</a:t>
            </a:r>
          </a:p>
          <a:p>
            <a:pPr lvl="1"/>
            <a:r>
              <a:rPr lang="en-US" dirty="0" smtClean="0"/>
              <a:t>Holds key-value pairs</a:t>
            </a:r>
          </a:p>
          <a:p>
            <a:pPr lvl="1"/>
            <a:r>
              <a:rPr lang="en-US" dirty="0" smtClean="0"/>
              <a:t>Might contain up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MAX_LEVEL</a:t>
            </a:r>
            <a:r>
              <a:rPr lang="en-US" dirty="0" smtClean="0"/>
              <a:t> 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orward </a:t>
            </a:r>
            <a:r>
              <a:rPr lang="en-US" dirty="0" smtClean="0">
                <a:cs typeface="Courier New" panose="02070309020205020404" pitchFamily="49" charset="0"/>
              </a:rPr>
              <a:t>holds the pointers for each level in the list,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forward[0]</a:t>
            </a:r>
            <a:r>
              <a:rPr lang="en-US" dirty="0" smtClean="0">
                <a:cs typeface="Courier New" panose="02070309020205020404" pitchFamily="49" charset="0"/>
              </a:rPr>
              <a:t> is the base pointer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header is a sentinel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ConcurrentSkipListSet</a:t>
            </a:r>
            <a:r>
              <a:rPr lang="en-US" dirty="0" smtClean="0">
                <a:cs typeface="Courier New" panose="02070309020205020404" pitchFamily="49" charset="0"/>
              </a:rPr>
              <a:t> in Java are implemented using Skip Lists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43" y="2336873"/>
            <a:ext cx="3036518" cy="1500397"/>
          </a:xfrm>
        </p:spPr>
      </p:pic>
    </p:spTree>
    <p:extLst>
      <p:ext uri="{BB962C8B-B14F-4D97-AF65-F5344CB8AC3E}">
        <p14:creationId xmlns:p14="http://schemas.microsoft.com/office/powerpoint/2010/main" val="16342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at the top</a:t>
            </a:r>
          </a:p>
          <a:p>
            <a:r>
              <a:rPr lang="en-US" dirty="0"/>
              <a:t>F</a:t>
            </a:r>
            <a:r>
              <a:rPr lang="en-US" dirty="0" smtClean="0"/>
              <a:t>or each level from top to bottom</a:t>
            </a:r>
          </a:p>
          <a:p>
            <a:pPr lvl="1"/>
            <a:r>
              <a:rPr lang="en-US" dirty="0" smtClean="0"/>
              <a:t>Skip all nodes that have a smaller key</a:t>
            </a:r>
          </a:p>
          <a:p>
            <a:pPr lvl="1"/>
            <a:r>
              <a:rPr lang="en-US" dirty="0" smtClean="0"/>
              <a:t>This is like taking a shortcut</a:t>
            </a:r>
          </a:p>
          <a:p>
            <a:pPr lvl="1"/>
            <a:r>
              <a:rPr lang="en-US" dirty="0" smtClean="0"/>
              <a:t>Prunes the search space, probabilistically</a:t>
            </a:r>
          </a:p>
          <a:p>
            <a:r>
              <a:rPr lang="en-US" dirty="0" smtClean="0"/>
              <a:t>If search key is found then exit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74" y="2983097"/>
            <a:ext cx="3525441" cy="1952654"/>
          </a:xfrm>
        </p:spPr>
      </p:pic>
    </p:spTree>
    <p:extLst>
      <p:ext uri="{BB962C8B-B14F-4D97-AF65-F5344CB8AC3E}">
        <p14:creationId xmlns:p14="http://schemas.microsoft.com/office/powerpoint/2010/main" val="7061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609904"/>
            <a:ext cx="3523769" cy="2930380"/>
          </a:xfrm>
        </p:spPr>
        <p:txBody>
          <a:bodyPr>
            <a:normAutofit/>
          </a:bodyPr>
          <a:lstStyle/>
          <a:p>
            <a:r>
              <a:rPr lang="en-US" dirty="0" smtClean="0"/>
              <a:t>Insertion is similar to search</a:t>
            </a:r>
          </a:p>
          <a:p>
            <a:r>
              <a:rPr lang="en-US" dirty="0" smtClean="0"/>
              <a:t>Find out where the node need to go</a:t>
            </a:r>
          </a:p>
          <a:p>
            <a:pPr lvl="1"/>
            <a:r>
              <a:rPr lang="en-US" dirty="0" smtClean="0"/>
              <a:t>From top left, skip all smaller and NIL nodes</a:t>
            </a:r>
          </a:p>
          <a:p>
            <a:pPr lvl="1"/>
            <a:r>
              <a:rPr lang="en-US" dirty="0" smtClean="0"/>
              <a:t>Keep going down and insert at bottom level</a:t>
            </a:r>
          </a:p>
          <a:p>
            <a:r>
              <a:rPr lang="en-US" dirty="0" smtClean="0"/>
              <a:t>Afterwards, elevate the new node up a random level</a:t>
            </a:r>
          </a:p>
          <a:p>
            <a:pPr lvl="1"/>
            <a:r>
              <a:rPr lang="en-US" dirty="0" smtClean="0"/>
              <a:t>Need to keep track of all pointer to 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60" y="2609851"/>
            <a:ext cx="3020837" cy="3108716"/>
          </a:xfrm>
        </p:spPr>
      </p:pic>
    </p:spTree>
    <p:extLst>
      <p:ext uri="{BB962C8B-B14F-4D97-AF65-F5344CB8AC3E}">
        <p14:creationId xmlns:p14="http://schemas.microsoft.com/office/powerpoint/2010/main" val="36771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609905"/>
            <a:ext cx="3523769" cy="2068231"/>
          </a:xfrm>
        </p:spPr>
        <p:txBody>
          <a:bodyPr/>
          <a:lstStyle/>
          <a:p>
            <a:r>
              <a:rPr lang="en-US" dirty="0" smtClean="0"/>
              <a:t>Very similar to Insertion</a:t>
            </a:r>
          </a:p>
          <a:p>
            <a:r>
              <a:rPr lang="en-US" dirty="0" smtClean="0"/>
              <a:t>Might need to decrease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39" y="2609905"/>
            <a:ext cx="3207766" cy="2699147"/>
          </a:xfrm>
        </p:spPr>
      </p:pic>
    </p:spTree>
    <p:extLst>
      <p:ext uri="{BB962C8B-B14F-4D97-AF65-F5344CB8AC3E}">
        <p14:creationId xmlns:p14="http://schemas.microsoft.com/office/powerpoint/2010/main" val="1543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1587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3482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21141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1392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232371"/>
            <a:ext cx="4545159" cy="3791357"/>
          </a:xfrm>
        </p:spPr>
        <p:txBody>
          <a:bodyPr>
            <a:normAutofit/>
          </a:bodyPr>
          <a:lstStyle/>
          <a:p>
            <a:r>
              <a:rPr lang="en-US" dirty="0" smtClean="0"/>
              <a:t>Hardware is concurrent</a:t>
            </a:r>
          </a:p>
          <a:p>
            <a:pPr lvl="1"/>
            <a:r>
              <a:rPr lang="en-US" dirty="0" smtClean="0"/>
              <a:t>Multi-core processors</a:t>
            </a:r>
          </a:p>
          <a:p>
            <a:pPr lvl="1"/>
            <a:r>
              <a:rPr lang="en-US" dirty="0" smtClean="0"/>
              <a:t>Instruction level pipelining</a:t>
            </a:r>
          </a:p>
          <a:p>
            <a:pPr lvl="1"/>
            <a:r>
              <a:rPr lang="en-US" dirty="0" smtClean="0"/>
              <a:t>Hardware support is abundant</a:t>
            </a:r>
          </a:p>
          <a:p>
            <a:endParaRPr lang="en-US" dirty="0"/>
          </a:p>
          <a:p>
            <a:r>
              <a:rPr lang="en-US" dirty="0" smtClean="0"/>
              <a:t>Writing</a:t>
            </a:r>
            <a:r>
              <a:rPr lang="en-US" dirty="0" smtClean="0"/>
              <a:t> concurrent software is hard</a:t>
            </a:r>
            <a:endParaRPr lang="en-US" dirty="0" smtClean="0"/>
          </a:p>
          <a:p>
            <a:pPr marL="557213" lvl="1" indent="-214313"/>
            <a:r>
              <a:rPr lang="en-US" sz="1400" dirty="0"/>
              <a:t>We don’t think in parallel</a:t>
            </a:r>
          </a:p>
          <a:p>
            <a:pPr marL="557213" lvl="1" indent="-214313"/>
            <a:r>
              <a:rPr lang="en-US" sz="1400" dirty="0"/>
              <a:t>One copy of everything</a:t>
            </a:r>
          </a:p>
          <a:p>
            <a:pPr marL="557213" lvl="1" indent="-214313"/>
            <a:r>
              <a:rPr lang="en-US" sz="1400" dirty="0"/>
              <a:t>Concurrency is usually an </a:t>
            </a:r>
            <a:r>
              <a:rPr lang="en-US" sz="1400" dirty="0" smtClean="0"/>
              <a:t>afterthought</a:t>
            </a:r>
            <a:endParaRPr lang="en-US" sz="14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39638" y="2232371"/>
            <a:ext cx="4400549" cy="2162175"/>
            <a:chOff x="672" y="392"/>
            <a:chExt cx="4300" cy="2031"/>
          </a:xfrm>
        </p:grpSpPr>
        <p:pic>
          <p:nvPicPr>
            <p:cNvPr id="6" name="Picture 5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-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-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spcBef>
                  <a:spcPct val="50000"/>
                </a:spcBef>
                <a:defRPr/>
              </a:pPr>
              <a:r>
                <a:rPr lang="en-US" altLang="en-US" sz="21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spcBef>
                  <a:spcPct val="50000"/>
                </a:spcBef>
                <a:defRPr/>
              </a:pPr>
              <a:r>
                <a:rPr lang="en-US" altLang="en-US" sz="21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spcBef>
                  <a:spcPct val="50000"/>
                </a:spcBef>
                <a:defRPr/>
              </a:pPr>
              <a:r>
                <a:rPr lang="en-US" altLang="en-US" sz="21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defTabSz="685800">
                <a:spcBef>
                  <a:spcPct val="50000"/>
                </a:spcBef>
                <a:defRPr/>
              </a:pPr>
              <a:r>
                <a:rPr lang="en-US" altLang="en-US" sz="2100">
                  <a:solidFill>
                    <a:srgbClr val="000000"/>
                  </a:solidFill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0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2162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3848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4151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643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23598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3767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441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2219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2120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2077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Accessing shared data is the most common operation that may need to be parallelized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1654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7545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1078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" y="2773561"/>
            <a:ext cx="6858000" cy="2371725"/>
          </a:xfrm>
        </p:spPr>
      </p:pic>
    </p:spTree>
    <p:extLst>
      <p:ext uri="{BB962C8B-B14F-4D97-AF65-F5344CB8AC3E}">
        <p14:creationId xmlns:p14="http://schemas.microsoft.com/office/powerpoint/2010/main" val="28400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336873"/>
            <a:ext cx="7210396" cy="4309024"/>
          </a:xfrm>
        </p:spPr>
        <p:txBody>
          <a:bodyPr>
            <a:normAutofit/>
          </a:bodyPr>
          <a:lstStyle/>
          <a:p>
            <a:r>
              <a:rPr lang="en-US" dirty="0" smtClean="0"/>
              <a:t>Internally locked Skip List vs. Globally locked Tree</a:t>
            </a:r>
          </a:p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 smtClean="0"/>
              <a:t> from Javas standard library</a:t>
            </a:r>
          </a:p>
          <a:p>
            <a:r>
              <a:rPr lang="en-US" dirty="0" smtClean="0"/>
              <a:t>Create of 100,000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mapping in each map</a:t>
            </a:r>
          </a:p>
          <a:p>
            <a:pPr lvl="1"/>
            <a:r>
              <a:rPr lang="en-US" dirty="0" smtClean="0"/>
              <a:t>Both maps are identical</a:t>
            </a:r>
          </a:p>
          <a:p>
            <a:r>
              <a:rPr lang="en-US" dirty="0" smtClean="0"/>
              <a:t>Generate random integers and access the corresponding keys</a:t>
            </a:r>
          </a:p>
          <a:p>
            <a:pPr lvl="1"/>
            <a:r>
              <a:rPr lang="en-US" dirty="0" smtClean="0"/>
              <a:t>Same entries accessed for each map</a:t>
            </a:r>
          </a:p>
          <a:p>
            <a:r>
              <a:rPr lang="en-US" dirty="0" smtClean="0"/>
              <a:t>Steadily increase number of threads accessing the Maps at a time</a:t>
            </a:r>
          </a:p>
          <a:p>
            <a:pPr lvl="1"/>
            <a:r>
              <a:rPr lang="en-US" dirty="0" smtClean="0"/>
              <a:t>1, 2, 4 etc.</a:t>
            </a:r>
          </a:p>
          <a:p>
            <a:pPr lvl="1"/>
            <a:r>
              <a:rPr lang="en-US" dirty="0" smtClean="0"/>
              <a:t>Dense: each thread accesses 100,000 random entries</a:t>
            </a:r>
          </a:p>
          <a:p>
            <a:pPr lvl="1"/>
            <a:r>
              <a:rPr lang="en-US" dirty="0" smtClean="0"/>
              <a:t>Sparse: each thread accesses 1000 random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5972" y="2376464"/>
            <a:ext cx="156466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Binary Trees are better in single threaded applications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But even with only 2 threads Skip Lists pull ahead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9" y="2394863"/>
            <a:ext cx="5645733" cy="3694852"/>
          </a:xfrm>
        </p:spPr>
      </p:pic>
    </p:spTree>
    <p:extLst>
      <p:ext uri="{BB962C8B-B14F-4D97-AF65-F5344CB8AC3E}">
        <p14:creationId xmlns:p14="http://schemas.microsoft.com/office/powerpoint/2010/main" val="36111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083" y="2433502"/>
            <a:ext cx="159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Accessing lots of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It keeps getting worse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1" y="2433501"/>
            <a:ext cx="5612842" cy="3693922"/>
          </a:xfrm>
        </p:spPr>
      </p:pic>
    </p:spTree>
    <p:extLst>
      <p:ext uri="{BB962C8B-B14F-4D97-AF65-F5344CB8AC3E}">
        <p14:creationId xmlns:p14="http://schemas.microsoft.com/office/powerpoint/2010/main" val="4990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3984" y="2433502"/>
            <a:ext cx="15366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Modifying lots of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Similar 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1" y="2433502"/>
            <a:ext cx="5596304" cy="3675067"/>
          </a:xfrm>
        </p:spPr>
      </p:pic>
    </p:spTree>
    <p:extLst>
      <p:ext uri="{BB962C8B-B14F-4D97-AF65-F5344CB8AC3E}">
        <p14:creationId xmlns:p14="http://schemas.microsoft.com/office/powerpoint/2010/main" val="33881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0289" y="2433502"/>
            <a:ext cx="164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Accessing little bit of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Somewhat better scaling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1" y="2433501"/>
            <a:ext cx="5560201" cy="3627934"/>
          </a:xfrm>
        </p:spPr>
      </p:pic>
    </p:spTree>
    <p:extLst>
      <p:ext uri="{BB962C8B-B14F-4D97-AF65-F5344CB8AC3E}">
        <p14:creationId xmlns:p14="http://schemas.microsoft.com/office/powerpoint/2010/main" val="17676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130" y="2433502"/>
            <a:ext cx="155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Modifying little bit of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Similar story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1" y="2433501"/>
            <a:ext cx="5584192" cy="3675067"/>
          </a:xfrm>
        </p:spPr>
      </p:pic>
    </p:spTree>
    <p:extLst>
      <p:ext uri="{BB962C8B-B14F-4D97-AF65-F5344CB8AC3E}">
        <p14:creationId xmlns:p14="http://schemas.microsoft.com/office/powerpoint/2010/main" val="27143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78" y="2579478"/>
            <a:ext cx="7485505" cy="2699485"/>
          </a:xfrm>
        </p:spPr>
        <p:txBody>
          <a:bodyPr/>
          <a:lstStyle/>
          <a:p>
            <a:r>
              <a:rPr lang="en-US" dirty="0" smtClean="0"/>
              <a:t>Must maintain consistency</a:t>
            </a:r>
          </a:p>
          <a:p>
            <a:pPr lvl="1"/>
            <a:r>
              <a:rPr lang="en-US" dirty="0" smtClean="0"/>
              <a:t>Multiple readers allowed while there are no writers</a:t>
            </a:r>
          </a:p>
          <a:p>
            <a:pPr lvl="1"/>
            <a:r>
              <a:rPr lang="en-US" dirty="0" smtClean="0"/>
              <a:t>No readers while there’s a writer </a:t>
            </a:r>
          </a:p>
          <a:p>
            <a:pPr lvl="1"/>
            <a:r>
              <a:rPr lang="en-US" dirty="0" smtClean="0"/>
              <a:t>Only one writer at a time</a:t>
            </a:r>
          </a:p>
          <a:p>
            <a:pPr lvl="1"/>
            <a:r>
              <a:rPr lang="en-US" dirty="0" smtClean="0"/>
              <a:t>else we get: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6" y="4024307"/>
            <a:ext cx="6786300" cy="15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 Lists are better for highly </a:t>
            </a:r>
            <a:r>
              <a:rPr lang="en-US" dirty="0" smtClean="0"/>
              <a:t>concurrent environments</a:t>
            </a:r>
          </a:p>
          <a:p>
            <a:pPr lvl="1"/>
            <a:r>
              <a:rPr lang="en-US" dirty="0"/>
              <a:t>Localized updates are </a:t>
            </a:r>
            <a:r>
              <a:rPr lang="en-US" dirty="0" smtClean="0"/>
              <a:t>better</a:t>
            </a:r>
            <a:endParaRPr lang="en-US" dirty="0" smtClean="0"/>
          </a:p>
          <a:p>
            <a:pPr lvl="1"/>
            <a:r>
              <a:rPr lang="en-US" dirty="0" smtClean="0"/>
              <a:t>Better performance for bulk data access</a:t>
            </a:r>
          </a:p>
          <a:p>
            <a:r>
              <a:rPr lang="en-US" dirty="0" smtClean="0"/>
              <a:t>Scale </a:t>
            </a:r>
            <a:r>
              <a:rPr lang="en-US" dirty="0" smtClean="0"/>
              <a:t>significantly better than Red-Black trees as parallelism increases</a:t>
            </a:r>
          </a:p>
          <a:p>
            <a:pPr lvl="1"/>
            <a:r>
              <a:rPr lang="en-US" dirty="0" smtClean="0"/>
              <a:t>Global locks are bad; don’t scale</a:t>
            </a:r>
          </a:p>
          <a:p>
            <a:pPr lvl="1"/>
            <a:r>
              <a:rPr lang="en-US" dirty="0" smtClean="0"/>
              <a:t>Finer locking mechanisms are rather convoluted</a:t>
            </a:r>
          </a:p>
          <a:p>
            <a:r>
              <a:rPr lang="en-US" dirty="0" smtClean="0"/>
              <a:t>Lock-free skip lists are possible!</a:t>
            </a:r>
          </a:p>
          <a:p>
            <a:pPr lvl="1"/>
            <a:r>
              <a:rPr lang="en-US" dirty="0" smtClean="0"/>
              <a:t>Perform about as well as locking ones</a:t>
            </a:r>
          </a:p>
          <a:p>
            <a:r>
              <a:rPr lang="en-US" dirty="0"/>
              <a:t>Next time, when you want a lock-free concurrency-friendly data structure consider a Skip List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lvl="1"/>
            <a:r>
              <a:rPr lang="en-US" dirty="0"/>
              <a:t>Keir Fraser "</a:t>
            </a:r>
            <a:r>
              <a:rPr lang="en-US" dirty="0" err="1"/>
              <a:t>Paractical</a:t>
            </a:r>
            <a:r>
              <a:rPr lang="en-US" dirty="0"/>
              <a:t> Lock-freedom"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www.cl.cam.ac.uk/techreports/UCAM-CL-TR-579.pdf</a:t>
            </a:r>
            <a:endParaRPr lang="en-US" dirty="0" smtClean="0"/>
          </a:p>
          <a:p>
            <a:pPr lvl="1"/>
            <a:r>
              <a:rPr lang="en-US" dirty="0"/>
              <a:t>William Pugh "Skip lists: A probabilistic alternative to balanced trees" </a:t>
            </a:r>
            <a:r>
              <a:rPr lang="en-US" dirty="0">
                <a:hlinkClick r:id="rId4"/>
              </a:rPr>
              <a:t>ftp://</a:t>
            </a:r>
            <a:r>
              <a:rPr lang="en-US" dirty="0" smtClean="0">
                <a:hlinkClick r:id="rId4"/>
              </a:rPr>
              <a:t>ftp.cs.umd.edu/pub/skipLists/skiplists.pdf</a:t>
            </a:r>
            <a:endParaRPr lang="en-US" dirty="0" smtClean="0"/>
          </a:p>
          <a:p>
            <a:pPr lvl="1"/>
            <a:r>
              <a:rPr lang="en-US" dirty="0"/>
              <a:t>Thomas </a:t>
            </a:r>
            <a:r>
              <a:rPr lang="en-US" dirty="0" err="1"/>
              <a:t>Papadakis</a:t>
            </a:r>
            <a:r>
              <a:rPr lang="en-US" dirty="0"/>
              <a:t> "Skip Lists and Probabilistic Analysis of Algorithms"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cs.uwaterloo.ca/research/tr/1993/28/root2side.pdf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Kier Fraser "Concurrent Programming without Locks" </a:t>
            </a:r>
            <a:r>
              <a:rPr lang="en-US" dirty="0" smtClean="0">
                <a:hlinkClick r:id="rId6"/>
              </a:rPr>
              <a:t>http://www.cl.cam.ac.uk/research/srg/netos/papers/2007-cpwl.pdf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http://www.drdobbs.com/parallel/choose-concurrency-friendly-data-structu/208801371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All data and code used can be found here:</a:t>
            </a:r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github.com/DroidX86/skip-stats</a:t>
            </a:r>
            <a:endParaRPr lang="en-US" dirty="0" smtClean="0"/>
          </a:p>
          <a:p>
            <a:pPr lvl="1"/>
            <a:r>
              <a:rPr lang="en-US" dirty="0" smtClean="0"/>
              <a:t>Including all the references, further reading and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28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Rounak 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Jadavpur</a:t>
            </a:r>
            <a:r>
              <a:rPr lang="en-US" dirty="0" smtClean="0"/>
              <a:t> University; BCSE-IV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4468" y="1805386"/>
            <a:ext cx="57019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41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is dominated by time to search</a:t>
            </a:r>
          </a:p>
          <a:p>
            <a:r>
              <a:rPr lang="en-US" dirty="0" smtClean="0"/>
              <a:t>Analyze the search path backwards</a:t>
            </a:r>
          </a:p>
          <a:p>
            <a:r>
              <a:rPr lang="en-US" dirty="0" smtClean="0"/>
              <a:t>At any point we are here: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2" y="3613118"/>
            <a:ext cx="5149055" cy="2571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6324" y="3536366"/>
            <a:ext cx="1985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 is the probability of adding a level to a 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 = ½ for simplicity</a:t>
            </a:r>
          </a:p>
          <a:p>
            <a:r>
              <a:rPr lang="en-US" dirty="0" smtClean="0"/>
              <a:t>Expected number of steps to walk through k levels</a:t>
            </a:r>
          </a:p>
          <a:p>
            <a:pPr lvl="1"/>
            <a:r>
              <a:rPr lang="en-US" dirty="0" smtClean="0"/>
              <a:t>C(k) = 1 + ½*C(k-1) + ½*C(k)</a:t>
            </a:r>
          </a:p>
          <a:p>
            <a:pPr lvl="1"/>
            <a:r>
              <a:rPr lang="en-US" dirty="0" smtClean="0"/>
              <a:t>Or, C(k) = 2 + C(k-1)</a:t>
            </a:r>
          </a:p>
          <a:p>
            <a:r>
              <a:rPr lang="en-US" dirty="0" smtClean="0"/>
              <a:t>C(k) = 2*k by expansion</a:t>
            </a:r>
          </a:p>
          <a:p>
            <a:r>
              <a:rPr lang="en-US" dirty="0" smtClean="0"/>
              <a:t>Expected number of levels in the tree is log(n)</a:t>
            </a:r>
          </a:p>
          <a:p>
            <a:pPr lvl="1"/>
            <a:r>
              <a:rPr lang="en-US" dirty="0" smtClean="0"/>
              <a:t>At level 1 = n/2</a:t>
            </a:r>
          </a:p>
          <a:p>
            <a:pPr lvl="1"/>
            <a:r>
              <a:rPr lang="en-US" dirty="0" smtClean="0"/>
              <a:t>At level 2 = n/4 and 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At level log(n) = 1</a:t>
            </a:r>
          </a:p>
          <a:p>
            <a:pPr lvl="1"/>
            <a:r>
              <a:rPr lang="en-US" dirty="0" smtClean="0"/>
              <a:t>k can be log(n) at most</a:t>
            </a:r>
          </a:p>
          <a:p>
            <a:r>
              <a:rPr lang="en-US" dirty="0" smtClean="0"/>
              <a:t>C(k) =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06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62" y="2596841"/>
            <a:ext cx="7478974" cy="4067909"/>
          </a:xfrm>
        </p:spPr>
        <p:txBody>
          <a:bodyPr>
            <a:normAutofit/>
          </a:bodyPr>
          <a:lstStyle/>
          <a:p>
            <a:r>
              <a:rPr lang="en-US" dirty="0" smtClean="0"/>
              <a:t>Coarse-grained Locking</a:t>
            </a:r>
          </a:p>
          <a:p>
            <a:pPr lvl="1"/>
            <a:r>
              <a:rPr lang="en-US" dirty="0" smtClean="0"/>
              <a:t>Lock the whole data structure</a:t>
            </a:r>
          </a:p>
          <a:p>
            <a:pPr lvl="1"/>
            <a:r>
              <a:rPr lang="en-US" dirty="0" smtClean="0"/>
              <a:t>Obviously correct, also simple</a:t>
            </a:r>
          </a:p>
          <a:p>
            <a:pPr lvl="1"/>
            <a:r>
              <a:rPr lang="en-US" dirty="0" smtClean="0"/>
              <a:t>But inefficient</a:t>
            </a:r>
          </a:p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/>
              <a:t>Each piece or node will have its own </a:t>
            </a:r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Lock only a piece of the data structure</a:t>
            </a:r>
          </a:p>
          <a:p>
            <a:pPr lvl="1"/>
            <a:r>
              <a:rPr lang="en-US" dirty="0" smtClean="0"/>
              <a:t>Only lock those nodes that need to be modified</a:t>
            </a:r>
          </a:p>
          <a:p>
            <a:r>
              <a:rPr lang="en-US" dirty="0" smtClean="0"/>
              <a:t>Lock-free Synchronization</a:t>
            </a:r>
          </a:p>
          <a:p>
            <a:pPr lvl="1"/>
            <a:r>
              <a:rPr lang="en-US" dirty="0" smtClean="0"/>
              <a:t>Atomic CAS</a:t>
            </a:r>
          </a:p>
          <a:p>
            <a:pPr lvl="1"/>
            <a:r>
              <a:rPr lang="en-US" smtClean="0"/>
              <a:t>Transactional Memory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vs. Binary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Sorted Doubly Linked Lists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Good: Simple linear data structure; anybody can make one!</a:t>
            </a:r>
          </a:p>
          <a:p>
            <a:r>
              <a:rPr lang="en-US" dirty="0" smtClean="0"/>
              <a:t>The Bad: Worst case O(n)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080318"/>
            <a:ext cx="3355521" cy="692076"/>
          </a:xfrm>
        </p:spPr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Good: Worst case O(</a:t>
            </a:r>
            <a:r>
              <a:rPr lang="en-US" dirty="0" err="1" smtClean="0"/>
              <a:t>logn</a:t>
            </a:r>
            <a:r>
              <a:rPr lang="en-US" dirty="0" smtClean="0"/>
              <a:t>) performance</a:t>
            </a:r>
          </a:p>
          <a:p>
            <a:r>
              <a:rPr lang="en-US" dirty="0" smtClean="0"/>
              <a:t>The Bad: Far more complex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4167622"/>
          </a:xfrm>
        </p:spPr>
        <p:txBody>
          <a:bodyPr/>
          <a:lstStyle/>
          <a:p>
            <a:r>
              <a:rPr lang="en-US" dirty="0" smtClean="0"/>
              <a:t>Hand-over-Hand locking</a:t>
            </a:r>
          </a:p>
          <a:p>
            <a:pPr lvl="1"/>
            <a:r>
              <a:rPr lang="en-US" dirty="0" smtClean="0"/>
              <a:t>Localized updates: lock only those nodes</a:t>
            </a:r>
          </a:p>
          <a:p>
            <a:pPr lvl="1"/>
            <a:r>
              <a:rPr lang="en-US" dirty="0" smtClean="0"/>
              <a:t>While traversing the list each thread keeps at most 2 locks</a:t>
            </a:r>
          </a:p>
          <a:p>
            <a:pPr lvl="2"/>
            <a:r>
              <a:rPr lang="en-US" dirty="0" smtClean="0"/>
              <a:t>Lock node</a:t>
            </a:r>
          </a:p>
          <a:p>
            <a:pPr lvl="2"/>
            <a:r>
              <a:rPr lang="en-US" dirty="0" smtClean="0"/>
              <a:t>Lock </a:t>
            </a:r>
            <a:r>
              <a:rPr lang="en-US" dirty="0" err="1" smtClean="0"/>
              <a:t>node.next</a:t>
            </a:r>
            <a:endParaRPr lang="en-US" dirty="0" smtClean="0"/>
          </a:p>
          <a:p>
            <a:pPr lvl="2"/>
            <a:r>
              <a:rPr lang="en-US" dirty="0" smtClean="0"/>
              <a:t>Unlock node</a:t>
            </a:r>
          </a:p>
          <a:p>
            <a:pPr lvl="1"/>
            <a:r>
              <a:rPr lang="en-US" dirty="0" smtClean="0"/>
              <a:t>All locks are acquired in the same order (no deadlocks!)</a:t>
            </a:r>
          </a:p>
          <a:p>
            <a:pPr lvl="1"/>
            <a:r>
              <a:rPr lang="en-US" dirty="0" smtClean="0"/>
              <a:t>Advantage: Many threads can safely operate on the list at the same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3" y="2717150"/>
            <a:ext cx="3525441" cy="2484546"/>
          </a:xfrm>
        </p:spPr>
      </p:pic>
    </p:spTree>
    <p:extLst>
      <p:ext uri="{BB962C8B-B14F-4D97-AF65-F5344CB8AC3E}">
        <p14:creationId xmlns:p14="http://schemas.microsoft.com/office/powerpoint/2010/main" val="10658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 </a:t>
            </a:r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336873"/>
            <a:ext cx="7210396" cy="4290170"/>
          </a:xfrm>
        </p:spPr>
        <p:txBody>
          <a:bodyPr>
            <a:normAutofit/>
          </a:bodyPr>
          <a:lstStyle/>
          <a:p>
            <a:r>
              <a:rPr lang="en-US" dirty="0" smtClean="0"/>
              <a:t>Let’s try to do the same thing here too</a:t>
            </a:r>
          </a:p>
          <a:p>
            <a:r>
              <a:rPr lang="en-US" dirty="0" smtClean="0"/>
              <a:t>Each node has it’s own lock</a:t>
            </a:r>
          </a:p>
          <a:p>
            <a:r>
              <a:rPr lang="en-US" dirty="0" smtClean="0"/>
              <a:t>Acquire locks in one direction: up the tree</a:t>
            </a:r>
          </a:p>
          <a:p>
            <a:r>
              <a:rPr lang="en-US" dirty="0" smtClean="0"/>
              <a:t>But how many locks would we need?</a:t>
            </a:r>
          </a:p>
          <a:p>
            <a:r>
              <a:rPr lang="en-US" dirty="0" smtClean="0"/>
              <a:t>Too many!</a:t>
            </a:r>
          </a:p>
          <a:p>
            <a:pPr lvl="1"/>
            <a:r>
              <a:rPr lang="en-US" dirty="0" smtClean="0"/>
              <a:t>Rebalancing and rotating may modify a large portion of the tree</a:t>
            </a:r>
          </a:p>
          <a:p>
            <a:pPr lvl="1"/>
            <a:r>
              <a:rPr lang="en-US" dirty="0" smtClean="0"/>
              <a:t>At worst even the root lock may be required</a:t>
            </a:r>
          </a:p>
          <a:p>
            <a:pPr lvl="1"/>
            <a:r>
              <a:rPr lang="en-US" dirty="0" smtClean="0"/>
              <a:t>Lower depth nodes become high contention resources – bottleneck!</a:t>
            </a:r>
            <a:endParaRPr lang="en-US" dirty="0"/>
          </a:p>
          <a:p>
            <a:r>
              <a:rPr lang="en-US" dirty="0" smtClean="0"/>
              <a:t>Solutions exist but are too complicated to be practical</a:t>
            </a:r>
          </a:p>
          <a:p>
            <a:pPr lvl="1"/>
            <a:r>
              <a:rPr lang="en-US" dirty="0" smtClean="0"/>
              <a:t>Transactional memory</a:t>
            </a:r>
          </a:p>
          <a:p>
            <a:pPr lvl="1"/>
            <a:r>
              <a:rPr lang="en-US" dirty="0" smtClean="0"/>
              <a:t>MCAS</a:t>
            </a:r>
          </a:p>
          <a:p>
            <a:pPr lvl="1"/>
            <a:r>
              <a:rPr lang="en-US" dirty="0" smtClean="0"/>
              <a:t>Lock-free trees</a:t>
            </a:r>
          </a:p>
        </p:txBody>
      </p:sp>
    </p:spTree>
    <p:extLst>
      <p:ext uri="{BB962C8B-B14F-4D97-AF65-F5344CB8AC3E}">
        <p14:creationId xmlns:p14="http://schemas.microsoft.com/office/powerpoint/2010/main" val="6013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how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710</TotalTime>
  <Words>1500</Words>
  <Application>Microsoft Office PowerPoint</Application>
  <PresentationFormat>On-screen Show (4:3)</PresentationFormat>
  <Paragraphs>254</Paragraphs>
  <Slides>44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Comic Sans MS</vt:lpstr>
      <vt:lpstr>Courier New</vt:lpstr>
      <vt:lpstr>Trebuchet MS</vt:lpstr>
      <vt:lpstr>Berlin</vt:lpstr>
      <vt:lpstr>Skip Lists</vt:lpstr>
      <vt:lpstr>Motivation: Concurrency</vt:lpstr>
      <vt:lpstr>Concurrent Data Structures</vt:lpstr>
      <vt:lpstr>Concurrent Access</vt:lpstr>
      <vt:lpstr>Locking</vt:lpstr>
      <vt:lpstr>Linked Lists vs. Binary Trees</vt:lpstr>
      <vt:lpstr>Locking a Linked List</vt:lpstr>
      <vt:lpstr>Locking a Binary Tree</vt:lpstr>
      <vt:lpstr>Skip Lists</vt:lpstr>
      <vt:lpstr>Introducing the Skip List</vt:lpstr>
      <vt:lpstr>Skip List: What it looks like</vt:lpstr>
      <vt:lpstr>Skip Lists: In Code</vt:lpstr>
      <vt:lpstr>Skip List: Search</vt:lpstr>
      <vt:lpstr>Skip List: Insertion</vt:lpstr>
      <vt:lpstr>Skip Lists: Deletion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Advantages</vt:lpstr>
      <vt:lpstr>Conclusions</vt:lpstr>
      <vt:lpstr>Rounak Das</vt:lpstr>
      <vt:lpstr>Skip Lists: Analysis</vt:lpstr>
      <vt:lpstr>Skip Lists: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SkipLists</dc:title>
  <dc:creator>Rounak</dc:creator>
  <cp:lastModifiedBy>Rounak</cp:lastModifiedBy>
  <cp:revision>115</cp:revision>
  <dcterms:created xsi:type="dcterms:W3CDTF">2016-01-16T00:49:23Z</dcterms:created>
  <dcterms:modified xsi:type="dcterms:W3CDTF">2016-01-20T18:32:43Z</dcterms:modified>
</cp:coreProperties>
</file>