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86" r:id="rId6"/>
    <p:sldId id="278" r:id="rId7"/>
    <p:sldId id="279" r:id="rId8"/>
    <p:sldId id="280" r:id="rId9"/>
    <p:sldId id="281" r:id="rId10"/>
    <p:sldId id="282" r:id="rId11"/>
    <p:sldId id="287" r:id="rId12"/>
    <p:sldId id="283" r:id="rId13"/>
    <p:sldId id="284" r:id="rId14"/>
    <p:sldId id="285" r:id="rId15"/>
    <p:sldId id="288" r:id="rId16"/>
    <p:sldId id="28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91" r:id="rId35"/>
    <p:sldId id="292" r:id="rId36"/>
    <p:sldId id="290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C1A2-348A-4B10-BEE4-F878450FBF79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7A7F-7CC1-482A-8A13-41ED58AA8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3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read OK, parallel write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requires 3 nodes (</a:t>
            </a:r>
            <a:r>
              <a:rPr lang="en-US" dirty="0" err="1" smtClean="0"/>
              <a:t>prev</a:t>
            </a:r>
            <a:r>
              <a:rPr lang="en-US" dirty="0" smtClean="0"/>
              <a:t>, cur and next)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talking about 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7A7F-7CC1-482A-8A13-41ED58AA8B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0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5C76D-FCC4-46DC-B17B-1CACBC7E605A}" type="datetimeFigureOut">
              <a:rPr lang="en-US" smtClean="0"/>
              <a:t>16-Jan-16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DB6A-8E70-4D70-9808-C1495298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oidX86/skip-stat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lock-free</a:t>
            </a:r>
            <a:r>
              <a:rPr lang="en-US" dirty="0" smtClean="0"/>
              <a:t> alternative to binary search trees for highly concurrent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a </a:t>
            </a:r>
            <a:r>
              <a:rPr lang="en-US" dirty="0"/>
              <a:t>B</a:t>
            </a:r>
            <a:r>
              <a:rPr lang="en-US" dirty="0" smtClean="0"/>
              <a:t>inary </a:t>
            </a:r>
            <a:r>
              <a:rPr lang="en-US" dirty="0"/>
              <a:t>T</a:t>
            </a:r>
            <a:r>
              <a:rPr lang="en-US" dirty="0" smtClean="0"/>
              <a:t>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do the same thing here too</a:t>
            </a:r>
          </a:p>
          <a:p>
            <a:pPr lvl="1"/>
            <a:r>
              <a:rPr lang="en-US" dirty="0" smtClean="0"/>
              <a:t>Each node has it’s own lock</a:t>
            </a:r>
          </a:p>
          <a:p>
            <a:pPr lvl="1"/>
            <a:r>
              <a:rPr lang="en-US" dirty="0" smtClean="0"/>
              <a:t>Acquire locks in one direction: up the tree</a:t>
            </a:r>
          </a:p>
          <a:p>
            <a:pPr lvl="1"/>
            <a:r>
              <a:rPr lang="en-US" dirty="0" smtClean="0"/>
              <a:t>But how many locks would we need?</a:t>
            </a:r>
          </a:p>
          <a:p>
            <a:pPr lvl="1"/>
            <a:r>
              <a:rPr lang="en-US" dirty="0" smtClean="0"/>
              <a:t>Too many!</a:t>
            </a:r>
          </a:p>
          <a:p>
            <a:pPr lvl="2"/>
            <a:r>
              <a:rPr lang="en-US" dirty="0" smtClean="0"/>
              <a:t>Rebalancing and rotating may modify a large portion of the tree</a:t>
            </a:r>
          </a:p>
          <a:p>
            <a:pPr lvl="2"/>
            <a:r>
              <a:rPr lang="en-US" dirty="0" smtClean="0"/>
              <a:t>At worst even the root lock may be required</a:t>
            </a:r>
          </a:p>
          <a:p>
            <a:pPr lvl="2"/>
            <a:r>
              <a:rPr lang="en-US" dirty="0" smtClean="0"/>
              <a:t>Lower depth nodes become high contention resources – bottleneck!</a:t>
            </a:r>
            <a:endParaRPr lang="en-US" dirty="0"/>
          </a:p>
          <a:p>
            <a:pPr lvl="1"/>
            <a:r>
              <a:rPr lang="en-US" dirty="0" smtClean="0"/>
              <a:t>Solutions exist but are too complicated to be practical</a:t>
            </a:r>
          </a:p>
        </p:txBody>
      </p:sp>
    </p:spTree>
    <p:extLst>
      <p:ext uri="{BB962C8B-B14F-4D97-AF65-F5344CB8AC3E}">
        <p14:creationId xmlns:p14="http://schemas.microsoft.com/office/powerpoint/2010/main" val="6013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how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Skip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lists were first described in 1989 </a:t>
            </a:r>
            <a:r>
              <a:rPr lang="en-US" dirty="0" smtClean="0"/>
              <a:t>by William Pugh</a:t>
            </a:r>
          </a:p>
          <a:p>
            <a:r>
              <a:rPr lang="en-US" dirty="0" smtClean="0"/>
              <a:t>Probabilistic Data structure</a:t>
            </a:r>
          </a:p>
          <a:p>
            <a:r>
              <a:rPr lang="en-US" dirty="0" smtClean="0"/>
              <a:t>Multi-leveled sorted linked list</a:t>
            </a:r>
          </a:p>
          <a:p>
            <a:pPr lvl="1"/>
            <a:r>
              <a:rPr lang="en-US" dirty="0" smtClean="0"/>
              <a:t>Linked list with shortcuts to forward nodes</a:t>
            </a:r>
          </a:p>
          <a:p>
            <a:r>
              <a:rPr lang="en-US" dirty="0" smtClean="0"/>
              <a:t>Same asymptotic expected time bounds as balanced binary trees!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logn</a:t>
            </a:r>
            <a:r>
              <a:rPr lang="en-US" dirty="0" smtClean="0"/>
              <a:t>) average case</a:t>
            </a:r>
          </a:p>
          <a:p>
            <a:pPr lvl="1"/>
            <a:r>
              <a:rPr lang="en-US" dirty="0" smtClean="0"/>
              <a:t>But worst case is O(n)</a:t>
            </a:r>
          </a:p>
          <a:p>
            <a:r>
              <a:rPr lang="en-US" dirty="0" smtClean="0"/>
              <a:t>Very simple to implement; supports all operations that linked lists do </a:t>
            </a:r>
          </a:p>
        </p:txBody>
      </p:sp>
    </p:spTree>
    <p:extLst>
      <p:ext uri="{BB962C8B-B14F-4D97-AF65-F5344CB8AC3E}">
        <p14:creationId xmlns:p14="http://schemas.microsoft.com/office/powerpoint/2010/main" val="32624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What it looks like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22" y="2205810"/>
            <a:ext cx="5522658" cy="148073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4058193"/>
            <a:ext cx="9613860" cy="20987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Multileveled linked list</a:t>
            </a:r>
          </a:p>
          <a:p>
            <a:pPr lvl="1"/>
            <a:r>
              <a:rPr lang="en-US" dirty="0" smtClean="0"/>
              <a:t>With sentinel node in the front</a:t>
            </a:r>
          </a:p>
          <a:p>
            <a:pPr lvl="1"/>
            <a:r>
              <a:rPr lang="en-US" dirty="0" smtClean="0"/>
              <a:t>Usually NIL is also a sentinel node</a:t>
            </a:r>
          </a:p>
          <a:p>
            <a:r>
              <a:rPr lang="en-US" dirty="0" smtClean="0"/>
              <a:t>Lowest level is a normal sorted linked list</a:t>
            </a:r>
          </a:p>
          <a:p>
            <a:r>
              <a:rPr lang="en-US" dirty="0" smtClean="0"/>
              <a:t>Upper levels skip some nodes in the middle</a:t>
            </a:r>
          </a:p>
          <a:p>
            <a:r>
              <a:rPr lang="en-US" dirty="0" smtClean="0"/>
              <a:t>How many nodes are skipped is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Here’s a sample in C</a:t>
            </a:r>
          </a:p>
          <a:p>
            <a:pPr lvl="1"/>
            <a:r>
              <a:rPr lang="en-US" dirty="0" smtClean="0"/>
              <a:t>Holds key-value pairs</a:t>
            </a:r>
          </a:p>
          <a:p>
            <a:pPr lvl="1"/>
            <a:r>
              <a:rPr lang="en-US" dirty="0" smtClean="0"/>
              <a:t>Might contain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MAX_LEVEL</a:t>
            </a:r>
            <a:r>
              <a:rPr lang="en-US" dirty="0" smtClean="0"/>
              <a:t> 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orward </a:t>
            </a:r>
            <a:r>
              <a:rPr lang="en-US" dirty="0" smtClean="0">
                <a:cs typeface="Courier New" panose="02070309020205020404" pitchFamily="49" charset="0"/>
              </a:rPr>
              <a:t>holds the pointers for each level in the list,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forward[0]</a:t>
            </a:r>
            <a:r>
              <a:rPr lang="en-US" dirty="0" smtClean="0">
                <a:cs typeface="Courier New" panose="02070309020205020404" pitchFamily="49" charset="0"/>
              </a:rPr>
              <a:t> is the base pointer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header is a sentinel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ConcurrentSkipListSet</a:t>
            </a:r>
            <a:r>
              <a:rPr lang="en-US" dirty="0" smtClean="0">
                <a:cs typeface="Courier New" panose="02070309020205020404" pitchFamily="49" charset="0"/>
              </a:rPr>
              <a:t> in Java are implemented using Skip Lists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99" y="3135967"/>
            <a:ext cx="4048690" cy="2000529"/>
          </a:xfrm>
        </p:spPr>
      </p:pic>
    </p:spTree>
    <p:extLst>
      <p:ext uri="{BB962C8B-B14F-4D97-AF65-F5344CB8AC3E}">
        <p14:creationId xmlns:p14="http://schemas.microsoft.com/office/powerpoint/2010/main" val="16342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at the top</a:t>
            </a:r>
          </a:p>
          <a:p>
            <a:r>
              <a:rPr lang="en-US" dirty="0"/>
              <a:t>F</a:t>
            </a:r>
            <a:r>
              <a:rPr lang="en-US" dirty="0" smtClean="0"/>
              <a:t>or each level from top to bottom</a:t>
            </a:r>
          </a:p>
          <a:p>
            <a:pPr lvl="1"/>
            <a:r>
              <a:rPr lang="en-US" dirty="0" smtClean="0"/>
              <a:t>Skip all nodes that have a smaller key</a:t>
            </a:r>
          </a:p>
          <a:p>
            <a:pPr lvl="1"/>
            <a:r>
              <a:rPr lang="en-US" dirty="0" smtClean="0"/>
              <a:t>This is like taking a shortcut</a:t>
            </a:r>
          </a:p>
          <a:p>
            <a:pPr lvl="1"/>
            <a:r>
              <a:rPr lang="en-US" dirty="0" smtClean="0"/>
              <a:t>Prunes the search space, probabilistically</a:t>
            </a:r>
          </a:p>
          <a:p>
            <a:r>
              <a:rPr lang="en-US" dirty="0" smtClean="0"/>
              <a:t>If search key is found then exit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65" y="2834462"/>
            <a:ext cx="4700588" cy="2603539"/>
          </a:xfrm>
        </p:spPr>
      </p:pic>
    </p:spTree>
    <p:extLst>
      <p:ext uri="{BB962C8B-B14F-4D97-AF65-F5344CB8AC3E}">
        <p14:creationId xmlns:p14="http://schemas.microsoft.com/office/powerpoint/2010/main" val="7061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3907173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is similar to search</a:t>
            </a:r>
          </a:p>
          <a:p>
            <a:r>
              <a:rPr lang="en-US" dirty="0" smtClean="0"/>
              <a:t>Find out where the node need to go</a:t>
            </a:r>
          </a:p>
          <a:p>
            <a:pPr lvl="1"/>
            <a:r>
              <a:rPr lang="en-US" dirty="0" smtClean="0"/>
              <a:t>From top left, skip all smaller and NIL nodes</a:t>
            </a:r>
          </a:p>
          <a:p>
            <a:pPr lvl="1"/>
            <a:r>
              <a:rPr lang="en-US" dirty="0" smtClean="0"/>
              <a:t>Keep going down and insert at bottom level</a:t>
            </a:r>
          </a:p>
          <a:p>
            <a:r>
              <a:rPr lang="en-US" dirty="0" smtClean="0"/>
              <a:t>Afterwards, elevate the new node up a random level</a:t>
            </a:r>
          </a:p>
          <a:p>
            <a:pPr lvl="1"/>
            <a:r>
              <a:rPr lang="en-US" dirty="0" smtClean="0"/>
              <a:t>Need to keep track of all pointer to update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79" y="2336800"/>
            <a:ext cx="4027783" cy="4144955"/>
          </a:xfrm>
        </p:spPr>
      </p:pic>
    </p:spTree>
    <p:extLst>
      <p:ext uri="{BB962C8B-B14F-4D97-AF65-F5344CB8AC3E}">
        <p14:creationId xmlns:p14="http://schemas.microsoft.com/office/powerpoint/2010/main" val="36771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5874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482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1411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bother with a new data structure when we already have so many?</a:t>
            </a:r>
          </a:p>
        </p:txBody>
      </p:sp>
    </p:spTree>
    <p:extLst>
      <p:ext uri="{BB962C8B-B14F-4D97-AF65-F5344CB8AC3E}">
        <p14:creationId xmlns:p14="http://schemas.microsoft.com/office/powerpoint/2010/main" val="42186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3929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620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84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151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6439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3598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37677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4419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2196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120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Processors have up to 8 cores, sometimes even 16</a:t>
            </a:r>
          </a:p>
          <a:p>
            <a:r>
              <a:rPr lang="en-US" dirty="0" smtClean="0"/>
              <a:t>Pipelining at the instruction level gives us huge performance improvements</a:t>
            </a:r>
          </a:p>
          <a:p>
            <a:r>
              <a:rPr lang="en-US" dirty="0" smtClean="0"/>
              <a:t>Software should take advantage of this hardware support for concurrent execution</a:t>
            </a:r>
          </a:p>
          <a:p>
            <a:r>
              <a:rPr lang="en-US" dirty="0" smtClean="0"/>
              <a:t>But making multithreaded software is hard, really hard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Nearly all major software released nowadays is multithreaded to some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7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0779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1654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7545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List: Insertion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2555081"/>
            <a:ext cx="9144000" cy="3162300"/>
          </a:xfrm>
        </p:spPr>
      </p:pic>
    </p:spTree>
    <p:extLst>
      <p:ext uri="{BB962C8B-B14F-4D97-AF65-F5344CB8AC3E}">
        <p14:creationId xmlns:p14="http://schemas.microsoft.com/office/powerpoint/2010/main" val="28400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Skip Lists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global lock; Internally </a:t>
            </a:r>
            <a:r>
              <a:rPr lang="en-US" dirty="0"/>
              <a:t>locked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Globally locked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9" y="4174335"/>
            <a:ext cx="3324689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3" y="3912362"/>
            <a:ext cx="325800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ConcurrentSkipListMap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 smtClean="0"/>
              <a:t> from Javas standard library</a:t>
            </a:r>
          </a:p>
          <a:p>
            <a:r>
              <a:rPr lang="en-US" dirty="0" smtClean="0"/>
              <a:t>Create of 100,000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mapping in each map</a:t>
            </a:r>
          </a:p>
          <a:p>
            <a:pPr lvl="1"/>
            <a:r>
              <a:rPr lang="en-US" dirty="0" smtClean="0"/>
              <a:t>Both maps are identical</a:t>
            </a:r>
          </a:p>
          <a:p>
            <a:r>
              <a:rPr lang="en-US" dirty="0" smtClean="0"/>
              <a:t>Generate random integers and access the corresponding keys</a:t>
            </a:r>
          </a:p>
          <a:p>
            <a:pPr lvl="1"/>
            <a:r>
              <a:rPr lang="en-US" dirty="0" smtClean="0"/>
              <a:t>Same entries accessed for each map</a:t>
            </a:r>
          </a:p>
          <a:p>
            <a:r>
              <a:rPr lang="en-US" dirty="0" smtClean="0"/>
              <a:t>Steadily increase number of threads accessing the Maps at a time</a:t>
            </a:r>
          </a:p>
          <a:p>
            <a:pPr lvl="1"/>
            <a:r>
              <a:rPr lang="en-US" dirty="0" smtClean="0"/>
              <a:t>1, 2, 4 etc.</a:t>
            </a:r>
          </a:p>
          <a:p>
            <a:pPr lvl="1"/>
            <a:r>
              <a:rPr lang="en-US" dirty="0" smtClean="0"/>
              <a:t>Each thread accesses 100,000 random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53920"/>
            <a:ext cx="7607119" cy="3598863"/>
          </a:xfrm>
        </p:spPr>
      </p:pic>
      <p:sp>
        <p:nvSpPr>
          <p:cNvPr id="5" name="TextBox 4"/>
          <p:cNvSpPr txBox="1"/>
          <p:nvPr/>
        </p:nvSpPr>
        <p:spPr>
          <a:xfrm>
            <a:off x="8577943" y="2412274"/>
            <a:ext cx="3362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Binary Trees are better in single threaded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even with only 2 threads Skip Lists pull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locks are just too inefficient!</a:t>
            </a:r>
          </a:p>
        </p:txBody>
      </p:sp>
    </p:spTree>
    <p:extLst>
      <p:ext uri="{BB962C8B-B14F-4D97-AF65-F5344CB8AC3E}">
        <p14:creationId xmlns:p14="http://schemas.microsoft.com/office/powerpoint/2010/main" val="36111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Lists: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9" y="2267131"/>
            <a:ext cx="7331483" cy="3828869"/>
          </a:xfrm>
        </p:spPr>
      </p:pic>
      <p:sp>
        <p:nvSpPr>
          <p:cNvPr id="5" name="TextBox 4"/>
          <p:cNvSpPr txBox="1"/>
          <p:nvPr/>
        </p:nvSpPr>
        <p:spPr>
          <a:xfrm>
            <a:off x="8055429" y="2412274"/>
            <a:ext cx="3065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keeps getting worse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Obviously all the threads are being serialized by the Global lock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SkipListMap</a:t>
            </a:r>
            <a:r>
              <a:rPr lang="en-US" dirty="0" smtClean="0"/>
              <a:t> enjoys somewhat constant access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206171"/>
            <a:ext cx="6885284" cy="3598863"/>
          </a:xfrm>
        </p:spPr>
      </p:pic>
      <p:sp>
        <p:nvSpPr>
          <p:cNvPr id="5" name="TextBox 4"/>
          <p:cNvSpPr txBox="1"/>
          <p:nvPr/>
        </p:nvSpPr>
        <p:spPr>
          <a:xfrm>
            <a:off x="7724503" y="2290354"/>
            <a:ext cx="336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similar story in case of modify operation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Lists: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 Lists are better for highly concurrent environments</a:t>
            </a:r>
          </a:p>
          <a:p>
            <a:pPr lvl="1"/>
            <a:r>
              <a:rPr lang="en-US" dirty="0" smtClean="0"/>
              <a:t>Better performance for bulk data access</a:t>
            </a:r>
          </a:p>
          <a:p>
            <a:pPr lvl="1"/>
            <a:r>
              <a:rPr lang="en-US" dirty="0" smtClean="0"/>
              <a:t>Localized updates are better in this case</a:t>
            </a:r>
          </a:p>
          <a:p>
            <a:r>
              <a:rPr lang="en-US" dirty="0" smtClean="0"/>
              <a:t>Scale significantly better than Red-Black trees as parallelism increases</a:t>
            </a:r>
          </a:p>
          <a:p>
            <a:pPr lvl="1"/>
            <a:r>
              <a:rPr lang="en-US" dirty="0" smtClean="0"/>
              <a:t>Global locks are bad; don’t scale</a:t>
            </a:r>
          </a:p>
          <a:p>
            <a:pPr lvl="1"/>
            <a:r>
              <a:rPr lang="en-US" dirty="0" smtClean="0"/>
              <a:t>Finer locking mechanisms are rather convoluted</a:t>
            </a:r>
          </a:p>
          <a:p>
            <a:r>
              <a:rPr lang="en-US" dirty="0" smtClean="0"/>
              <a:t>Lock-free skip lists are possible!</a:t>
            </a:r>
          </a:p>
          <a:p>
            <a:pPr lvl="1"/>
            <a:r>
              <a:rPr lang="en-US" dirty="0" smtClean="0"/>
              <a:t>Perform about as well as locking ones</a:t>
            </a:r>
          </a:p>
        </p:txBody>
      </p:sp>
    </p:spTree>
    <p:extLst>
      <p:ext uri="{BB962C8B-B14F-4D97-AF65-F5344CB8AC3E}">
        <p14:creationId xmlns:p14="http://schemas.microsoft.com/office/powerpoint/2010/main" val="10058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difficulty arises partly from how the human mind works and partly from having shared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don’t think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share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Concurrency is usually an afterthought</a:t>
            </a:r>
          </a:p>
        </p:txBody>
      </p: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212931" y="2695080"/>
            <a:ext cx="5867399" cy="2882900"/>
            <a:chOff x="672" y="392"/>
            <a:chExt cx="4300" cy="2031"/>
          </a:xfrm>
        </p:grpSpPr>
        <p:pic>
          <p:nvPicPr>
            <p:cNvPr id="33" name="Picture 32" descr="BD18201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j029202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j019538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MCj0396734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MCj0396732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 rot="-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 rot="-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 Lists are good when you have lots of threads trying to access (and modify) the same data at the same time</a:t>
            </a:r>
          </a:p>
          <a:p>
            <a:r>
              <a:rPr lang="en-US" dirty="0" smtClean="0"/>
              <a:t>Trees don’t respond well to parallel access</a:t>
            </a:r>
          </a:p>
          <a:p>
            <a:r>
              <a:rPr lang="en-US" dirty="0" smtClean="0"/>
              <a:t>Next time, when you want a lock-free concurrency-friendly data structure consider a Skip List!</a:t>
            </a:r>
          </a:p>
          <a:p>
            <a:r>
              <a:rPr lang="en-US" dirty="0" smtClean="0"/>
              <a:t>All data and code used can be found here: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github.com/DroidX86/skip-stats</a:t>
            </a:r>
            <a:endParaRPr lang="en-US" dirty="0" smtClean="0"/>
          </a:p>
          <a:p>
            <a:pPr lvl="1"/>
            <a:r>
              <a:rPr lang="en-US" dirty="0" smtClean="0"/>
              <a:t>Including all the references, further reading and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280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Rounak Das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Jadavpur</a:t>
            </a:r>
            <a:r>
              <a:rPr lang="en-US" dirty="0" smtClean="0"/>
              <a:t> University; BCSE-IV, Roll: 001201051036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5958" y="1854926"/>
            <a:ext cx="7602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2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Data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Accessing shared data is the most common operation that may need to be parallelized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vs. Binary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Sorted Linked Lists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Good: Simple linear data structure; anybody can make one!</a:t>
            </a:r>
          </a:p>
          <a:p>
            <a:r>
              <a:rPr lang="en-US" dirty="0" smtClean="0"/>
              <a:t>The Bad: Worst case O(n) performance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Balanced Binary Search Trees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The Good: Worst case O(</a:t>
            </a:r>
            <a:r>
              <a:rPr lang="en-US" dirty="0" err="1" smtClean="0"/>
              <a:t>logn</a:t>
            </a:r>
            <a:r>
              <a:rPr lang="en-US" dirty="0" smtClean="0"/>
              <a:t>) performance</a:t>
            </a:r>
          </a:p>
          <a:p>
            <a:r>
              <a:rPr lang="en-US" dirty="0" smtClean="0"/>
              <a:t>The Bad: Far more complex to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4" y="2296304"/>
            <a:ext cx="9980673" cy="3599313"/>
          </a:xfrm>
        </p:spPr>
        <p:txBody>
          <a:bodyPr/>
          <a:lstStyle/>
          <a:p>
            <a:r>
              <a:rPr lang="en-US" dirty="0" smtClean="0"/>
              <a:t>Must maintain consistency</a:t>
            </a:r>
          </a:p>
          <a:p>
            <a:pPr lvl="1"/>
            <a:r>
              <a:rPr lang="en-US" dirty="0" smtClean="0"/>
              <a:t>Multiple readers allowed while there are no writers</a:t>
            </a:r>
          </a:p>
          <a:p>
            <a:pPr lvl="1"/>
            <a:r>
              <a:rPr lang="en-US" dirty="0" smtClean="0"/>
              <a:t>No readers while there’s a writer </a:t>
            </a:r>
          </a:p>
          <a:p>
            <a:pPr lvl="1"/>
            <a:r>
              <a:rPr lang="en-US" dirty="0" smtClean="0"/>
              <a:t>Only one writer at a time</a:t>
            </a:r>
          </a:p>
          <a:p>
            <a:pPr lvl="1"/>
            <a:r>
              <a:rPr lang="en-US" dirty="0" smtClean="0"/>
              <a:t>else we get: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4" y="4222742"/>
            <a:ext cx="9048400" cy="20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8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2336873"/>
            <a:ext cx="9971965" cy="3599313"/>
          </a:xfrm>
        </p:spPr>
        <p:txBody>
          <a:bodyPr/>
          <a:lstStyle/>
          <a:p>
            <a:r>
              <a:rPr lang="en-US" dirty="0" smtClean="0"/>
              <a:t>Coarse-grained Locking</a:t>
            </a:r>
          </a:p>
          <a:p>
            <a:pPr lvl="1"/>
            <a:r>
              <a:rPr lang="en-US" dirty="0" smtClean="0"/>
              <a:t>Lock the whole data structure</a:t>
            </a:r>
          </a:p>
          <a:p>
            <a:pPr lvl="1"/>
            <a:r>
              <a:rPr lang="en-US" dirty="0" smtClean="0"/>
              <a:t>Obviously correct, also simple</a:t>
            </a:r>
          </a:p>
          <a:p>
            <a:pPr lvl="1"/>
            <a:r>
              <a:rPr lang="en-US" dirty="0" smtClean="0"/>
              <a:t>But inefficient</a:t>
            </a:r>
          </a:p>
          <a:p>
            <a:r>
              <a:rPr lang="en-US" dirty="0" smtClean="0"/>
              <a:t>Fine-grained Locking</a:t>
            </a:r>
          </a:p>
          <a:p>
            <a:pPr lvl="1"/>
            <a:r>
              <a:rPr lang="en-US" dirty="0" smtClean="0"/>
              <a:t>Lock only a piece of the data structure</a:t>
            </a:r>
          </a:p>
          <a:p>
            <a:pPr lvl="1"/>
            <a:r>
              <a:rPr lang="en-US" dirty="0" smtClean="0"/>
              <a:t>Each piece or node will have its own lock</a:t>
            </a:r>
          </a:p>
          <a:p>
            <a:pPr lvl="1"/>
            <a:r>
              <a:rPr lang="en-US" dirty="0" smtClean="0"/>
              <a:t>Only lock those nodes that need to be modified</a:t>
            </a:r>
          </a:p>
        </p:txBody>
      </p:sp>
    </p:spTree>
    <p:extLst>
      <p:ext uri="{BB962C8B-B14F-4D97-AF65-F5344CB8AC3E}">
        <p14:creationId xmlns:p14="http://schemas.microsoft.com/office/powerpoint/2010/main" val="2343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Hand-over-Hand locking</a:t>
            </a:r>
          </a:p>
          <a:p>
            <a:pPr lvl="1"/>
            <a:r>
              <a:rPr lang="en-US" dirty="0" smtClean="0"/>
              <a:t>Each insertion requires only 2 nodes to be modified</a:t>
            </a:r>
          </a:p>
          <a:p>
            <a:pPr lvl="1"/>
            <a:r>
              <a:rPr lang="en-US" dirty="0" smtClean="0"/>
              <a:t>Lock only those 2 nodes</a:t>
            </a:r>
          </a:p>
          <a:p>
            <a:pPr lvl="1"/>
            <a:r>
              <a:rPr lang="en-US" dirty="0" smtClean="0"/>
              <a:t>While traversing the list each thread keeps at most 2 locks</a:t>
            </a:r>
          </a:p>
          <a:p>
            <a:pPr lvl="1"/>
            <a:r>
              <a:rPr lang="en-US" dirty="0" smtClean="0"/>
              <a:t>All locks are acquired in the same order (no deadlocks!)</a:t>
            </a:r>
          </a:p>
          <a:p>
            <a:pPr lvl="1"/>
            <a:r>
              <a:rPr lang="en-US" dirty="0" smtClean="0"/>
              <a:t>Advantage: Many threads can safely operate on the list at the same time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479867"/>
            <a:ext cx="4700588" cy="3312728"/>
          </a:xfrm>
        </p:spPr>
      </p:pic>
    </p:spTree>
    <p:extLst>
      <p:ext uri="{BB962C8B-B14F-4D97-AF65-F5344CB8AC3E}">
        <p14:creationId xmlns:p14="http://schemas.microsoft.com/office/powerpoint/2010/main" val="106588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346</TotalTime>
  <Words>1041</Words>
  <Application>Microsoft Office PowerPoint</Application>
  <PresentationFormat>Widescreen</PresentationFormat>
  <Paragraphs>170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Comic Sans MS</vt:lpstr>
      <vt:lpstr>Courier New</vt:lpstr>
      <vt:lpstr>Trebuchet MS</vt:lpstr>
      <vt:lpstr>Berlin</vt:lpstr>
      <vt:lpstr>Skip Lists</vt:lpstr>
      <vt:lpstr>Motivation</vt:lpstr>
      <vt:lpstr>Concurrency</vt:lpstr>
      <vt:lpstr>Concurrency</vt:lpstr>
      <vt:lpstr>Concurrent Data Structures</vt:lpstr>
      <vt:lpstr>Linked Lists vs. Binary Trees</vt:lpstr>
      <vt:lpstr>Concurrent Access</vt:lpstr>
      <vt:lpstr>Locking</vt:lpstr>
      <vt:lpstr>Locking a Linked List</vt:lpstr>
      <vt:lpstr>Locking a Binary Tree</vt:lpstr>
      <vt:lpstr>Skip Lists</vt:lpstr>
      <vt:lpstr>Introducing the Skip List</vt:lpstr>
      <vt:lpstr>Skip List: What it looks like</vt:lpstr>
      <vt:lpstr>Skip Lists: In Code</vt:lpstr>
      <vt:lpstr>Skip List: Search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List: Insertion</vt:lpstr>
      <vt:lpstr>Skip Lists: Performance</vt:lpstr>
      <vt:lpstr>Skip Lists: Performance</vt:lpstr>
      <vt:lpstr>Skip Lists: Performance</vt:lpstr>
      <vt:lpstr>Skip Lists: Performance</vt:lpstr>
      <vt:lpstr>Skip Lists: Performance</vt:lpstr>
      <vt:lpstr>Skip Lists: Advantages</vt:lpstr>
      <vt:lpstr>Conclusions</vt:lpstr>
      <vt:lpstr>Rounak 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SkipLists</dc:title>
  <dc:creator>Rounak</dc:creator>
  <cp:lastModifiedBy>Rounak</cp:lastModifiedBy>
  <cp:revision>39</cp:revision>
  <dcterms:created xsi:type="dcterms:W3CDTF">2016-01-16T00:49:23Z</dcterms:created>
  <dcterms:modified xsi:type="dcterms:W3CDTF">2016-01-16T06:35:54Z</dcterms:modified>
</cp:coreProperties>
</file>