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6"/>
  </p:notesMasterIdLst>
  <p:sldIdLst>
    <p:sldId id="256" r:id="rId2"/>
    <p:sldId id="258" r:id="rId3"/>
    <p:sldId id="259" r:id="rId4"/>
    <p:sldId id="286" r:id="rId5"/>
    <p:sldId id="278" r:id="rId6"/>
    <p:sldId id="279" r:id="rId7"/>
    <p:sldId id="280" r:id="rId8"/>
    <p:sldId id="281" r:id="rId9"/>
    <p:sldId id="282" r:id="rId10"/>
    <p:sldId id="287" r:id="rId11"/>
    <p:sldId id="283" r:id="rId12"/>
    <p:sldId id="284" r:id="rId13"/>
    <p:sldId id="285" r:id="rId14"/>
    <p:sldId id="288" r:id="rId15"/>
    <p:sldId id="28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98" r:id="rId33"/>
    <p:sldId id="276" r:id="rId34"/>
    <p:sldId id="299" r:id="rId35"/>
    <p:sldId id="291" r:id="rId36"/>
    <p:sldId id="292" r:id="rId37"/>
    <p:sldId id="290" r:id="rId38"/>
    <p:sldId id="293" r:id="rId39"/>
    <p:sldId id="300" r:id="rId40"/>
    <p:sldId id="301" r:id="rId41"/>
    <p:sldId id="302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C1A2-348A-4B10-BEE4-F878450FBF79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A7F-7CC1-482A-8A13-41ED58AA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difficulty arises partly from how the human mind works and partly from having shared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1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talking about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Reader and writers but on a</a:t>
            </a:r>
            <a:r>
              <a:rPr lang="en-US" baseline="0" dirty="0" smtClean="0"/>
              <a:t> bigger scale, RW problem on each data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Optimistic: Try without sync, if it works,</a:t>
            </a:r>
            <a:r>
              <a:rPr lang="en-US" baseline="0" dirty="0" smtClean="0"/>
              <a:t> it works else do sync</a:t>
            </a:r>
          </a:p>
          <a:p>
            <a:r>
              <a:rPr lang="en-US" baseline="0" dirty="0" smtClean="0"/>
              <a:t>Lock-free: Atomic operations, Native compare-and-set, advanced = MCAS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 are localized</a:t>
            </a:r>
          </a:p>
          <a:p>
            <a:r>
              <a:rPr lang="en-US" dirty="0" smtClean="0"/>
              <a:t>Strict</a:t>
            </a:r>
            <a:r>
              <a:rPr lang="en-US" baseline="0" dirty="0" smtClean="0"/>
              <a:t> hierarchy in resources in OS</a:t>
            </a:r>
            <a:endParaRPr lang="en-US" dirty="0" smtClean="0"/>
          </a:p>
          <a:p>
            <a:r>
              <a:rPr lang="en-US" dirty="0" smtClean="0"/>
              <a:t>Delete requires 3 nodes (</a:t>
            </a:r>
            <a:r>
              <a:rPr lang="en-US" dirty="0" err="1" smtClean="0"/>
              <a:t>prev</a:t>
            </a:r>
            <a:r>
              <a:rPr lang="en-US" dirty="0" smtClean="0"/>
              <a:t>, cur and next)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skip list code is also more</a:t>
            </a:r>
            <a:r>
              <a:rPr lang="en-US" baseline="0" dirty="0" smtClean="0"/>
              <a:t> intuitive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Global locks are just too inefficient!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6D-FCC4-46DC-B17B-1CACBC7E605A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X86/skip-sta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alternative to binary search trees for highly concurrent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how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lists were first described in 1989 </a:t>
            </a:r>
            <a:r>
              <a:rPr lang="en-US" dirty="0" smtClean="0"/>
              <a:t>by William Pugh</a:t>
            </a:r>
          </a:p>
          <a:p>
            <a:r>
              <a:rPr lang="en-US" dirty="0" smtClean="0"/>
              <a:t>Probabilistic Data structure</a:t>
            </a:r>
          </a:p>
          <a:p>
            <a:r>
              <a:rPr lang="en-US" dirty="0" smtClean="0"/>
              <a:t>Multi-leveled sorted linked list</a:t>
            </a:r>
          </a:p>
          <a:p>
            <a:pPr lvl="1"/>
            <a:r>
              <a:rPr lang="en-US" dirty="0" smtClean="0"/>
              <a:t>Linked list with shortcuts to forward nodes</a:t>
            </a:r>
          </a:p>
          <a:p>
            <a:r>
              <a:rPr lang="en-US" dirty="0" smtClean="0"/>
              <a:t>Same asymptotic expected time bounds as balanced binary trees!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 average case</a:t>
            </a:r>
          </a:p>
          <a:p>
            <a:pPr lvl="1"/>
            <a:r>
              <a:rPr lang="en-US" dirty="0" smtClean="0"/>
              <a:t>But worst case is O(n)</a:t>
            </a:r>
          </a:p>
          <a:p>
            <a:r>
              <a:rPr lang="en-US" dirty="0" smtClean="0"/>
              <a:t>Very simple to implement!</a:t>
            </a:r>
          </a:p>
        </p:txBody>
      </p:sp>
    </p:spTree>
    <p:extLst>
      <p:ext uri="{BB962C8B-B14F-4D97-AF65-F5344CB8AC3E}">
        <p14:creationId xmlns:p14="http://schemas.microsoft.com/office/powerpoint/2010/main" val="32624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What it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22" y="2205810"/>
            <a:ext cx="5522658" cy="14807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4058193"/>
            <a:ext cx="9613860" cy="2098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Multileveled linked list</a:t>
            </a:r>
          </a:p>
          <a:p>
            <a:pPr lvl="1"/>
            <a:r>
              <a:rPr lang="en-US" dirty="0" smtClean="0"/>
              <a:t>With sentinel node in the front</a:t>
            </a:r>
          </a:p>
          <a:p>
            <a:r>
              <a:rPr lang="en-US" dirty="0" smtClean="0"/>
              <a:t>Lowest level is a normal sorted linked list</a:t>
            </a:r>
          </a:p>
          <a:p>
            <a:r>
              <a:rPr lang="en-US" dirty="0" smtClean="0"/>
              <a:t>Upper levels skip some nodes in the middle</a:t>
            </a:r>
          </a:p>
          <a:p>
            <a:r>
              <a:rPr lang="en-US" dirty="0" smtClean="0"/>
              <a:t>How many nodes are skipped is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Here’s a sample in C</a:t>
            </a:r>
          </a:p>
          <a:p>
            <a:pPr lvl="1"/>
            <a:r>
              <a:rPr lang="en-US" dirty="0" smtClean="0"/>
              <a:t>Holds key-value pairs</a:t>
            </a:r>
          </a:p>
          <a:p>
            <a:pPr lvl="1"/>
            <a:r>
              <a:rPr lang="en-US" dirty="0" smtClean="0"/>
              <a:t>Might contain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MAX_LEVEL</a:t>
            </a:r>
            <a:r>
              <a:rPr lang="en-US" dirty="0" smtClean="0"/>
              <a:t> 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orward </a:t>
            </a:r>
            <a:r>
              <a:rPr lang="en-US" dirty="0" smtClean="0">
                <a:cs typeface="Courier New" panose="02070309020205020404" pitchFamily="49" charset="0"/>
              </a:rPr>
              <a:t>holds the pointers for each level in the list,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forward[0]</a:t>
            </a:r>
            <a:r>
              <a:rPr lang="en-US" dirty="0" smtClean="0">
                <a:cs typeface="Courier New" panose="02070309020205020404" pitchFamily="49" charset="0"/>
              </a:rPr>
              <a:t> is the base pointer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header is a sentinel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dirty="0" smtClean="0">
                <a:cs typeface="Courier New" panose="02070309020205020404" pitchFamily="49" charset="0"/>
              </a:rPr>
              <a:t> in Java are implemented using Skip Lists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99" y="3135967"/>
            <a:ext cx="4048690" cy="2000529"/>
          </a:xfrm>
        </p:spPr>
      </p:pic>
    </p:spTree>
    <p:extLst>
      <p:ext uri="{BB962C8B-B14F-4D97-AF65-F5344CB8AC3E}">
        <p14:creationId xmlns:p14="http://schemas.microsoft.com/office/powerpoint/2010/main" val="1634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at the top</a:t>
            </a:r>
          </a:p>
          <a:p>
            <a:r>
              <a:rPr lang="en-US" dirty="0"/>
              <a:t>F</a:t>
            </a:r>
            <a:r>
              <a:rPr lang="en-US" dirty="0" smtClean="0"/>
              <a:t>or each level from top to bottom</a:t>
            </a:r>
          </a:p>
          <a:p>
            <a:pPr lvl="1"/>
            <a:r>
              <a:rPr lang="en-US" dirty="0" smtClean="0"/>
              <a:t>Skip all nodes that have a smaller key</a:t>
            </a:r>
          </a:p>
          <a:p>
            <a:pPr lvl="1"/>
            <a:r>
              <a:rPr lang="en-US" dirty="0" smtClean="0"/>
              <a:t>This is like taking a shortcut</a:t>
            </a:r>
          </a:p>
          <a:p>
            <a:pPr lvl="1"/>
            <a:r>
              <a:rPr lang="en-US" dirty="0" smtClean="0"/>
              <a:t>Prunes the search space, probabilistically</a:t>
            </a:r>
          </a:p>
          <a:p>
            <a:r>
              <a:rPr lang="en-US" dirty="0" smtClean="0"/>
              <a:t>If search key is found then exit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65" y="2834462"/>
            <a:ext cx="4700588" cy="2603539"/>
          </a:xfrm>
        </p:spPr>
      </p:pic>
    </p:spTree>
    <p:extLst>
      <p:ext uri="{BB962C8B-B14F-4D97-AF65-F5344CB8AC3E}">
        <p14:creationId xmlns:p14="http://schemas.microsoft.com/office/powerpoint/2010/main" val="706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907173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is similar to search</a:t>
            </a:r>
          </a:p>
          <a:p>
            <a:r>
              <a:rPr lang="en-US" dirty="0" smtClean="0"/>
              <a:t>Find out where the node need to go</a:t>
            </a:r>
          </a:p>
          <a:p>
            <a:pPr lvl="1"/>
            <a:r>
              <a:rPr lang="en-US" dirty="0" smtClean="0"/>
              <a:t>From top left, skip all smaller and NIL nodes</a:t>
            </a:r>
          </a:p>
          <a:p>
            <a:pPr lvl="1"/>
            <a:r>
              <a:rPr lang="en-US" dirty="0" smtClean="0"/>
              <a:t>Keep going down and insert at bottom level</a:t>
            </a:r>
          </a:p>
          <a:p>
            <a:r>
              <a:rPr lang="en-US" dirty="0" smtClean="0"/>
              <a:t>Afterwards, elevate the new node up a random level</a:t>
            </a:r>
          </a:p>
          <a:p>
            <a:pPr lvl="1"/>
            <a:r>
              <a:rPr lang="en-US" dirty="0" smtClean="0"/>
              <a:t>Need to keep track of all pointer to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79" y="2336800"/>
            <a:ext cx="4027783" cy="4144955"/>
          </a:xfrm>
        </p:spPr>
      </p:pic>
    </p:spTree>
    <p:extLst>
      <p:ext uri="{BB962C8B-B14F-4D97-AF65-F5344CB8AC3E}">
        <p14:creationId xmlns:p14="http://schemas.microsoft.com/office/powerpoint/2010/main" val="36771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587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482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14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39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Multi-core processors</a:t>
            </a:r>
          </a:p>
          <a:p>
            <a:endParaRPr lang="en-US" dirty="0" smtClean="0"/>
          </a:p>
          <a:p>
            <a:r>
              <a:rPr lang="en-US" dirty="0" smtClean="0"/>
              <a:t>Instruction level pipelining</a:t>
            </a:r>
          </a:p>
          <a:p>
            <a:endParaRPr lang="en-US" dirty="0" smtClean="0"/>
          </a:p>
          <a:p>
            <a:r>
              <a:rPr lang="en-US" dirty="0" smtClean="0"/>
              <a:t>Hardware support is abundant</a:t>
            </a:r>
          </a:p>
          <a:p>
            <a:endParaRPr lang="en-US" dirty="0"/>
          </a:p>
          <a:p>
            <a:r>
              <a:rPr lang="en-US" dirty="0" smtClean="0"/>
              <a:t>Software is not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Nearly all major software released nowadays is multithreaded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62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8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151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643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3598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767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4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219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20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077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don’t think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copy of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Concurrency is usually an afterthought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212931" y="2695080"/>
            <a:ext cx="5867399" cy="2882900"/>
            <a:chOff x="672" y="392"/>
            <a:chExt cx="4300" cy="2031"/>
          </a:xfrm>
        </p:grpSpPr>
        <p:pic>
          <p:nvPicPr>
            <p:cNvPr id="33" name="Picture 32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-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-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654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754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078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8400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2757641"/>
          </a:xfrm>
        </p:spPr>
        <p:txBody>
          <a:bodyPr/>
          <a:lstStyle/>
          <a:p>
            <a:r>
              <a:rPr lang="en-US" dirty="0" smtClean="0"/>
              <a:t>Very similar to </a:t>
            </a:r>
            <a:r>
              <a:rPr lang="en-US" dirty="0" smtClean="0"/>
              <a:t>Insertion</a:t>
            </a:r>
          </a:p>
          <a:p>
            <a:r>
              <a:rPr lang="en-US" dirty="0" smtClean="0"/>
              <a:t>Might need to decrease level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78" y="2162702"/>
            <a:ext cx="4277021" cy="3598863"/>
          </a:xfrm>
        </p:spPr>
      </p:pic>
    </p:spTree>
    <p:extLst>
      <p:ext uri="{BB962C8B-B14F-4D97-AF65-F5344CB8AC3E}">
        <p14:creationId xmlns:p14="http://schemas.microsoft.com/office/powerpoint/2010/main" val="1543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global lock; Internally </a:t>
            </a:r>
            <a:r>
              <a:rPr lang="en-US" dirty="0"/>
              <a:t>locked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Globally locked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4174335"/>
            <a:ext cx="3324689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3912362"/>
            <a:ext cx="325800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from Javas standard library</a:t>
            </a:r>
          </a:p>
          <a:p>
            <a:r>
              <a:rPr lang="en-US" dirty="0" smtClean="0"/>
              <a:t>Create of 100,000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mapping in each map</a:t>
            </a:r>
          </a:p>
          <a:p>
            <a:pPr lvl="1"/>
            <a:r>
              <a:rPr lang="en-US" dirty="0" smtClean="0"/>
              <a:t>Both maps are identical</a:t>
            </a:r>
          </a:p>
          <a:p>
            <a:r>
              <a:rPr lang="en-US" dirty="0" smtClean="0"/>
              <a:t>Generate random integers and access the corresponding keys</a:t>
            </a:r>
          </a:p>
          <a:p>
            <a:pPr lvl="1"/>
            <a:r>
              <a:rPr lang="en-US" dirty="0" smtClean="0"/>
              <a:t>Same entries accessed for each map</a:t>
            </a:r>
          </a:p>
          <a:p>
            <a:r>
              <a:rPr lang="en-US" dirty="0" smtClean="0"/>
              <a:t>Steadily increase number of threads accessing the Maps at a time</a:t>
            </a:r>
          </a:p>
          <a:p>
            <a:pPr lvl="1"/>
            <a:r>
              <a:rPr lang="en-US" dirty="0" smtClean="0"/>
              <a:t>1, 2, 4 etc.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ense: each </a:t>
            </a:r>
            <a:r>
              <a:rPr lang="en-US" dirty="0" smtClean="0"/>
              <a:t>thread accesses 100,000 random </a:t>
            </a:r>
            <a:r>
              <a:rPr lang="en-US" dirty="0" smtClean="0"/>
              <a:t>entries</a:t>
            </a:r>
          </a:p>
          <a:p>
            <a:pPr lvl="1"/>
            <a:r>
              <a:rPr lang="en-US" dirty="0" smtClean="0"/>
              <a:t>Sparse: each thread accesses 1000 random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765" y="2050150"/>
            <a:ext cx="364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Trees are better in single 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even with only 2 threads Skip Lists pull ahead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050150"/>
            <a:ext cx="6155445" cy="4028433"/>
          </a:xfrm>
        </p:spPr>
      </p:pic>
    </p:spTree>
    <p:extLst>
      <p:ext uri="{BB962C8B-B14F-4D97-AF65-F5344CB8AC3E}">
        <p14:creationId xmlns:p14="http://schemas.microsoft.com/office/powerpoint/2010/main" val="36111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765" y="2101669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lots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keeps getting worse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1669"/>
            <a:ext cx="6400120" cy="4212045"/>
          </a:xfrm>
        </p:spPr>
      </p:pic>
    </p:spTree>
    <p:extLst>
      <p:ext uri="{BB962C8B-B14F-4D97-AF65-F5344CB8AC3E}">
        <p14:creationId xmlns:p14="http://schemas.microsoft.com/office/powerpoint/2010/main" val="4990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765" y="2101669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Modifying lots </a:t>
            </a:r>
            <a:r>
              <a:rPr lang="en-US" dirty="0"/>
              <a:t>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story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1669"/>
            <a:ext cx="6425873" cy="4219841"/>
          </a:xfrm>
        </p:spPr>
      </p:pic>
    </p:spTree>
    <p:extLst>
      <p:ext uri="{BB962C8B-B14F-4D97-AF65-F5344CB8AC3E}">
        <p14:creationId xmlns:p14="http://schemas.microsoft.com/office/powerpoint/2010/main" val="33881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Accessing shared data is the most common operation that may need to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765" y="2101669"/>
            <a:ext cx="306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Accessing little bit of </a:t>
            </a: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Somewhat better scaling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1668"/>
            <a:ext cx="6548444" cy="4272745"/>
          </a:xfrm>
        </p:spPr>
      </p:pic>
    </p:spTree>
    <p:extLst>
      <p:ext uri="{BB962C8B-B14F-4D97-AF65-F5344CB8AC3E}">
        <p14:creationId xmlns:p14="http://schemas.microsoft.com/office/powerpoint/2010/main" val="17676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765" y="2101669"/>
            <a:ext cx="306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Modifying little bit of </a:t>
            </a: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story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1669"/>
            <a:ext cx="6492748" cy="4273005"/>
          </a:xfrm>
        </p:spPr>
      </p:pic>
    </p:spTree>
    <p:extLst>
      <p:ext uri="{BB962C8B-B14F-4D97-AF65-F5344CB8AC3E}">
        <p14:creationId xmlns:p14="http://schemas.microsoft.com/office/powerpoint/2010/main" val="27143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Lists are better for highly concurrent environments</a:t>
            </a:r>
          </a:p>
          <a:p>
            <a:pPr lvl="1"/>
            <a:r>
              <a:rPr lang="en-US" dirty="0" smtClean="0"/>
              <a:t>Better performance for bulk data access</a:t>
            </a:r>
          </a:p>
          <a:p>
            <a:pPr lvl="1"/>
            <a:r>
              <a:rPr lang="en-US" dirty="0" smtClean="0"/>
              <a:t>Localized updates are better in this case</a:t>
            </a:r>
          </a:p>
          <a:p>
            <a:r>
              <a:rPr lang="en-US" dirty="0" smtClean="0"/>
              <a:t>Scale significantly better than Red-Black trees as parallelism increases</a:t>
            </a:r>
          </a:p>
          <a:p>
            <a:pPr lvl="1"/>
            <a:r>
              <a:rPr lang="en-US" dirty="0" smtClean="0"/>
              <a:t>Global locks are bad; don’t scale</a:t>
            </a:r>
          </a:p>
          <a:p>
            <a:pPr lvl="1"/>
            <a:r>
              <a:rPr lang="en-US" dirty="0" smtClean="0"/>
              <a:t>Finer locking mechanisms are rather convoluted</a:t>
            </a:r>
          </a:p>
          <a:p>
            <a:r>
              <a:rPr lang="en-US" dirty="0" smtClean="0"/>
              <a:t>Lock-free skip lists are possible!</a:t>
            </a:r>
          </a:p>
          <a:p>
            <a:pPr lvl="1"/>
            <a:r>
              <a:rPr lang="en-US" dirty="0" smtClean="0"/>
              <a:t>Perform about as well as locking ones</a:t>
            </a:r>
          </a:p>
        </p:txBody>
      </p:sp>
    </p:spTree>
    <p:extLst>
      <p:ext uri="{BB962C8B-B14F-4D97-AF65-F5344CB8AC3E}">
        <p14:creationId xmlns:p14="http://schemas.microsoft.com/office/powerpoint/2010/main" val="10058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Lists are good when you have lots of threads trying to access (and modify) the same data at the same time</a:t>
            </a:r>
          </a:p>
          <a:p>
            <a:r>
              <a:rPr lang="en-US" dirty="0" smtClean="0"/>
              <a:t>Trees don’t respond well to parallel access</a:t>
            </a:r>
          </a:p>
          <a:p>
            <a:r>
              <a:rPr lang="en-US" dirty="0" smtClean="0"/>
              <a:t>Next time, when you want a lock-free concurrency-friendly data structure consider a Skip List!</a:t>
            </a:r>
          </a:p>
          <a:p>
            <a:r>
              <a:rPr lang="en-US" dirty="0" smtClean="0"/>
              <a:t>All data and code used can be found here: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github.com/DroidX86/skip-stats</a:t>
            </a:r>
            <a:endParaRPr lang="en-US" dirty="0" smtClean="0"/>
          </a:p>
          <a:p>
            <a:pPr lvl="1"/>
            <a:r>
              <a:rPr lang="en-US" dirty="0" smtClean="0"/>
              <a:t>Including all the references, further reading and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28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Jadavpur</a:t>
            </a:r>
            <a:r>
              <a:rPr lang="en-US" dirty="0" smtClean="0"/>
              <a:t> University; BCSE-IV, Roll: 001201051036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5958" y="1854926"/>
            <a:ext cx="7602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Linked Lists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Good: Simple linear data structure; anybody can make one!</a:t>
            </a:r>
          </a:p>
          <a:p>
            <a:r>
              <a:rPr lang="en-US" dirty="0" smtClean="0"/>
              <a:t>The Bad: Worst case O(n)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Good: Worst case O(</a:t>
            </a:r>
            <a:r>
              <a:rPr lang="en-US" dirty="0" err="1" smtClean="0"/>
              <a:t>logn</a:t>
            </a:r>
            <a:r>
              <a:rPr lang="en-US" dirty="0" smtClean="0"/>
              <a:t>) performance</a:t>
            </a:r>
          </a:p>
          <a:p>
            <a:r>
              <a:rPr lang="en-US" dirty="0" smtClean="0"/>
              <a:t>The Bad: Far more complex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4" y="2296304"/>
            <a:ext cx="9980673" cy="3599313"/>
          </a:xfrm>
        </p:spPr>
        <p:txBody>
          <a:bodyPr/>
          <a:lstStyle/>
          <a:p>
            <a:r>
              <a:rPr lang="en-US" dirty="0" smtClean="0"/>
              <a:t>Must maintain consistency</a:t>
            </a:r>
          </a:p>
          <a:p>
            <a:pPr lvl="1"/>
            <a:r>
              <a:rPr lang="en-US" dirty="0" smtClean="0"/>
              <a:t>Multiple readers allowed while there are no writers</a:t>
            </a:r>
          </a:p>
          <a:p>
            <a:pPr lvl="1"/>
            <a:r>
              <a:rPr lang="en-US" dirty="0" smtClean="0"/>
              <a:t>No readers while there’s a writer </a:t>
            </a:r>
          </a:p>
          <a:p>
            <a:pPr lvl="1"/>
            <a:r>
              <a:rPr lang="en-US" dirty="0" smtClean="0"/>
              <a:t>Only one writer at a time</a:t>
            </a:r>
          </a:p>
          <a:p>
            <a:pPr lvl="1"/>
            <a:r>
              <a:rPr lang="en-US" dirty="0" smtClean="0"/>
              <a:t>else we get: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4" y="4222742"/>
            <a:ext cx="9048400" cy="20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5" y="2319456"/>
            <a:ext cx="9971965" cy="37939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Lock the whole data structure</a:t>
            </a:r>
          </a:p>
          <a:p>
            <a:pPr lvl="1"/>
            <a:r>
              <a:rPr lang="en-US" dirty="0" smtClean="0"/>
              <a:t>Obviously correct, also simple</a:t>
            </a:r>
          </a:p>
          <a:p>
            <a:pPr lvl="1"/>
            <a:r>
              <a:rPr lang="en-US" dirty="0" smtClean="0"/>
              <a:t>But inefficient</a:t>
            </a:r>
          </a:p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Lock only a piece of the data structure</a:t>
            </a:r>
          </a:p>
          <a:p>
            <a:pPr lvl="1"/>
            <a:r>
              <a:rPr lang="en-US" dirty="0" smtClean="0"/>
              <a:t>Each piece or node will have its own lock</a:t>
            </a:r>
          </a:p>
          <a:p>
            <a:pPr lvl="1"/>
            <a:r>
              <a:rPr lang="en-US" dirty="0" smtClean="0"/>
              <a:t>Only lock those nodes that need to be modified</a:t>
            </a:r>
          </a:p>
          <a:p>
            <a:r>
              <a:rPr lang="en-US" dirty="0" smtClean="0"/>
              <a:t>Optimistic Synchronization</a:t>
            </a:r>
          </a:p>
          <a:p>
            <a:r>
              <a:rPr lang="en-US" dirty="0" smtClean="0"/>
              <a:t>Lock-free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4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</a:p>
          <a:p>
            <a:pPr lvl="1"/>
            <a:r>
              <a:rPr lang="en-US" dirty="0" smtClean="0"/>
              <a:t>Each operation requires at most 2 nodes to be modified</a:t>
            </a:r>
          </a:p>
          <a:p>
            <a:pPr lvl="1"/>
            <a:r>
              <a:rPr lang="en-US" dirty="0" smtClean="0"/>
              <a:t>Lock only those 2 nodes</a:t>
            </a:r>
          </a:p>
          <a:p>
            <a:pPr lvl="1"/>
            <a:r>
              <a:rPr lang="en-US" dirty="0" smtClean="0"/>
              <a:t>While traversing the list each thread keeps at most 2 locks</a:t>
            </a:r>
          </a:p>
          <a:p>
            <a:pPr lvl="1"/>
            <a:r>
              <a:rPr lang="en-US" dirty="0" smtClean="0"/>
              <a:t>All locks are acquired in the same order (no deadlocks!)</a:t>
            </a:r>
          </a:p>
          <a:p>
            <a:pPr lvl="1"/>
            <a:r>
              <a:rPr lang="en-US" dirty="0" smtClean="0"/>
              <a:t>Advantage: Many threads can safely operate on the list at the same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479867"/>
            <a:ext cx="4700588" cy="3312728"/>
          </a:xfrm>
        </p:spPr>
      </p:pic>
    </p:spTree>
    <p:extLst>
      <p:ext uri="{BB962C8B-B14F-4D97-AF65-F5344CB8AC3E}">
        <p14:creationId xmlns:p14="http://schemas.microsoft.com/office/powerpoint/2010/main" val="10658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try to do the same thing here too</a:t>
            </a:r>
          </a:p>
          <a:p>
            <a:r>
              <a:rPr lang="en-US" dirty="0" smtClean="0"/>
              <a:t>Each node has it’s own lock</a:t>
            </a:r>
          </a:p>
          <a:p>
            <a:r>
              <a:rPr lang="en-US" dirty="0" smtClean="0"/>
              <a:t>Acquire locks in one direction: up the tree</a:t>
            </a:r>
          </a:p>
          <a:p>
            <a:r>
              <a:rPr lang="en-US" dirty="0" smtClean="0"/>
              <a:t>But how many locks would we need?</a:t>
            </a:r>
          </a:p>
          <a:p>
            <a:r>
              <a:rPr lang="en-US" dirty="0" smtClean="0"/>
              <a:t>Too many!</a:t>
            </a:r>
          </a:p>
          <a:p>
            <a:pPr lvl="1"/>
            <a:r>
              <a:rPr lang="en-US" dirty="0" smtClean="0"/>
              <a:t>Rebalancing and rotating may modify a large portion of the tree</a:t>
            </a:r>
          </a:p>
          <a:p>
            <a:pPr lvl="1"/>
            <a:r>
              <a:rPr lang="en-US" dirty="0" smtClean="0"/>
              <a:t>At worst even the root lock may be required</a:t>
            </a:r>
          </a:p>
          <a:p>
            <a:pPr lvl="1"/>
            <a:r>
              <a:rPr lang="en-US" dirty="0" smtClean="0"/>
              <a:t>Lower depth nodes become high contention resources – bottleneck!</a:t>
            </a:r>
            <a:endParaRPr lang="en-US" dirty="0"/>
          </a:p>
          <a:p>
            <a:r>
              <a:rPr lang="en-US" dirty="0" smtClean="0"/>
              <a:t>Solutions exist but are too complicated to be practical</a:t>
            </a:r>
          </a:p>
        </p:txBody>
      </p:sp>
    </p:spTree>
    <p:extLst>
      <p:ext uri="{BB962C8B-B14F-4D97-AF65-F5344CB8AC3E}">
        <p14:creationId xmlns:p14="http://schemas.microsoft.com/office/powerpoint/2010/main" val="6013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451</TotalTime>
  <Words>1163</Words>
  <Application>Microsoft Office PowerPoint</Application>
  <PresentationFormat>Widescreen</PresentationFormat>
  <Paragraphs>204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Comic Sans MS</vt:lpstr>
      <vt:lpstr>Courier New</vt:lpstr>
      <vt:lpstr>Trebuchet MS</vt:lpstr>
      <vt:lpstr>Berlin</vt:lpstr>
      <vt:lpstr>Skip Lists</vt:lpstr>
      <vt:lpstr>Motivation: Concurrency</vt:lpstr>
      <vt:lpstr>Concurrency</vt:lpstr>
      <vt:lpstr>Concurrent Data Structures</vt:lpstr>
      <vt:lpstr>Linked Lists vs. Binary Trees</vt:lpstr>
      <vt:lpstr>Concurrent Access</vt:lpstr>
      <vt:lpstr>Locking</vt:lpstr>
      <vt:lpstr>Locking a Linked List</vt:lpstr>
      <vt:lpstr>Locking a Binary Tree</vt:lpstr>
      <vt:lpstr>Skip Lists</vt:lpstr>
      <vt:lpstr>Introducing the Skip List</vt:lpstr>
      <vt:lpstr>Skip List: What it looks like</vt:lpstr>
      <vt:lpstr>Skip Lists: In Code</vt:lpstr>
      <vt:lpstr>Skip List: Search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Lists: Deletion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Advantages</vt:lpstr>
      <vt:lpstr>Conclusions</vt:lpstr>
      <vt:lpstr>Rounak 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SkipLists</dc:title>
  <dc:creator>Rounak</dc:creator>
  <cp:lastModifiedBy>Rounak</cp:lastModifiedBy>
  <cp:revision>57</cp:revision>
  <dcterms:created xsi:type="dcterms:W3CDTF">2016-01-16T00:49:23Z</dcterms:created>
  <dcterms:modified xsi:type="dcterms:W3CDTF">2016-01-17T14:27:47Z</dcterms:modified>
</cp:coreProperties>
</file>