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3"/>
  </p:notesMasterIdLst>
  <p:sldIdLst>
    <p:sldId id="256" r:id="rId2"/>
    <p:sldId id="257" r:id="rId3"/>
    <p:sldId id="258" r:id="rId4"/>
    <p:sldId id="285" r:id="rId5"/>
    <p:sldId id="305" r:id="rId6"/>
    <p:sldId id="306" r:id="rId7"/>
    <p:sldId id="282" r:id="rId8"/>
    <p:sldId id="261" r:id="rId9"/>
    <p:sldId id="298" r:id="rId10"/>
    <p:sldId id="262" r:id="rId11"/>
    <p:sldId id="263" r:id="rId12"/>
    <p:sldId id="264" r:id="rId13"/>
    <p:sldId id="265" r:id="rId14"/>
    <p:sldId id="300" r:id="rId15"/>
    <p:sldId id="301" r:id="rId16"/>
    <p:sldId id="273" r:id="rId17"/>
    <p:sldId id="284" r:id="rId18"/>
    <p:sldId id="270" r:id="rId19"/>
    <p:sldId id="271" r:id="rId20"/>
    <p:sldId id="277" r:id="rId21"/>
    <p:sldId id="278" r:id="rId22"/>
    <p:sldId id="281" r:id="rId23"/>
    <p:sldId id="272" r:id="rId24"/>
    <p:sldId id="279" r:id="rId25"/>
    <p:sldId id="280" r:id="rId26"/>
    <p:sldId id="287" r:id="rId27"/>
    <p:sldId id="288" r:id="rId28"/>
    <p:sldId id="290" r:id="rId29"/>
    <p:sldId id="291" r:id="rId30"/>
    <p:sldId id="295" r:id="rId31"/>
    <p:sldId id="296" r:id="rId32"/>
    <p:sldId id="297" r:id="rId33"/>
    <p:sldId id="299" r:id="rId34"/>
    <p:sldId id="302" r:id="rId35"/>
    <p:sldId id="303" r:id="rId36"/>
    <p:sldId id="304" r:id="rId37"/>
    <p:sldId id="293" r:id="rId38"/>
    <p:sldId id="292" r:id="rId39"/>
    <p:sldId id="289" r:id="rId40"/>
    <p:sldId id="294" r:id="rId41"/>
    <p:sldId id="30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929" autoAdjust="0"/>
  </p:normalViewPr>
  <p:slideViewPr>
    <p:cSldViewPr>
      <p:cViewPr varScale="1">
        <p:scale>
          <a:sx n="58" d="100"/>
          <a:sy n="58" d="100"/>
        </p:scale>
        <p:origin x="-17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486B5-82B3-49E1-97DB-52C7047E6A2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7109E-C3B6-4BC7-9A6F-58BA79BDD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99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2601-8588-4D05-904D-BBFE6929E04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3426-1F4D-47B9-97B0-7F00698CA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2601-8588-4D05-904D-BBFE6929E04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3426-1F4D-47B9-97B0-7F00698CA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2601-8588-4D05-904D-BBFE6929E04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3426-1F4D-47B9-97B0-7F00698CA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2601-8588-4D05-904D-BBFE6929E04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3426-1F4D-47B9-97B0-7F00698CA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2601-8588-4D05-904D-BBFE6929E04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3426-1F4D-47B9-97B0-7F00698CA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2601-8588-4D05-904D-BBFE6929E04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3426-1F4D-47B9-97B0-7F00698CA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2601-8588-4D05-904D-BBFE6929E04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3426-1F4D-47B9-97B0-7F00698CA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2601-8588-4D05-904D-BBFE6929E04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3426-1F4D-47B9-97B0-7F00698CA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2601-8588-4D05-904D-BBFE6929E04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3426-1F4D-47B9-97B0-7F00698CA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2601-8588-4D05-904D-BBFE6929E04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3426-1F4D-47B9-97B0-7F00698CA5E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2601-8588-4D05-904D-BBFE6929E04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503426-1F4D-47B9-97B0-7F00698CA5E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0503426-1F4D-47B9-97B0-7F00698CA5E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8F02601-8588-4D05-904D-BBFE6929E048}" type="datetimeFigureOut">
              <a:rPr lang="en-US" smtClean="0"/>
              <a:t>5/29/2018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github.com/kromtech/s3-inspecto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rhinosecuritylabs.com/cloud-security/aws-security-vulnerabilities-perspective/" TargetMode="External"/><Relationship Id="rId3" Type="http://schemas.openxmlformats.org/officeDocument/2006/relationships/hyperlink" Target="https://summitroute.com/blog/2017/08/13/defensive_options_when_using_aws_iam_roles/" TargetMode="External"/><Relationship Id="rId7" Type="http://schemas.openxmlformats.org/officeDocument/2006/relationships/hyperlink" Target="https://www.virtuesecurity.com/blog/aws-penetration-testing-s3-buckets/" TargetMode="External"/><Relationship Id="rId2" Type="http://schemas.openxmlformats.org/officeDocument/2006/relationships/hyperlink" Target="https://www.blackhat.com/docs/us-14/materials/us-14-Riancho-Pivoting-In-Amazon-Clouds-WP.pdf#too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hinosecuritylabs.com/cloud-security/onelogin-breach-cloud-security-and-protecting-aws-ami-keys/" TargetMode="External"/><Relationship Id="rId11" Type="http://schemas.openxmlformats.org/officeDocument/2006/relationships/hyperlink" Target="https://www.linuxnix.com/amazon-aws-regions-vs-availability-zones-vs-edge-locations-vs-data-centers/" TargetMode="External"/><Relationship Id="rId5" Type="http://schemas.openxmlformats.org/officeDocument/2006/relationships/hyperlink" Target="https://rhinosecuritylabs.com/penetration-testing/penetration-testing-aws-storage/" TargetMode="External"/><Relationship Id="rId10" Type="http://schemas.openxmlformats.org/officeDocument/2006/relationships/hyperlink" Target="https://blog.detectify.com/2017/07/13/aws-s3-misconfiguration-explained-fix/" TargetMode="External"/><Relationship Id="rId4" Type="http://schemas.openxmlformats.org/officeDocument/2006/relationships/hyperlink" Target="https://blog.christophetd.fr/abusing-aws-metadata-service-using-ssrf-vulnerabilities/" TargetMode="External"/><Relationship Id="rId9" Type="http://schemas.openxmlformats.org/officeDocument/2006/relationships/hyperlink" Target="https://www.virtuesecurity.com/blog/aws-penetration-testing-part-2-s3-iam-ec2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Pwning</a:t>
            </a:r>
            <a:r>
              <a:rPr lang="en-US" dirty="0" smtClean="0"/>
              <a:t> AWS Infrastructure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Suraj</a:t>
            </a:r>
            <a:r>
              <a:rPr lang="en-US" dirty="0" smtClean="0"/>
              <a:t> </a:t>
            </a:r>
            <a:r>
              <a:rPr lang="en-US" dirty="0" err="1" smtClean="0"/>
              <a:t>Khetani</a:t>
            </a:r>
            <a:endParaRPr lang="en-US" dirty="0" smtClean="0"/>
          </a:p>
          <a:p>
            <a:r>
              <a:rPr lang="en-US" dirty="0" smtClean="0"/>
              <a:t>Twitter - @</a:t>
            </a:r>
            <a:r>
              <a:rPr lang="en-US" dirty="0" err="1" smtClean="0"/>
              <a:t>funkyfreestyler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0"/>
            <a:ext cx="4428389" cy="2494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4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IAM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7" y="1447801"/>
            <a:ext cx="811889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825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IAM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16" y="1371600"/>
            <a:ext cx="7677149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614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IAM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600200"/>
            <a:ext cx="7240909" cy="3253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627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IAM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6303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Access </a:t>
            </a:r>
            <a:r>
              <a:rPr lang="en-US" dirty="0"/>
              <a:t>key 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Secret </a:t>
            </a:r>
            <a:r>
              <a:rPr lang="en-US" dirty="0"/>
              <a:t>access key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Unique </a:t>
            </a:r>
            <a:r>
              <a:rPr lang="en-US" dirty="0"/>
              <a:t>sign in URL (Bookmark this link)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53817"/>
            <a:ext cx="7596443" cy="268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401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IAM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09057"/>
            <a:ext cx="8181048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897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IAM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78509"/>
            <a:ext cx="7788275" cy="3062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270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AWS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AWS CLI – tool to manage AWS services</a:t>
            </a:r>
          </a:p>
          <a:p>
            <a:r>
              <a:rPr lang="en-US" dirty="0" smtClean="0"/>
              <a:t>Configuring access via </a:t>
            </a:r>
            <a:r>
              <a:rPr lang="en-US" dirty="0" err="1" smtClean="0"/>
              <a:t>aws</a:t>
            </a:r>
            <a:r>
              <a:rPr lang="en-US" dirty="0" smtClean="0"/>
              <a:t> cli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Checking status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542" y="2438400"/>
            <a:ext cx="49911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292" y="4495800"/>
            <a:ext cx="518160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442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Hunting and Exploiting S3 buckets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>
          <a:xfrm>
            <a:off x="228600" y="2743200"/>
            <a:ext cx="8686800" cy="17526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S3 Theory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Recon, Recon, and Recon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84750"/>
            <a:ext cx="357187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72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Hunting and Abusing S3 buckets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600" dirty="0" smtClean="0"/>
              <a:t>Files stored in an S3 bucket are called objects</a:t>
            </a:r>
          </a:p>
          <a:p>
            <a:endParaRPr lang="en-US" sz="2600" dirty="0" smtClean="0"/>
          </a:p>
          <a:p>
            <a:r>
              <a:rPr lang="en-US" sz="2600" dirty="0" smtClean="0"/>
              <a:t>By default, only bucket and object owners have access to the resources</a:t>
            </a:r>
          </a:p>
          <a:p>
            <a:endParaRPr lang="en-US" sz="2600" dirty="0" smtClean="0"/>
          </a:p>
          <a:p>
            <a:r>
              <a:rPr lang="en-US" sz="2600" dirty="0"/>
              <a:t>Permissions can </a:t>
            </a:r>
            <a:r>
              <a:rPr lang="en-US" sz="2600" dirty="0" smtClean="0"/>
              <a:t>be </a:t>
            </a:r>
            <a:r>
              <a:rPr lang="en-US" sz="2600" dirty="0"/>
              <a:t>given per object and per bucket</a:t>
            </a:r>
            <a:r>
              <a:rPr lang="en-US" sz="2600" dirty="0" smtClean="0"/>
              <a:t>.</a:t>
            </a:r>
          </a:p>
          <a:p>
            <a:endParaRPr lang="en-US" sz="2600" dirty="0" smtClean="0"/>
          </a:p>
          <a:p>
            <a:r>
              <a:rPr lang="en-US" sz="2600" dirty="0" smtClean="0"/>
              <a:t>Use Cases:</a:t>
            </a:r>
          </a:p>
          <a:p>
            <a:pPr lvl="1"/>
            <a:r>
              <a:rPr lang="en-US" sz="2200" dirty="0" smtClean="0"/>
              <a:t>Can be used as </a:t>
            </a:r>
            <a:r>
              <a:rPr lang="en-US" sz="2200" dirty="0"/>
              <a:t>a platform for serving assets such as images and </a:t>
            </a:r>
            <a:r>
              <a:rPr lang="en-US" sz="2200" dirty="0" err="1"/>
              <a:t>Javascript</a:t>
            </a:r>
            <a:r>
              <a:rPr lang="en-US" sz="2200" dirty="0"/>
              <a:t>. </a:t>
            </a:r>
            <a:endParaRPr lang="en-US" sz="2200" dirty="0" smtClean="0"/>
          </a:p>
          <a:p>
            <a:pPr lvl="1"/>
            <a:r>
              <a:rPr lang="en-US" sz="2200" dirty="0" smtClean="0"/>
              <a:t>Can be used for complete </a:t>
            </a:r>
            <a:r>
              <a:rPr lang="en-US" sz="2200" dirty="0"/>
              <a:t>server backups to the cloud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 smtClean="0"/>
              <a:t>Can be used for hosting static websites.</a:t>
            </a:r>
          </a:p>
          <a:p>
            <a:pPr lvl="1"/>
            <a:endParaRPr lang="en-US" sz="2200" dirty="0" smtClean="0"/>
          </a:p>
          <a:p>
            <a:r>
              <a:rPr lang="en-US" sz="2600" dirty="0" smtClean="0"/>
              <a:t>Common vulnerabilities in S3:</a:t>
            </a:r>
          </a:p>
          <a:p>
            <a:pPr lvl="1"/>
            <a:r>
              <a:rPr lang="en-US" sz="2200" i="1" dirty="0"/>
              <a:t>Unauthenticated Bucket </a:t>
            </a:r>
            <a:r>
              <a:rPr lang="en-US" sz="2200" i="1" dirty="0" smtClean="0"/>
              <a:t>Access - </a:t>
            </a:r>
            <a:r>
              <a:rPr lang="en-US" sz="2400" dirty="0" smtClean="0"/>
              <a:t>allows </a:t>
            </a:r>
            <a:r>
              <a:rPr lang="en-US" sz="2400" dirty="0"/>
              <a:t>anonymous users to list, read, and or write to a bucket.</a:t>
            </a:r>
            <a:endParaRPr lang="en-US" sz="2200" i="1" dirty="0" smtClean="0"/>
          </a:p>
          <a:p>
            <a:pPr lvl="1"/>
            <a:r>
              <a:rPr lang="en-US" sz="2200" i="1" dirty="0"/>
              <a:t>Semi-public Bucket </a:t>
            </a:r>
            <a:r>
              <a:rPr lang="en-US" sz="2200" i="1" dirty="0" smtClean="0"/>
              <a:t>Access - </a:t>
            </a:r>
            <a:r>
              <a:rPr lang="en-US" sz="2400" dirty="0" smtClean="0"/>
              <a:t>allows any AWS authenticated user i.e</a:t>
            </a:r>
            <a:r>
              <a:rPr lang="en-US" sz="2400" dirty="0"/>
              <a:t>.</a:t>
            </a:r>
            <a:r>
              <a:rPr lang="en-US" sz="2400" dirty="0" smtClean="0"/>
              <a:t> with a </a:t>
            </a:r>
            <a:r>
              <a:rPr lang="en-US" sz="2400" dirty="0"/>
              <a:t>valid AWS access key and secret </a:t>
            </a:r>
            <a:r>
              <a:rPr lang="en-US" sz="2400" dirty="0" smtClean="0"/>
              <a:t>to list, read and or write to a bucket.</a:t>
            </a:r>
            <a:endParaRPr lang="en-US" sz="2200" i="1" dirty="0" smtClean="0"/>
          </a:p>
          <a:p>
            <a:pPr lvl="1"/>
            <a:r>
              <a:rPr lang="en-US" sz="2200" i="1" dirty="0"/>
              <a:t>Improper ACL </a:t>
            </a:r>
            <a:r>
              <a:rPr lang="en-US" sz="2200" i="1" dirty="0" smtClean="0"/>
              <a:t>Permissions - </a:t>
            </a:r>
            <a:r>
              <a:rPr lang="en-US" sz="2400" dirty="0"/>
              <a:t>may reveal which users have what type of access.</a:t>
            </a:r>
            <a:endParaRPr lang="en-US" sz="2200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82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Hunting and Abusing S3 buckets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S3 </a:t>
            </a:r>
            <a:r>
              <a:rPr lang="en-US" b="1" dirty="0"/>
              <a:t>buckets google dorks: </a:t>
            </a:r>
            <a:endParaRPr lang="en-US" b="1" dirty="0" smtClean="0"/>
          </a:p>
          <a:p>
            <a:pPr marL="411480" lvl="1" indent="0">
              <a:buNone/>
            </a:pPr>
            <a:r>
              <a:rPr lang="en-US" sz="1800" dirty="0" smtClean="0"/>
              <a:t>site:*.s3.amazonaws.com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lvl="1"/>
            <a:endParaRPr lang="en-US" sz="2000" dirty="0" smtClean="0"/>
          </a:p>
          <a:p>
            <a:endParaRPr lang="en-U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435201"/>
            <a:ext cx="5360492" cy="4384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359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AWS Fundamentals (Boring Stuff)</a:t>
            </a:r>
          </a:p>
          <a:p>
            <a:r>
              <a:rPr lang="en-US" dirty="0"/>
              <a:t>Understanding AWS </a:t>
            </a:r>
            <a:r>
              <a:rPr lang="en-US" dirty="0" smtClean="0"/>
              <a:t>Services</a:t>
            </a:r>
          </a:p>
          <a:p>
            <a:r>
              <a:rPr lang="en-US" dirty="0" smtClean="0"/>
              <a:t>Managing Users and Roles in AWS (IAM)</a:t>
            </a:r>
          </a:p>
          <a:p>
            <a:r>
              <a:rPr lang="en-US" dirty="0" smtClean="0"/>
              <a:t>Hunting and Abusing misconfigured S3 buckets</a:t>
            </a:r>
            <a:endParaRPr lang="en-US" dirty="0"/>
          </a:p>
          <a:p>
            <a:r>
              <a:rPr lang="en-US" dirty="0" smtClean="0"/>
              <a:t>Attacking EC2 Instances</a:t>
            </a:r>
          </a:p>
          <a:p>
            <a:r>
              <a:rPr lang="en-US" dirty="0" smtClean="0"/>
              <a:t>Securing AWS Infrastructure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491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Hunting and Abusing S3 buckets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n</a:t>
            </a:r>
            <a:r>
              <a:rPr lang="en-US" sz="2400" dirty="0" err="1" smtClean="0"/>
              <a:t>slookup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lvl="1"/>
            <a:endParaRPr lang="en-US" sz="2000" dirty="0" smtClean="0"/>
          </a:p>
          <a:p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83296"/>
            <a:ext cx="5257800" cy="1947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310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Hunting and Abusing S3 buckets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 smtClean="0"/>
              <a:t>Bruteforce</a:t>
            </a:r>
            <a:r>
              <a:rPr lang="en-US" sz="2000" b="1" dirty="0" smtClean="0"/>
              <a:t> with </a:t>
            </a:r>
            <a:r>
              <a:rPr lang="en-US" sz="2000" b="1" dirty="0" err="1" smtClean="0"/>
              <a:t>AWSBucketDump</a:t>
            </a:r>
            <a:endParaRPr lang="en-US" sz="2000" b="1" dirty="0" smtClean="0"/>
          </a:p>
          <a:p>
            <a:pPr marL="411480" lvl="1" indent="0">
              <a:buNone/>
            </a:pP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AWSBucketDump.py -D -l BucketNames_awscloudsec.txt -g </a:t>
            </a: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s.txt</a:t>
            </a:r>
          </a:p>
          <a:p>
            <a:endParaRPr lang="en-US" sz="18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lvl="1"/>
            <a:endParaRPr lang="en-US" sz="2000" dirty="0" smtClean="0"/>
          </a:p>
          <a:p>
            <a:endParaRPr 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43200"/>
            <a:ext cx="7440613" cy="1718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35" y="4628111"/>
            <a:ext cx="7457178" cy="2213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177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Hunting and Abusing S3 buckets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800600"/>
          </a:xfrm>
        </p:spPr>
        <p:txBody>
          <a:bodyPr>
            <a:normAutofit/>
          </a:bodyPr>
          <a:lstStyle/>
          <a:p>
            <a:r>
              <a:rPr lang="en-US" sz="2000" b="1" dirty="0"/>
              <a:t>Using </a:t>
            </a:r>
            <a:r>
              <a:rPr lang="en-US" sz="2000" b="1" dirty="0" smtClean="0"/>
              <a:t>bucket-finder to list permissions</a:t>
            </a:r>
            <a:endParaRPr lang="en-US" sz="2000" b="1" dirty="0"/>
          </a:p>
          <a:p>
            <a:pPr lvl="1"/>
            <a:r>
              <a:rPr lang="en-US" sz="1800" dirty="0" smtClean="0"/>
              <a:t>Checks </a:t>
            </a:r>
            <a:r>
              <a:rPr lang="en-US" sz="1800" dirty="0"/>
              <a:t>to see if the bucket is public, private or a redirect</a:t>
            </a:r>
            <a:endParaRPr lang="en-US" sz="1800" dirty="0" smtClean="0"/>
          </a:p>
          <a:p>
            <a:pPr marL="411480" lvl="1" indent="0">
              <a:buNone/>
            </a:pP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ruby 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bucket_finder.rb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BucketNames_awscloudsec.txt</a:t>
            </a:r>
            <a:endParaRPr lang="en-US" sz="16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dirty="0"/>
          </a:p>
          <a:p>
            <a:pPr lvl="2"/>
            <a:endParaRPr lang="en-US" sz="1800" dirty="0" smtClean="0"/>
          </a:p>
          <a:p>
            <a:pPr lvl="1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6645273" cy="1809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4759900"/>
            <a:ext cx="6645273" cy="72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877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Hunting and Abusing S3 buckets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Accessing S3 buckets with </a:t>
            </a:r>
            <a:r>
              <a:rPr lang="en-US" sz="2000" b="1" dirty="0" err="1" smtClean="0"/>
              <a:t>aws</a:t>
            </a:r>
            <a:r>
              <a:rPr lang="en-US" sz="2000" b="1" dirty="0" smtClean="0"/>
              <a:t> cli</a:t>
            </a:r>
          </a:p>
          <a:p>
            <a:pPr lvl="1"/>
            <a:r>
              <a:rPr lang="en-US" sz="1800" dirty="0" err="1" smtClean="0"/>
              <a:t>aws</a:t>
            </a:r>
            <a:r>
              <a:rPr lang="en-US" sz="1800" dirty="0" smtClean="0"/>
              <a:t> s3 ls s3://&lt;bucket_name&gt; - will list buckets</a:t>
            </a:r>
          </a:p>
          <a:p>
            <a:pPr lvl="1"/>
            <a:r>
              <a:rPr lang="en-US" sz="1800" dirty="0" err="1" smtClean="0"/>
              <a:t>aws</a:t>
            </a:r>
            <a:r>
              <a:rPr lang="en-US" sz="1800" dirty="0" smtClean="0"/>
              <a:t> s3 </a:t>
            </a:r>
            <a:r>
              <a:rPr lang="en-US" sz="1800" dirty="0" err="1" smtClean="0"/>
              <a:t>cp</a:t>
            </a:r>
            <a:r>
              <a:rPr lang="en-US" sz="1800" dirty="0" smtClean="0"/>
              <a:t> s3://&lt;bucket_name&gt; &lt;</a:t>
            </a:r>
            <a:r>
              <a:rPr lang="en-US" sz="1800" dirty="0" err="1" smtClean="0"/>
              <a:t>name_of_file</a:t>
            </a:r>
            <a:r>
              <a:rPr lang="en-US" sz="1800" dirty="0" smtClean="0"/>
              <a:t>&gt; - will download file from the bucket</a:t>
            </a:r>
          </a:p>
          <a:p>
            <a:pPr lvl="1"/>
            <a:r>
              <a:rPr lang="en-US" sz="1800" dirty="0" err="1" smtClean="0"/>
              <a:t>aws</a:t>
            </a:r>
            <a:r>
              <a:rPr lang="en-US" sz="1800" dirty="0" smtClean="0"/>
              <a:t> s3 mv </a:t>
            </a:r>
            <a:r>
              <a:rPr lang="en-US" sz="1800" dirty="0"/>
              <a:t>s3://&lt;bucket_name&gt; &lt;</a:t>
            </a:r>
            <a:r>
              <a:rPr lang="en-US" sz="1800" dirty="0" err="1"/>
              <a:t>name_of_file</a:t>
            </a:r>
            <a:r>
              <a:rPr lang="en-US" sz="1800" dirty="0"/>
              <a:t>&gt; </a:t>
            </a:r>
            <a:r>
              <a:rPr lang="en-US" sz="1800" dirty="0" smtClean="0"/>
              <a:t>- will upload a file to the bucket</a:t>
            </a:r>
            <a:endParaRPr lang="en-US" sz="1800" dirty="0"/>
          </a:p>
          <a:p>
            <a:pPr lvl="1"/>
            <a:endParaRPr lang="en-US" sz="2000" dirty="0" smtClean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962400"/>
            <a:ext cx="44100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999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Hunting and Abusing S3 buckets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Auditing s3 buckets with </a:t>
            </a:r>
            <a:r>
              <a:rPr lang="en-US" sz="2000" b="1" dirty="0" smtClean="0">
                <a:hlinkClick r:id="rId2"/>
              </a:rPr>
              <a:t>s3-inspector</a:t>
            </a:r>
            <a:endParaRPr lang="en-US" sz="2000" b="1" dirty="0" smtClean="0"/>
          </a:p>
          <a:p>
            <a:pPr lvl="1"/>
            <a:r>
              <a:rPr lang="en-US" sz="1800" dirty="0"/>
              <a:t>Checks all your buckets for public access</a:t>
            </a:r>
          </a:p>
          <a:p>
            <a:pPr lvl="1"/>
            <a:r>
              <a:rPr lang="en-US" sz="1800" dirty="0"/>
              <a:t>For every bucket gives </a:t>
            </a:r>
            <a:r>
              <a:rPr lang="en-US" sz="1800" dirty="0" smtClean="0"/>
              <a:t>a report </a:t>
            </a:r>
            <a:r>
              <a:rPr lang="en-US" sz="1800" dirty="0"/>
              <a:t>with: </a:t>
            </a:r>
          </a:p>
          <a:p>
            <a:pPr lvl="2"/>
            <a:r>
              <a:rPr lang="en-US" dirty="0"/>
              <a:t>Indicator if your bucket is public or not</a:t>
            </a:r>
          </a:p>
          <a:p>
            <a:pPr lvl="2"/>
            <a:r>
              <a:rPr lang="en-US" dirty="0"/>
              <a:t>Permissions for your bucket if it is public</a:t>
            </a:r>
          </a:p>
          <a:p>
            <a:pPr lvl="2"/>
            <a:r>
              <a:rPr lang="en-US" dirty="0"/>
              <a:t>List of URLs to access your bucket (non-public buckets will return Access Denied) if it is public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sz="2000" dirty="0" smtClean="0"/>
          </a:p>
          <a:p>
            <a:endParaRPr lang="en-US" sz="24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67199"/>
            <a:ext cx="521970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676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Attacking EC2 Instances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EC2 instance attack surface</a:t>
            </a:r>
          </a:p>
          <a:p>
            <a:r>
              <a:rPr lang="en-US" dirty="0" smtClean="0"/>
              <a:t>Understanding and Abusing EC2 Metadata</a:t>
            </a:r>
          </a:p>
          <a:p>
            <a:r>
              <a:rPr lang="en-US" dirty="0" smtClean="0"/>
              <a:t>Brute-forcing EC2 instances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34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Attacking EC2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 surface</a:t>
            </a:r>
          </a:p>
          <a:p>
            <a:pPr lvl="1"/>
            <a:r>
              <a:rPr lang="en-US" dirty="0" smtClean="0"/>
              <a:t>EC2 Metadata abuse</a:t>
            </a:r>
          </a:p>
          <a:p>
            <a:pPr lvl="1"/>
            <a:r>
              <a:rPr lang="en-US" dirty="0" smtClean="0"/>
              <a:t>Brute-forcing SSH/RDP password</a:t>
            </a:r>
          </a:p>
          <a:p>
            <a:pPr lvl="1"/>
            <a:r>
              <a:rPr lang="en-US" dirty="0" smtClean="0"/>
              <a:t>Leaked SSH private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8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Attacking EC2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EC2 Metadata </a:t>
            </a:r>
          </a:p>
          <a:p>
            <a:pPr lvl="1"/>
            <a:r>
              <a:rPr lang="en-US" dirty="0" smtClean="0"/>
              <a:t>Data about your instance that can be used to configure or manage the instance. Contains the following information:</a:t>
            </a:r>
          </a:p>
          <a:p>
            <a:pPr lvl="2"/>
            <a:r>
              <a:rPr lang="en-US" dirty="0"/>
              <a:t>Local IP Address</a:t>
            </a:r>
          </a:p>
          <a:p>
            <a:pPr lvl="2"/>
            <a:r>
              <a:rPr lang="en-US" dirty="0" smtClean="0"/>
              <a:t>User-­</a:t>
            </a:r>
            <a:r>
              <a:rPr lang="en-US" dirty="0"/>
              <a:t>data</a:t>
            </a:r>
          </a:p>
          <a:p>
            <a:pPr lvl="2"/>
            <a:r>
              <a:rPr lang="en-US" dirty="0"/>
              <a:t>Instance profile: AWS API </a:t>
            </a:r>
            <a:r>
              <a:rPr lang="en-US" dirty="0" smtClean="0"/>
              <a:t>credentials</a:t>
            </a:r>
            <a:endParaRPr lang="en-US" dirty="0"/>
          </a:p>
          <a:p>
            <a:pPr lvl="1"/>
            <a:r>
              <a:rPr lang="en-US" dirty="0" smtClean="0"/>
              <a:t>Accessible via http://169.254.169.254/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852" y="4075730"/>
            <a:ext cx="3890963" cy="2782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890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Attacking EC2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EC2 Metadata Cont.</a:t>
            </a:r>
          </a:p>
          <a:p>
            <a:pPr lvl="1"/>
            <a:r>
              <a:rPr lang="en-US" dirty="0" smtClean="0"/>
              <a:t>Why is meta-data needed?</a:t>
            </a:r>
          </a:p>
          <a:p>
            <a:pPr lvl="2"/>
            <a:r>
              <a:rPr lang="en-US" dirty="0" smtClean="0"/>
              <a:t>Needed for auto-scaling the EC2 instance and more</a:t>
            </a:r>
          </a:p>
          <a:p>
            <a:pPr lvl="1"/>
            <a:r>
              <a:rPr lang="en-US" dirty="0" smtClean="0"/>
              <a:t>What is user-data?</a:t>
            </a:r>
          </a:p>
          <a:p>
            <a:pPr lvl="2"/>
            <a:r>
              <a:rPr lang="en-US" dirty="0" smtClean="0"/>
              <a:t>Once an IAM role is attached, the user-data is available along with the meta-data</a:t>
            </a:r>
          </a:p>
          <a:p>
            <a:pPr lvl="1"/>
            <a:r>
              <a:rPr lang="en-US" dirty="0" smtClean="0"/>
              <a:t>Why is user-data needed?</a:t>
            </a:r>
          </a:p>
          <a:p>
            <a:pPr lvl="2"/>
            <a:r>
              <a:rPr lang="en-US" dirty="0" smtClean="0"/>
              <a:t>An application hosted on the EC2 instance may need privileges to get data from an S3 bucket.</a:t>
            </a:r>
          </a:p>
          <a:p>
            <a:pPr lvl="1"/>
            <a:r>
              <a:rPr lang="en-US" dirty="0" smtClean="0"/>
              <a:t>Anyone who can access the instance can access the meta-data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8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Attacking EC2 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Gaining access to EC2 metadata using SSRF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7593013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9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AWS Fundamentals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>
          <a:xfrm>
            <a:off x="228600" y="2743200"/>
            <a:ext cx="8686800" cy="17526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Global Infrastructure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190692"/>
            <a:ext cx="360045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591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Attacking EC2 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Gaining access to EC2 metadata using SSRF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6463"/>
            <a:ext cx="7135813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4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Attacking EC2 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Gaining access to EC2 metadata using SSRF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438400"/>
            <a:ext cx="5591175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367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Attacking EC2 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Nimbostratus</a:t>
            </a:r>
            <a:r>
              <a:rPr lang="en-US" dirty="0" smtClean="0"/>
              <a:t>: Tool </a:t>
            </a:r>
            <a:r>
              <a:rPr lang="en-US" dirty="0"/>
              <a:t>for fingerprinting and exploiting Amazon cloud infrastructures</a:t>
            </a:r>
            <a:r>
              <a:rPr lang="en-US" dirty="0" smtClean="0"/>
              <a:t>.</a:t>
            </a:r>
          </a:p>
          <a:p>
            <a:r>
              <a:rPr lang="en-US" dirty="0"/>
              <a:t>Using Nimbostratus for dumping </a:t>
            </a:r>
            <a:r>
              <a:rPr lang="en-US" dirty="0" smtClean="0"/>
              <a:t>permissions</a:t>
            </a:r>
          </a:p>
          <a:p>
            <a:pPr marL="11430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./nimbostratus dump-permissions --access-key ....... --secret-key ....... --token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....... </a:t>
            </a:r>
            <a:endParaRPr lang="en-US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0000"/>
            <a:ext cx="5830887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19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Attacking EC2 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/>
              <a:t>Nimbostratus for </a:t>
            </a:r>
            <a:r>
              <a:rPr lang="en-US" dirty="0" smtClean="0"/>
              <a:t>creating IAM user</a:t>
            </a:r>
          </a:p>
          <a:p>
            <a:pPr marL="11430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./nimbostratus create-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iam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-user --access-key ........ --secret-key ........ --token ........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3429000"/>
            <a:ext cx="7469187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873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Attacking EC2 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Brute-forcing SSH/RDP Services</a:t>
            </a:r>
          </a:p>
          <a:p>
            <a:pPr lvl="1"/>
            <a:r>
              <a:rPr lang="en-US" dirty="0" err="1" smtClean="0"/>
              <a:t>nmap</a:t>
            </a:r>
            <a:r>
              <a:rPr lang="en-US" dirty="0" smtClean="0"/>
              <a:t> to find services</a:t>
            </a:r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743200"/>
            <a:ext cx="6030913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847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Attacking EC2 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Brute-forcing SSH/RDP Services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hydra -l ec2-user -P rockyou.txt ssh://10.0.100.11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76600"/>
            <a:ext cx="7402513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724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Attacking EC2 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Leaked SSH keys or Secrets on GitHub, </a:t>
            </a:r>
            <a:r>
              <a:rPr lang="en-US" dirty="0" err="1" smtClean="0"/>
              <a:t>Gitlogs</a:t>
            </a:r>
            <a:r>
              <a:rPr lang="en-US" dirty="0" smtClean="0"/>
              <a:t>, </a:t>
            </a:r>
            <a:r>
              <a:rPr lang="en-US" dirty="0" err="1" smtClean="0"/>
              <a:t>Pastebin</a:t>
            </a:r>
            <a:r>
              <a:rPr lang="en-US" dirty="0" smtClean="0"/>
              <a:t>, </a:t>
            </a:r>
            <a:r>
              <a:rPr lang="en-US" dirty="0" smtClean="0"/>
              <a:t>S3 buckets, </a:t>
            </a:r>
            <a:r>
              <a:rPr lang="en-US" dirty="0" err="1" smtClean="0"/>
              <a:t>etc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31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45331" y="685800"/>
            <a:ext cx="7543800" cy="2593975"/>
          </a:xfrm>
        </p:spPr>
        <p:txBody>
          <a:bodyPr/>
          <a:lstStyle/>
          <a:p>
            <a:pPr algn="ctr"/>
            <a:r>
              <a:rPr lang="en-US" dirty="0"/>
              <a:t>Building a Secure AWS Infrastructure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120296"/>
            <a:ext cx="5305425" cy="3573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305" y="3581400"/>
            <a:ext cx="1999602" cy="115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736788"/>
            <a:ext cx="762000" cy="45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977" y="4986748"/>
            <a:ext cx="799610" cy="40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494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Building a Secure AWS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IAM instead of your root account</a:t>
            </a:r>
          </a:p>
          <a:p>
            <a:pPr marL="777240" lvl="2" indent="0">
              <a:buNone/>
            </a:pPr>
            <a:r>
              <a:rPr lang="en-US" dirty="0" smtClean="0"/>
              <a:t>Use </a:t>
            </a:r>
            <a:r>
              <a:rPr lang="en-US" dirty="0"/>
              <a:t>IAM generated users with fine </a:t>
            </a:r>
            <a:r>
              <a:rPr lang="en-US" dirty="0" smtClean="0"/>
              <a:t>grained permissions </a:t>
            </a:r>
            <a:r>
              <a:rPr lang="en-US" dirty="0"/>
              <a:t>instead of using the root account credentials from within your EC2 instances. </a:t>
            </a:r>
          </a:p>
          <a:p>
            <a:r>
              <a:rPr lang="en-US" dirty="0"/>
              <a:t>Different users for different </a:t>
            </a:r>
            <a:r>
              <a:rPr lang="en-US" dirty="0" smtClean="0"/>
              <a:t>tasks</a:t>
            </a:r>
          </a:p>
          <a:p>
            <a:pPr marL="777240" lvl="2" indent="0">
              <a:buNone/>
            </a:pPr>
            <a:r>
              <a:rPr lang="en-US" dirty="0" smtClean="0"/>
              <a:t>Assign the least possible privilege for each of the instance profiles and users. Split the users into groups and manage </a:t>
            </a:r>
            <a:r>
              <a:rPr lang="en-US" dirty="0"/>
              <a:t>fine</a:t>
            </a:r>
            <a:r>
              <a:rPr lang="en-US" dirty="0" smtClean="0"/>
              <a:t>­-grained </a:t>
            </a:r>
            <a:r>
              <a:rPr lang="en-US" dirty="0"/>
              <a:t>permissions for each.</a:t>
            </a:r>
          </a:p>
          <a:p>
            <a:r>
              <a:rPr lang="en-US" dirty="0"/>
              <a:t>Use instance profiles</a:t>
            </a:r>
          </a:p>
          <a:p>
            <a:pPr marL="777240" lvl="2" indent="0">
              <a:buNone/>
            </a:pPr>
            <a:r>
              <a:rPr lang="en-US" dirty="0" smtClean="0"/>
              <a:t>Instance </a:t>
            </a:r>
            <a:r>
              <a:rPr lang="en-US" dirty="0"/>
              <a:t>profiles are </a:t>
            </a:r>
            <a:r>
              <a:rPr lang="en-US" dirty="0" smtClean="0"/>
              <a:t>the </a:t>
            </a:r>
            <a:r>
              <a:rPr lang="en-US" dirty="0"/>
              <a:t>safest and </a:t>
            </a:r>
            <a:r>
              <a:rPr lang="en-US" dirty="0" smtClean="0"/>
              <a:t>simplest way </a:t>
            </a:r>
            <a:r>
              <a:rPr lang="en-US" dirty="0"/>
              <a:t>to provide AWS credentials to EC2 instances. The risks associated with other solutions such as </a:t>
            </a:r>
            <a:r>
              <a:rPr lang="en-US" dirty="0" smtClean="0"/>
              <a:t>hard­ coding </a:t>
            </a:r>
            <a:r>
              <a:rPr lang="en-US" dirty="0"/>
              <a:t>credentials in the (web) application source code are even higher than the ones instance profiles have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4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 and Recommended Articles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2900" dirty="0">
                <a:hlinkClick r:id="rId2"/>
              </a:rPr>
              <a:t>https://</a:t>
            </a:r>
            <a:r>
              <a:rPr lang="en-US" sz="2900" dirty="0" smtClean="0">
                <a:hlinkClick r:id="rId2"/>
              </a:rPr>
              <a:t>www.blackhat.com/docs/us-14/materials/us-14-Riancho-Pivoting-In-Amazon-Clouds-WP.pdf#tools</a:t>
            </a:r>
            <a:endParaRPr lang="en-US" sz="2900" dirty="0" smtClean="0"/>
          </a:p>
          <a:p>
            <a:endParaRPr lang="en-US" sz="2900" dirty="0" smtClean="0"/>
          </a:p>
          <a:p>
            <a:r>
              <a:rPr lang="en-US" sz="2900" dirty="0">
                <a:hlinkClick r:id="rId3"/>
              </a:rPr>
              <a:t>https://summitroute.com/blog/2017/08/13/defensive_options_when_using_aws_iam_roles</a:t>
            </a:r>
            <a:r>
              <a:rPr lang="en-US" sz="2900" dirty="0" smtClean="0">
                <a:hlinkClick r:id="rId3"/>
              </a:rPr>
              <a:t>/</a:t>
            </a:r>
            <a:endParaRPr lang="en-US" sz="2900" dirty="0" smtClean="0"/>
          </a:p>
          <a:p>
            <a:endParaRPr lang="en-US" sz="2900" dirty="0" smtClean="0"/>
          </a:p>
          <a:p>
            <a:r>
              <a:rPr lang="en-US" sz="2900" dirty="0">
                <a:hlinkClick r:id="rId4"/>
              </a:rPr>
              <a:t>https://blog.christophetd.fr/abusing-aws-metadata-service-using-ssrf-vulnerabilities</a:t>
            </a:r>
            <a:r>
              <a:rPr lang="en-US" sz="2900" dirty="0" smtClean="0">
                <a:hlinkClick r:id="rId4"/>
              </a:rPr>
              <a:t>/</a:t>
            </a:r>
            <a:endParaRPr lang="en-US" sz="2900" dirty="0" smtClean="0"/>
          </a:p>
          <a:p>
            <a:endParaRPr lang="en-US" sz="2900" dirty="0" smtClean="0"/>
          </a:p>
          <a:p>
            <a:r>
              <a:rPr lang="en-US" sz="2900" dirty="0">
                <a:hlinkClick r:id="rId5"/>
              </a:rPr>
              <a:t>https://rhinosecuritylabs.com/penetration-testing/penetration-testing-aws-storage</a:t>
            </a:r>
            <a:r>
              <a:rPr lang="en-US" sz="2900" dirty="0" smtClean="0">
                <a:hlinkClick r:id="rId5"/>
              </a:rPr>
              <a:t>/</a:t>
            </a:r>
            <a:endParaRPr lang="en-US" sz="2900" dirty="0" smtClean="0"/>
          </a:p>
          <a:p>
            <a:endParaRPr lang="en-US" sz="2900" dirty="0" smtClean="0"/>
          </a:p>
          <a:p>
            <a:r>
              <a:rPr lang="en-US" sz="2900" dirty="0">
                <a:hlinkClick r:id="rId6"/>
              </a:rPr>
              <a:t>https://rhinosecuritylabs.com/cloud-security/onelogin-breach-cloud-security-and-protecting-aws-ami-keys</a:t>
            </a:r>
            <a:r>
              <a:rPr lang="en-US" sz="2900" dirty="0" smtClean="0">
                <a:hlinkClick r:id="rId6"/>
              </a:rPr>
              <a:t>/</a:t>
            </a:r>
            <a:endParaRPr lang="en-US" sz="2900" dirty="0" smtClean="0"/>
          </a:p>
          <a:p>
            <a:endParaRPr lang="en-US" sz="2900" dirty="0" smtClean="0"/>
          </a:p>
          <a:p>
            <a:r>
              <a:rPr lang="en-US" sz="2900" dirty="0">
                <a:hlinkClick r:id="rId7"/>
              </a:rPr>
              <a:t>https://www.virtuesecurity.com/blog/aws-penetration-testing-s3-buckets</a:t>
            </a:r>
            <a:r>
              <a:rPr lang="en-US" sz="2900" dirty="0" smtClean="0">
                <a:hlinkClick r:id="rId7"/>
              </a:rPr>
              <a:t>/</a:t>
            </a:r>
            <a:endParaRPr lang="en-US" sz="2900" dirty="0" smtClean="0"/>
          </a:p>
          <a:p>
            <a:endParaRPr lang="en-US" sz="2900" dirty="0" smtClean="0"/>
          </a:p>
          <a:p>
            <a:r>
              <a:rPr lang="en-US" sz="2900" dirty="0">
                <a:hlinkClick r:id="rId8"/>
              </a:rPr>
              <a:t>https://rhinosecuritylabs.com/cloud-security/aws-security-vulnerabilities-perspective</a:t>
            </a:r>
            <a:r>
              <a:rPr lang="en-US" sz="2900" dirty="0" smtClean="0">
                <a:hlinkClick r:id="rId8"/>
              </a:rPr>
              <a:t>/</a:t>
            </a:r>
            <a:endParaRPr lang="en-US" sz="2900" dirty="0" smtClean="0"/>
          </a:p>
          <a:p>
            <a:endParaRPr lang="en-US" sz="2900" dirty="0" smtClean="0"/>
          </a:p>
          <a:p>
            <a:r>
              <a:rPr lang="en-US" sz="2900" dirty="0">
                <a:hlinkClick r:id="rId9"/>
              </a:rPr>
              <a:t>https://www.virtuesecurity.com/blog/aws-penetration-testing-part-2-s3-iam-ec2</a:t>
            </a:r>
            <a:r>
              <a:rPr lang="en-US" sz="2900" dirty="0" smtClean="0">
                <a:hlinkClick r:id="rId9"/>
              </a:rPr>
              <a:t>/</a:t>
            </a:r>
            <a:endParaRPr lang="en-US" sz="2900" dirty="0" smtClean="0"/>
          </a:p>
          <a:p>
            <a:endParaRPr lang="en-US" sz="2900" dirty="0" smtClean="0"/>
          </a:p>
          <a:p>
            <a:r>
              <a:rPr lang="en-US" sz="2900" dirty="0">
                <a:hlinkClick r:id="rId10"/>
              </a:rPr>
              <a:t>https://blog.detectify.com/2017/07/13/aws-s3-misconfiguration-explained-fix</a:t>
            </a:r>
            <a:r>
              <a:rPr lang="en-US" sz="2900" dirty="0" smtClean="0">
                <a:hlinkClick r:id="rId10"/>
              </a:rPr>
              <a:t>/</a:t>
            </a:r>
            <a:endParaRPr lang="en-US" sz="2900" dirty="0" smtClean="0"/>
          </a:p>
          <a:p>
            <a:endParaRPr lang="en-US" sz="2900" dirty="0"/>
          </a:p>
          <a:p>
            <a:r>
              <a:rPr lang="en-US" sz="2900" dirty="0" smtClean="0">
                <a:hlinkClick r:id="rId11"/>
              </a:rPr>
              <a:t>https</a:t>
            </a:r>
            <a:r>
              <a:rPr lang="en-US" sz="2900" dirty="0">
                <a:hlinkClick r:id="rId11"/>
              </a:rPr>
              <a:t>://www.linuxnix.com/amazon-aws-regions-vs-availability-zones-vs-edge-locations-vs-data-centers</a:t>
            </a:r>
            <a:r>
              <a:rPr lang="en-US" sz="2900" dirty="0" smtClean="0">
                <a:hlinkClick r:id="rId11"/>
              </a:rPr>
              <a:t>/</a:t>
            </a:r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59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AWS Global Infrastructure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203400"/>
              </p:ext>
            </p:extLst>
          </p:nvPr>
        </p:nvGraphicFramePr>
        <p:xfrm>
          <a:off x="304800" y="1219201"/>
          <a:ext cx="8077200" cy="5634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4038600"/>
              </a:tblGrid>
              <a:tr h="2162169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Clr>
                          <a:schemeClr val="accent1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AWS Availability Zone</a:t>
                      </a:r>
                    </a:p>
                    <a:p>
                      <a:pPr marL="285750" indent="-285750" algn="l" defTabSz="914400" rtl="0" eaLnBrk="1" latinLnBrk="0" hangingPunct="1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 AZ is a combination of one or more data centers in a given region.</a:t>
                      </a:r>
                    </a:p>
                    <a:p>
                      <a:pPr marL="285750" indent="-285750" algn="l" defTabSz="914400" rtl="0" eaLnBrk="1" latinLnBrk="0" hangingPunct="1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Interconnected with Hi-Speed LAN for fast communication between availability zones within the same region.</a:t>
                      </a:r>
                    </a:p>
                    <a:p>
                      <a:pPr marL="285750" indent="-285750" algn="l" defTabSz="914400" rtl="0" eaLnBrk="1" latinLnBrk="0" hangingPunct="1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Systems can span multiple AZ</a:t>
                      </a:r>
                    </a:p>
                    <a:p>
                      <a:pPr marL="285750" indent="-285750" algn="l" defTabSz="914400" rtl="0" eaLnBrk="1" latinLnBrk="0" hangingPunct="1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Eg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ap-northeast-1a, ap-northeast-1b, ap-northeast-1c, eu-central-1a, eu-central-1b</a:t>
                      </a:r>
                    </a:p>
                    <a:p>
                      <a:pPr marL="285750" indent="-285750" algn="l" defTabSz="914400" rtl="0" eaLnBrk="1" latinLnBrk="0" hangingPunct="1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Services: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EC2, EBS volumes, RDS Instance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758564">
                <a:tc gridSpan="2">
                  <a:txBody>
                    <a:bodyPr/>
                    <a:lstStyle/>
                    <a:p>
                      <a:pPr>
                        <a:buClr>
                          <a:schemeClr val="accent1"/>
                        </a:buClr>
                      </a:pPr>
                      <a:r>
                        <a:rPr lang="en-US" sz="1800" b="1" dirty="0" smtClean="0"/>
                        <a:t>AWS region</a:t>
                      </a:r>
                    </a:p>
                    <a:p>
                      <a:pPr marL="285750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 Amazon AWS region is a physical location spread across globe to host data to reduce latency. </a:t>
                      </a:r>
                    </a:p>
                    <a:p>
                      <a:pPr marL="285750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Each region has at least two availability zones for fault tolerance.</a:t>
                      </a:r>
                    </a:p>
                    <a:p>
                      <a:pPr marL="285750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is not replicated outside of a specified region.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Ability to build and store data across multiple regions</a:t>
                      </a:r>
                    </a:p>
                    <a:p>
                      <a:pPr marL="285750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Eg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ap-northeast-1, eu-central-1</a:t>
                      </a:r>
                    </a:p>
                    <a:p>
                      <a:pPr marL="285750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Services: S3Buckets,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VPC, EC2/RDS snapshot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489467">
                <a:tc gridSpan="2">
                  <a:txBody>
                    <a:bodyPr/>
                    <a:lstStyle/>
                    <a:p>
                      <a:pPr>
                        <a:buClr>
                          <a:schemeClr val="accent1"/>
                        </a:buClr>
                      </a:pPr>
                      <a:r>
                        <a:rPr lang="en-US" sz="1800" b="1" dirty="0" smtClean="0"/>
                        <a:t>AWS Edge location</a:t>
                      </a:r>
                    </a:p>
                    <a:p>
                      <a:pPr marL="285750" indent="-285750" algn="l" defTabSz="914400" rtl="0" eaLnBrk="1" latinLnBrk="0" hangingPunct="1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 edge location is where end users access services located at AWS.</a:t>
                      </a:r>
                    </a:p>
                    <a:p>
                      <a:pPr marL="285750" indent="-285750" algn="l" defTabSz="914400" rtl="0" eaLnBrk="1" latinLnBrk="0" hangingPunct="1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 as gateways between AWS regions and the internet when incorporated in to a workload design.</a:t>
                      </a:r>
                    </a:p>
                    <a:p>
                      <a:pPr marL="285750" indent="-285750" algn="l" defTabSz="914400" rtl="0" eaLnBrk="1" latinLnBrk="0" hangingPunct="1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Chennai, India, Hong Kong, China (2),</a:t>
                      </a:r>
                      <a:b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Melbourne, Australia, Mumbai,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India,Osaka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Japan,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Services: Amazon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CloudFront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Route53,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IAM Entities (Users, Roles, Groups, Policies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447800"/>
            <a:ext cx="3429000" cy="16957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63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for Next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Attacking AWS Lambda Endpoints</a:t>
            </a:r>
          </a:p>
          <a:p>
            <a:r>
              <a:rPr lang="en-US" dirty="0" smtClean="0"/>
              <a:t>Abusing public EBS snapshots</a:t>
            </a:r>
          </a:p>
          <a:p>
            <a:r>
              <a:rPr lang="en-US" dirty="0" smtClean="0"/>
              <a:t>Attacking RDS instances</a:t>
            </a:r>
          </a:p>
          <a:p>
            <a:r>
              <a:rPr lang="en-US" dirty="0" smtClean="0"/>
              <a:t>OSINT Techniques on cloud</a:t>
            </a:r>
          </a:p>
          <a:p>
            <a:r>
              <a:rPr lang="en-US" dirty="0" smtClean="0"/>
              <a:t>Auditing and Monitoring AWS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0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14400"/>
            <a:ext cx="5089687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71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Understanding AWS Services</a:t>
            </a:r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7245106" cy="3671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247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AWS Services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414635"/>
              </p:ext>
            </p:extLst>
          </p:nvPr>
        </p:nvGraphicFramePr>
        <p:xfrm>
          <a:off x="457200" y="1600200"/>
          <a:ext cx="7620000" cy="510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6553200"/>
              </a:tblGrid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EC2 (Elastic Cloud Compute) - VMs on the cloud with SSH / RDP instances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S3 (Simple Storage Service) buckets - Storage repository for uploading and downloading data similar to a file server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EBS (Elastic Block Storage) - Similar to partitions on a computer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RDS (Relational Database Service) - Databases on the cloud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ELB (Elastic Load Balancers) - Load balancers on cloud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VPC (Virtual Private Cloud) - Networks on cloud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Lambda - Allows one to run code without managing servers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 descr="EC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37969"/>
            <a:ext cx="731520" cy="731520"/>
          </a:xfrm>
          <a:prstGeom prst="rect">
            <a:avLst/>
          </a:prstGeom>
        </p:spPr>
      </p:pic>
      <p:pic>
        <p:nvPicPr>
          <p:cNvPr id="8" name="Picture 7" descr="S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38400"/>
            <a:ext cx="731520" cy="731520"/>
          </a:xfrm>
          <a:prstGeom prst="rect">
            <a:avLst/>
          </a:prstGeom>
        </p:spPr>
      </p:pic>
      <p:pic>
        <p:nvPicPr>
          <p:cNvPr id="9" name="Picture 8" descr="Amazon-Elastic-Block-Storag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96424"/>
            <a:ext cx="731520" cy="731520"/>
          </a:xfrm>
          <a:prstGeom prst="rect">
            <a:avLst/>
          </a:prstGeom>
        </p:spPr>
      </p:pic>
      <p:pic>
        <p:nvPicPr>
          <p:cNvPr id="10" name="Picture 9" descr="RDS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" y="3927944"/>
            <a:ext cx="533400" cy="533400"/>
          </a:xfrm>
          <a:prstGeom prst="rect">
            <a:avLst/>
          </a:prstGeom>
        </p:spPr>
      </p:pic>
      <p:pic>
        <p:nvPicPr>
          <p:cNvPr id="11" name="Picture 10" descr="Amazon-Elastic-Load-Balacing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437016"/>
            <a:ext cx="731520" cy="731520"/>
          </a:xfrm>
          <a:prstGeom prst="rect">
            <a:avLst/>
          </a:prstGeom>
        </p:spPr>
      </p:pic>
      <p:pic>
        <p:nvPicPr>
          <p:cNvPr id="12" name="Picture 11" descr="VPC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168536"/>
            <a:ext cx="731520" cy="7315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56" y="5895532"/>
            <a:ext cx="818264" cy="81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6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Managing </a:t>
            </a:r>
            <a:r>
              <a:rPr lang="en-US" dirty="0" smtClean="0"/>
              <a:t>Users and Roles(IAM</a:t>
            </a:r>
            <a:r>
              <a:rPr lang="en-US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>
          <a:xfrm>
            <a:off x="228600" y="2133600"/>
            <a:ext cx="8686800" cy="236219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370998"/>
              </p:ext>
            </p:extLst>
          </p:nvPr>
        </p:nvGraphicFramePr>
        <p:xfrm>
          <a:off x="838200" y="2667000"/>
          <a:ext cx="60960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itchFamily="34" charset="0"/>
                        <a:buChar char="•"/>
                      </a:pPr>
                      <a:r>
                        <a:rPr lang="en-US" sz="20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Understanding</a:t>
                      </a:r>
                      <a:r>
                        <a:rPr lang="en-US" sz="2000" b="0" kern="1200" baseline="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Users and Roles</a:t>
                      </a:r>
                      <a:endParaRPr lang="en-US" sz="2000" b="0" kern="1200" dirty="0" smtClean="0">
                        <a:solidFill>
                          <a:schemeClr val="tx1">
                            <a:tint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itchFamily="34" charset="0"/>
                        <a:buChar char="•"/>
                      </a:pPr>
                      <a:r>
                        <a:rPr lang="en-US" sz="20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Creating IAM Users and Roles</a:t>
                      </a:r>
                    </a:p>
                    <a:p>
                      <a:pPr marL="342900" indent="-3429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itchFamily="34" charset="0"/>
                        <a:buChar char="•"/>
                      </a:pPr>
                      <a:r>
                        <a:rPr lang="en-US" sz="20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Using AWS CLI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 descr="I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438400"/>
            <a:ext cx="2467970" cy="246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2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Managing AWS users and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/>
              <a:t>Identities (Users, Groups, and Roles</a:t>
            </a:r>
            <a:r>
              <a:rPr lang="en-US" b="1" dirty="0" smtClean="0"/>
              <a:t>)</a:t>
            </a:r>
          </a:p>
          <a:p>
            <a:r>
              <a:rPr lang="en-US" sz="2000" b="1" dirty="0" smtClean="0"/>
              <a:t>Users</a:t>
            </a:r>
          </a:p>
          <a:p>
            <a:pPr lvl="1"/>
            <a:r>
              <a:rPr lang="en-US" sz="1800" b="1" dirty="0" smtClean="0"/>
              <a:t>Root Account</a:t>
            </a:r>
          </a:p>
          <a:p>
            <a:pPr marL="777240" lvl="2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</a:t>
            </a:r>
            <a:r>
              <a:rPr lang="en-US" sz="1600" dirty="0" smtClean="0"/>
              <a:t>The </a:t>
            </a:r>
            <a:r>
              <a:rPr lang="en-US" sz="1600" dirty="0"/>
              <a:t>primary AWS account is very powerful in terms of access</a:t>
            </a:r>
          </a:p>
          <a:p>
            <a:pPr marL="617220" lvl="3">
              <a:buClr>
                <a:schemeClr val="accent1"/>
              </a:buClr>
            </a:pPr>
            <a:r>
              <a:rPr lang="en-US" sz="1800" b="1" dirty="0" smtClean="0"/>
              <a:t>IAM Admin Account</a:t>
            </a:r>
            <a:endParaRPr lang="en-US" sz="2400" b="1" dirty="0" smtClean="0"/>
          </a:p>
          <a:p>
            <a:pPr marL="845820" lvl="5" indent="0">
              <a:buNone/>
            </a:pPr>
            <a:r>
              <a:rPr lang="en-US" sz="1600" dirty="0" smtClean="0"/>
              <a:t>To </a:t>
            </a:r>
            <a:r>
              <a:rPr lang="en-US" sz="1600" dirty="0"/>
              <a:t>avoid losing its keys or secrets, </a:t>
            </a:r>
            <a:r>
              <a:rPr lang="en-US" sz="1600" dirty="0" smtClean="0"/>
              <a:t>an </a:t>
            </a:r>
            <a:r>
              <a:rPr lang="en-US" sz="1600" dirty="0"/>
              <a:t>IAM Administrator account </a:t>
            </a:r>
            <a:r>
              <a:rPr lang="en-US" sz="1600" dirty="0" smtClean="0"/>
              <a:t>is created which </a:t>
            </a:r>
            <a:r>
              <a:rPr lang="en-US" sz="1600" dirty="0"/>
              <a:t>will have the same privileges as a AWS root account except for access to certain features like </a:t>
            </a:r>
            <a:r>
              <a:rPr lang="en-US" sz="1600" dirty="0" smtClean="0"/>
              <a:t>billing.</a:t>
            </a:r>
          </a:p>
          <a:p>
            <a:pPr marL="617220" lvl="3">
              <a:buClr>
                <a:schemeClr val="accent1"/>
              </a:buClr>
            </a:pPr>
            <a:r>
              <a:rPr lang="en-US" sz="1800" b="1" dirty="0" smtClean="0"/>
              <a:t>IAM User Account</a:t>
            </a:r>
          </a:p>
          <a:p>
            <a:pPr marL="845820" lvl="5" indent="0">
              <a:buNone/>
            </a:pPr>
            <a:r>
              <a:rPr lang="en-US" sz="1600" dirty="0"/>
              <a:t>Similar to the admin account but has less </a:t>
            </a:r>
            <a:r>
              <a:rPr lang="en-US" sz="1600" dirty="0" smtClean="0"/>
              <a:t>privileges</a:t>
            </a:r>
          </a:p>
          <a:p>
            <a:pPr marL="342900" lvl="2">
              <a:buClr>
                <a:schemeClr val="accent1"/>
              </a:buClr>
            </a:pPr>
            <a:r>
              <a:rPr lang="en-US" sz="2000" b="1" dirty="0"/>
              <a:t>IAM Groups</a:t>
            </a:r>
          </a:p>
          <a:p>
            <a:pPr marL="388620" lvl="3" indent="0">
              <a:buClr>
                <a:schemeClr val="accent1"/>
              </a:buClr>
              <a:buNone/>
            </a:pPr>
            <a:r>
              <a:rPr lang="en-US" sz="2000" dirty="0"/>
              <a:t>An IAM </a:t>
            </a:r>
            <a:r>
              <a:rPr lang="en-US" sz="2000" dirty="0" smtClean="0"/>
              <a:t>group </a:t>
            </a:r>
            <a:r>
              <a:rPr lang="en-US" sz="2000" dirty="0"/>
              <a:t>is a collection of IAM users</a:t>
            </a:r>
            <a:r>
              <a:rPr lang="en-US" sz="2000" dirty="0" smtClean="0"/>
              <a:t>.</a:t>
            </a:r>
            <a:endParaRPr lang="en-US" sz="2000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67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Managing AWS users and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2" indent="-342900">
              <a:buClr>
                <a:schemeClr val="accent1"/>
              </a:buClr>
            </a:pPr>
            <a:r>
              <a:rPr lang="en-US" sz="2000" b="1" dirty="0"/>
              <a:t>IAM Role</a:t>
            </a:r>
          </a:p>
          <a:p>
            <a:pPr marL="674370" lvl="3" indent="-285750">
              <a:buClr>
                <a:schemeClr val="accent1"/>
              </a:buClr>
            </a:pPr>
            <a:r>
              <a:rPr lang="en-US" sz="2000" dirty="0"/>
              <a:t>Very similar to a user, in that it is an identity with permission policies that determine what the identity can and cannot do in AWS.</a:t>
            </a:r>
          </a:p>
          <a:p>
            <a:pPr marL="674370" lvl="3" indent="-285750">
              <a:buClr>
                <a:schemeClr val="accent1"/>
              </a:buClr>
            </a:pPr>
            <a:r>
              <a:rPr lang="en-US" sz="2000" dirty="0"/>
              <a:t>A role does not have any </a:t>
            </a:r>
            <a:r>
              <a:rPr lang="en-US" sz="2000" dirty="0" smtClean="0"/>
              <a:t>permanent credentials </a:t>
            </a:r>
            <a:r>
              <a:rPr lang="en-US" sz="2000" dirty="0"/>
              <a:t>(password or access keys) associated with it.</a:t>
            </a:r>
          </a:p>
          <a:p>
            <a:pPr marL="674370" lvl="3" indent="-285750">
              <a:buClr>
                <a:schemeClr val="accent1"/>
              </a:buClr>
            </a:pPr>
            <a:r>
              <a:rPr lang="en-US" sz="2000" dirty="0"/>
              <a:t>Temporary credentials are primarily used with IAM </a:t>
            </a:r>
            <a:r>
              <a:rPr lang="en-US" sz="2000" dirty="0" smtClean="0"/>
              <a:t>roles</a:t>
            </a:r>
            <a:endParaRPr lang="en-US" sz="2000" dirty="0"/>
          </a:p>
          <a:p>
            <a:pPr marL="674370" lvl="3" indent="-285750">
              <a:buClr>
                <a:schemeClr val="accent1"/>
              </a:buClr>
            </a:pPr>
            <a:r>
              <a:rPr lang="en-US" sz="2000" dirty="0"/>
              <a:t>Use cases of an IAM role:</a:t>
            </a:r>
          </a:p>
          <a:p>
            <a:pPr marL="948690" lvl="4" indent="-285750">
              <a:buClr>
                <a:schemeClr val="accent1"/>
              </a:buClr>
            </a:pPr>
            <a:r>
              <a:rPr lang="en-US" sz="1800" dirty="0"/>
              <a:t>You're creating an application that runs on an </a:t>
            </a:r>
            <a:r>
              <a:rPr lang="en-US" sz="1800" dirty="0" smtClean="0"/>
              <a:t>EC2 </a:t>
            </a:r>
            <a:r>
              <a:rPr lang="en-US" sz="1800" dirty="0"/>
              <a:t>instance and that application makes requests to AWS</a:t>
            </a:r>
            <a:r>
              <a:rPr lang="en-US" sz="1800" dirty="0" smtClean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49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21759</TotalTime>
  <Words>1124</Words>
  <Application>Microsoft Office PowerPoint</Application>
  <PresentationFormat>On-screen Show (4:3)</PresentationFormat>
  <Paragraphs>229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Adjacency</vt:lpstr>
      <vt:lpstr>Pwning AWS Infrastructure Services</vt:lpstr>
      <vt:lpstr>Agenda</vt:lpstr>
      <vt:lpstr>AWS Fundamentals</vt:lpstr>
      <vt:lpstr>AWS Global Infrastructure</vt:lpstr>
      <vt:lpstr>Understanding AWS Services</vt:lpstr>
      <vt:lpstr>Understanding AWS Services</vt:lpstr>
      <vt:lpstr>Managing Users and Roles(IAM)</vt:lpstr>
      <vt:lpstr>Managing AWS users and roles</vt:lpstr>
      <vt:lpstr>Managing AWS users and roles</vt:lpstr>
      <vt:lpstr>Creating IAM User</vt:lpstr>
      <vt:lpstr>Creating IAM User</vt:lpstr>
      <vt:lpstr>Creating IAM User</vt:lpstr>
      <vt:lpstr>Creating IAM User</vt:lpstr>
      <vt:lpstr>Creating IAM Roles</vt:lpstr>
      <vt:lpstr>Creating IAM Roles</vt:lpstr>
      <vt:lpstr>AWS CLI</vt:lpstr>
      <vt:lpstr>Hunting and Exploiting S3 buckets</vt:lpstr>
      <vt:lpstr>Hunting and Abusing S3 buckets</vt:lpstr>
      <vt:lpstr>Hunting and Abusing S3 buckets</vt:lpstr>
      <vt:lpstr>Hunting and Abusing S3 buckets</vt:lpstr>
      <vt:lpstr>Hunting and Abusing S3 buckets</vt:lpstr>
      <vt:lpstr>Hunting and Abusing S3 buckets</vt:lpstr>
      <vt:lpstr>Hunting and Abusing S3 buckets</vt:lpstr>
      <vt:lpstr>Hunting and Abusing S3 buckets</vt:lpstr>
      <vt:lpstr>Attacking EC2 Instances</vt:lpstr>
      <vt:lpstr>Attacking EC2 Instances</vt:lpstr>
      <vt:lpstr>Attacking EC2 Instances</vt:lpstr>
      <vt:lpstr>Attacking EC2 Instances</vt:lpstr>
      <vt:lpstr>Attacking EC2 Instances</vt:lpstr>
      <vt:lpstr>Attacking EC2 Instances</vt:lpstr>
      <vt:lpstr>Attacking EC2 Instances</vt:lpstr>
      <vt:lpstr>Attacking EC2 Instances</vt:lpstr>
      <vt:lpstr>Attacking EC2 Instances</vt:lpstr>
      <vt:lpstr>Attacking EC2 Instances</vt:lpstr>
      <vt:lpstr>Attacking EC2 Instances</vt:lpstr>
      <vt:lpstr>Attacking EC2 Instances</vt:lpstr>
      <vt:lpstr>Building a Secure AWS Infrastructure</vt:lpstr>
      <vt:lpstr>Building a Secure AWS Infrastructure</vt:lpstr>
      <vt:lpstr>References and Recommended Articles</vt:lpstr>
      <vt:lpstr>Topics for Next session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Suraj Khetani</cp:lastModifiedBy>
  <cp:revision>161</cp:revision>
  <dcterms:created xsi:type="dcterms:W3CDTF">2018-03-20T12:46:20Z</dcterms:created>
  <dcterms:modified xsi:type="dcterms:W3CDTF">2018-05-29T20:30:41Z</dcterms:modified>
</cp:coreProperties>
</file>