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8" r:id="rId1"/>
  </p:sldMasterIdLst>
  <p:notesMasterIdLst>
    <p:notesMasterId r:id="rId19"/>
  </p:notesMasterIdLst>
  <p:sldIdLst>
    <p:sldId id="256" r:id="rId2"/>
    <p:sldId id="257" r:id="rId3"/>
    <p:sldId id="262" r:id="rId4"/>
    <p:sldId id="268" r:id="rId5"/>
    <p:sldId id="269" r:id="rId6"/>
    <p:sldId id="270" r:id="rId7"/>
    <p:sldId id="271" r:id="rId8"/>
    <p:sldId id="258" r:id="rId9"/>
    <p:sldId id="272" r:id="rId10"/>
    <p:sldId id="259" r:id="rId11"/>
    <p:sldId id="260" r:id="rId12"/>
    <p:sldId id="261" r:id="rId13"/>
    <p:sldId id="264" r:id="rId14"/>
    <p:sldId id="265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47"/>
    <p:restoredTop sz="73252"/>
  </p:normalViewPr>
  <p:slideViewPr>
    <p:cSldViewPr snapToGrid="0" snapToObjects="1">
      <p:cViewPr varScale="1">
        <p:scale>
          <a:sx n="81" d="100"/>
          <a:sy n="81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24C7E-D671-3347-A79B-163159130500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C1978-CD42-6448-BA05-306BEF4B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24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0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3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9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5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C1978-CD42-6448-BA05-306BEF4B5C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0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F465-5952-2A42-816B-E91693D1B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4507D-7B39-C146-8F50-B3E67611C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8E7F-52B8-464C-BBD7-4574C2AA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DC91-F3B8-3C4A-AE8B-2E0DC734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734F-D629-E444-BEE2-9C6619D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431D-0F8A-E74F-BB65-7D806222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2B281-4A52-8743-9489-BE579DD8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9FB2-73D4-A241-95CA-C6CBC31C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2722-50A2-834B-813F-1BC7E41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519C5-C20D-0F49-A324-0540F684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8BC0-05CB-5D4A-B19F-41CBD89AA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7CDBB-BFCF-5940-9797-AAE467286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CDE9-C230-3641-A729-4A4F0A40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BDB3-0450-994F-8E22-5F568134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9F09-1A1B-3C4F-9C02-DE939BDC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4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614D-50DE-BF49-97EF-D50E8B2F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1B7D-F4C2-0546-B5D2-CAC04EAF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5596-521A-E741-9F6B-1967F8A3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4DC2F-C290-3748-91F2-CE038384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859-50F8-6643-84F7-DEB509BE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2909-07CB-7447-AE37-1A916616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57FAD-880B-F440-ACEE-5BB3972E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7879-7C46-0F4B-A1D3-6F32FA3A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9744-26DB-1049-B2A3-79A32ABF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6865-97F0-F642-8658-4054A135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91EC-C522-4C46-A7A7-1631ABE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CA84-B602-1646-945E-34297EC22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91870-B0B9-B047-A754-CFDF9BC4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9CB0-0A8C-1745-AC02-90CBDF1C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0414F-C8A1-D543-A40C-9EB09F3E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AD09B-F1EC-6043-ACDE-D2381788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4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A9E4-D41D-3748-A465-81DF7232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A2B0-D4C6-DC4B-B01C-18D1C103E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97ECD-56BD-6C40-8F8A-3307EF91B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196F9-5A1B-2A43-B6C8-3C549FBA8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F4B46-A129-904C-809D-48F58E92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1DFC2-19C5-8D42-9FCA-ED61E8A9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CAFAE-5032-0F4B-96BF-D727268C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D06EE-4625-8E48-9BB6-ABE32B7E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605E-392E-E641-B1C3-21DC345A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95689-DB06-B849-8AD4-8D114ECD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7F274-CA83-EC48-B154-F04649FA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0C8FF-DD0A-454E-8633-0515654A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866-590F-654E-A404-4FCA5039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D696C-F36A-7B47-944D-D9DFCAF4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9DF8-AB8A-A64E-94B9-130D09C2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9606-7D19-434F-90EE-C18EE695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01F7-ED94-254F-A13F-286AE501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9BE9D-1938-9B41-A644-76F643CC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6FF8-452D-6B4A-BC1F-85AB13BA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9BA40-C76C-7040-A57F-CA002CE3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697A2-1A6D-0344-83B6-D6D5F475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FAEC-C23A-8640-8F06-31D18EE1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A0-784C-654F-BA9D-7B6944382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C4506-DB0E-8844-90FB-F8B87B7E7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5967E-478D-BD4D-A379-F22328C8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57BC0-8F64-EF4E-865E-85B92D17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864D-5032-AE4C-82EA-67DA4BA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94A10-94A4-9340-80AE-8796B29E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C7AF5-8DCF-B74B-AB86-16207E4B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B4F8-1DB5-AB48-BCB1-F22EB6A4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3C05-E610-BC4D-8B72-2760618BD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F965-DBBB-524F-816E-0E1D1052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887E-25A3-7646-82CE-7947B04EC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DevSecOps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FB76D-0FFB-0246-BA13-D6FADDEDA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Rashid Shaikh</a:t>
            </a:r>
          </a:p>
          <a:p>
            <a:r>
              <a:rPr lang="en-US" b="1" dirty="0"/>
              <a:t>Network Intelligence India (NII)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Twitter</a:t>
            </a:r>
            <a:r>
              <a:rPr lang="en-US" b="1" dirty="0"/>
              <a:t> @</a:t>
            </a:r>
            <a:r>
              <a:rPr lang="en-US" b="1" dirty="0" err="1"/>
              <a:t>CyberArmour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851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0505-55D2-0A4F-8B54-F9D8C2A7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DevSecOps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C138-AA58-6949-8BD9-954B32F7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Culture </a:t>
            </a:r>
          </a:p>
          <a:p>
            <a:r>
              <a:rPr lang="en-US" dirty="0"/>
              <a:t>Process </a:t>
            </a:r>
          </a:p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99220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312C-C42D-3441-861F-09E28679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A1C9-0E0B-AB49-873F-4C13B9A0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and transparency </a:t>
            </a:r>
          </a:p>
          <a:p>
            <a:r>
              <a:rPr lang="en-US" dirty="0"/>
              <a:t>High trust environment </a:t>
            </a:r>
          </a:p>
          <a:p>
            <a:r>
              <a:rPr lang="en-US" dirty="0"/>
              <a:t>Continues Improvement</a:t>
            </a:r>
          </a:p>
          <a:p>
            <a:r>
              <a:rPr lang="en-US" dirty="0"/>
              <a:t>Security is everyone responsibility </a:t>
            </a:r>
          </a:p>
          <a:p>
            <a:r>
              <a:rPr lang="en-US" dirty="0"/>
              <a:t>Automate as much as possible </a:t>
            </a:r>
          </a:p>
          <a:p>
            <a:r>
              <a:rPr lang="en-US" dirty="0"/>
              <a:t>Everything as code</a:t>
            </a:r>
          </a:p>
        </p:txBody>
      </p:sp>
    </p:spTree>
    <p:extLst>
      <p:ext uri="{BB962C8B-B14F-4D97-AF65-F5344CB8AC3E}">
        <p14:creationId xmlns:p14="http://schemas.microsoft.com/office/powerpoint/2010/main" val="104426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5BC5-8F42-024C-980E-3B73C80E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A70-1F8B-9B44-8973-E248AF04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</a:t>
            </a:r>
          </a:p>
          <a:p>
            <a:r>
              <a:rPr lang="en-US" dirty="0"/>
              <a:t>Understanding Requirements</a:t>
            </a:r>
          </a:p>
          <a:p>
            <a:r>
              <a:rPr lang="en-US" dirty="0"/>
              <a:t>Architecture &amp; Design</a:t>
            </a:r>
          </a:p>
          <a:p>
            <a:r>
              <a:rPr lang="en-US" dirty="0"/>
              <a:t>Coding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 </a:t>
            </a:r>
          </a:p>
          <a:p>
            <a:r>
              <a:rPr lang="en-US" dirty="0"/>
              <a:t>Post Deployment </a:t>
            </a:r>
          </a:p>
        </p:txBody>
      </p:sp>
    </p:spTree>
    <p:extLst>
      <p:ext uri="{BB962C8B-B14F-4D97-AF65-F5344CB8AC3E}">
        <p14:creationId xmlns:p14="http://schemas.microsoft.com/office/powerpoint/2010/main" val="338236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FA72-A104-5840-B4F5-6AF9881A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OWASP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Appsec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Pipeline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14EA4-24EA-C048-9A6F-7F656E23F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5012" y="1825625"/>
            <a:ext cx="7781975" cy="4351338"/>
          </a:xfrm>
        </p:spPr>
      </p:pic>
    </p:spTree>
    <p:extLst>
      <p:ext uri="{BB962C8B-B14F-4D97-AF65-F5344CB8AC3E}">
        <p14:creationId xmlns:p14="http://schemas.microsoft.com/office/powerpoint/2010/main" val="274208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8712-3B6B-7A42-AC67-AEBDEC33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DevSecOps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Pipeline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4B46E-5D6D-7644-8E85-C70CE76B3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214" y="1825625"/>
            <a:ext cx="8295572" cy="4351338"/>
          </a:xfrm>
        </p:spPr>
      </p:pic>
    </p:spTree>
    <p:extLst>
      <p:ext uri="{BB962C8B-B14F-4D97-AF65-F5344CB8AC3E}">
        <p14:creationId xmlns:p14="http://schemas.microsoft.com/office/powerpoint/2010/main" val="179207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485B-5198-564F-9690-583FB9E6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0F3B-8B6E-EE44-8AFC-3E586905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  <a:p>
            <a:r>
              <a:rPr lang="en-US" dirty="0"/>
              <a:t>Code (IDE plugins) =&gt; SAST</a:t>
            </a:r>
          </a:p>
          <a:p>
            <a:r>
              <a:rPr lang="en-US" dirty="0"/>
              <a:t>Testing ( </a:t>
            </a:r>
            <a:r>
              <a:rPr lang="en-US" dirty="0" err="1"/>
              <a:t>Gautlt</a:t>
            </a:r>
            <a:r>
              <a:rPr lang="en-US" dirty="0"/>
              <a:t>… </a:t>
            </a:r>
            <a:r>
              <a:rPr lang="en-US" dirty="0" err="1"/>
              <a:t>burpsuite</a:t>
            </a:r>
            <a:r>
              <a:rPr lang="en-US" dirty="0"/>
              <a:t> .. ZAP .. ) =&gt; *AST</a:t>
            </a:r>
          </a:p>
          <a:p>
            <a:r>
              <a:rPr lang="en-US" dirty="0"/>
              <a:t>Configure (Security As a Code)</a:t>
            </a:r>
          </a:p>
          <a:p>
            <a:r>
              <a:rPr lang="en-US" dirty="0"/>
              <a:t>Maintenance (Patch Management)</a:t>
            </a:r>
          </a:p>
          <a:p>
            <a:r>
              <a:rPr lang="en-US" dirty="0"/>
              <a:t>Monitoring (Audit, Attacks) </a:t>
            </a:r>
          </a:p>
        </p:txBody>
      </p:sp>
    </p:spTree>
    <p:extLst>
      <p:ext uri="{BB962C8B-B14F-4D97-AF65-F5344CB8AC3E}">
        <p14:creationId xmlns:p14="http://schemas.microsoft.com/office/powerpoint/2010/main" val="338161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24CB-471D-0F4A-80D6-A50D3D74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15AD-F810-624D-B6B1-2713824A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  <a:p>
            <a:r>
              <a:rPr lang="en-US" dirty="0"/>
              <a:t>Agile 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DevOps v/s </a:t>
            </a:r>
            <a:r>
              <a:rPr lang="en-US" dirty="0" err="1"/>
              <a:t>DevSecOps</a:t>
            </a:r>
            <a:endParaRPr lang="en-US" dirty="0"/>
          </a:p>
          <a:p>
            <a:r>
              <a:rPr lang="en-US" dirty="0" err="1"/>
              <a:t>DevSecOps</a:t>
            </a:r>
            <a:r>
              <a:rPr lang="en-US" dirty="0"/>
              <a:t> Principle (Culture, Process and Technology)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6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7244-6DDD-9C46-B976-8B467112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26" y="26926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62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38FA-7DA4-F744-B81A-E326CAFE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BD0-238B-7C45-AB8E-D94F260A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Introduction </a:t>
            </a:r>
          </a:p>
          <a:p>
            <a:pPr fontAlgn="ctr"/>
            <a:r>
              <a:rPr lang="en-US" dirty="0"/>
              <a:t>Traditional SDLC (Waterfall) </a:t>
            </a:r>
          </a:p>
          <a:p>
            <a:pPr fontAlgn="ctr"/>
            <a:r>
              <a:rPr lang="en-US" dirty="0"/>
              <a:t>Introduction DevOps and </a:t>
            </a:r>
            <a:r>
              <a:rPr lang="en-US" dirty="0" err="1"/>
              <a:t>DevSecOps</a:t>
            </a:r>
            <a:r>
              <a:rPr lang="en-US" dirty="0"/>
              <a:t> </a:t>
            </a:r>
          </a:p>
          <a:p>
            <a:pPr fontAlgn="ctr"/>
            <a:r>
              <a:rPr lang="en-US" dirty="0" err="1"/>
              <a:t>DevSecOps</a:t>
            </a:r>
            <a:r>
              <a:rPr lang="en-US" dirty="0"/>
              <a:t> Principal. </a:t>
            </a:r>
          </a:p>
          <a:p>
            <a:pPr fontAlgn="ctr"/>
            <a:r>
              <a:rPr lang="en-US" dirty="0"/>
              <a:t>Important Factor.</a:t>
            </a:r>
          </a:p>
          <a:p>
            <a:pPr fontAlgn="ctr"/>
            <a:r>
              <a:rPr lang="en-US" dirty="0"/>
              <a:t>Secure SDLC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2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CA80-C10E-044A-B05B-B70BF6A2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5E4B7-9EEE-FF4E-A8E9-56E4D1125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0" y="1842294"/>
            <a:ext cx="7620000" cy="4318000"/>
          </a:xfrm>
        </p:spPr>
      </p:pic>
    </p:spTree>
    <p:extLst>
      <p:ext uri="{BB962C8B-B14F-4D97-AF65-F5344CB8AC3E}">
        <p14:creationId xmlns:p14="http://schemas.microsoft.com/office/powerpoint/2010/main" val="26037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3716-0900-E448-9C6D-2EFEC821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Waterfall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C0F0A-187F-F940-AF7E-93459583A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60959"/>
            <a:ext cx="10515600" cy="3480670"/>
          </a:xfrm>
        </p:spPr>
      </p:pic>
    </p:spTree>
    <p:extLst>
      <p:ext uri="{BB962C8B-B14F-4D97-AF65-F5344CB8AC3E}">
        <p14:creationId xmlns:p14="http://schemas.microsoft.com/office/powerpoint/2010/main" val="100078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2AA9-D277-C54A-BF7C-A34BB738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Pitfalls Of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BC6D-E881-F240-B524-1EEA0C5C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Release Cycles</a:t>
            </a:r>
          </a:p>
          <a:p>
            <a:r>
              <a:rPr lang="en-US" dirty="0"/>
              <a:t>A lot of ”WIP”</a:t>
            </a:r>
          </a:p>
          <a:p>
            <a:r>
              <a:rPr lang="en-US" dirty="0"/>
              <a:t>Functional Silos </a:t>
            </a:r>
          </a:p>
          <a:p>
            <a:r>
              <a:rPr lang="en-US" dirty="0"/>
              <a:t>Incredible Rigid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7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20A1-FC95-854C-934B-ABE2ADA5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Then Agile Comes In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51C2-A6E5-B14A-ACC3-59DD55F4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Shorter Release Cycle </a:t>
            </a:r>
          </a:p>
          <a:p>
            <a:r>
              <a:rPr lang="en-US" dirty="0"/>
              <a:t>Smaller Batch Size </a:t>
            </a:r>
          </a:p>
          <a:p>
            <a:r>
              <a:rPr lang="en-US" dirty="0"/>
              <a:t>Cross Functional Teams </a:t>
            </a:r>
          </a:p>
          <a:p>
            <a:r>
              <a:rPr lang="en-US" dirty="0"/>
              <a:t>Incredibly Agile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7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9361-3FFB-8745-9B2F-122BBAB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DevOps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C9F2-7818-824B-9335-B9CEDAF8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principles and practice for efficient communication and collaboration (Culture) </a:t>
            </a:r>
          </a:p>
          <a:p>
            <a:r>
              <a:rPr lang="en-US" dirty="0"/>
              <a:t>Automated Deployment Pipeline (Process) </a:t>
            </a:r>
          </a:p>
          <a:p>
            <a:r>
              <a:rPr lang="en-US" dirty="0"/>
              <a:t>Supporting Tool chains (Technology)</a:t>
            </a:r>
          </a:p>
        </p:txBody>
      </p:sp>
    </p:spTree>
    <p:extLst>
      <p:ext uri="{BB962C8B-B14F-4D97-AF65-F5344CB8AC3E}">
        <p14:creationId xmlns:p14="http://schemas.microsoft.com/office/powerpoint/2010/main" val="55028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3935-49C7-8441-8778-4128E171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DevSecOps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361300-8723-1847-84CC-33E92A812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502" y="1488807"/>
            <a:ext cx="5642233" cy="4761782"/>
          </a:xfrm>
        </p:spPr>
      </p:pic>
    </p:spTree>
    <p:extLst>
      <p:ext uri="{BB962C8B-B14F-4D97-AF65-F5344CB8AC3E}">
        <p14:creationId xmlns:p14="http://schemas.microsoft.com/office/powerpoint/2010/main" val="210818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2C4A-D7E5-DE4D-BB63-F55CDAF0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Security Challenges In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DevSecOps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8F0D-EEE7-A347-AB7A-CE33F5DB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State </a:t>
            </a:r>
          </a:p>
          <a:p>
            <a:pPr lvl="1"/>
            <a:r>
              <a:rPr lang="en-US" dirty="0"/>
              <a:t>Enable organization to deliver inherently secure software at DevOps Speed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66B5E-1F5F-D045-9D7D-7B8C4B48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88" y="2812118"/>
            <a:ext cx="9875564" cy="35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228</Words>
  <Application>Microsoft Macintosh PowerPoint</Application>
  <PresentationFormat>Widescreen</PresentationFormat>
  <Paragraphs>83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DevSecOps 101</vt:lpstr>
      <vt:lpstr>Agenda</vt:lpstr>
      <vt:lpstr>DevOps</vt:lpstr>
      <vt:lpstr>Waterfall Model </vt:lpstr>
      <vt:lpstr>Pitfalls Of Waterfall Model</vt:lpstr>
      <vt:lpstr>Then Agile Comes In …</vt:lpstr>
      <vt:lpstr>What is DevOps </vt:lpstr>
      <vt:lpstr>DevSecOps</vt:lpstr>
      <vt:lpstr>Security Challenges In DevSecOps</vt:lpstr>
      <vt:lpstr>DevSecOps Principles </vt:lpstr>
      <vt:lpstr>Culture</vt:lpstr>
      <vt:lpstr>Process</vt:lpstr>
      <vt:lpstr>OWASP Appsec Pipeline </vt:lpstr>
      <vt:lpstr>DevSecOps Pipeline </vt:lpstr>
      <vt:lpstr>Technology</vt:lpstr>
      <vt:lpstr>Summary  </vt:lpstr>
      <vt:lpstr>Thanks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 101</dc:title>
  <dc:creator>Rashid Shaikh</dc:creator>
  <cp:lastModifiedBy>Rashid Shaikh</cp:lastModifiedBy>
  <cp:revision>25</cp:revision>
  <dcterms:created xsi:type="dcterms:W3CDTF">2018-03-26T08:46:12Z</dcterms:created>
  <dcterms:modified xsi:type="dcterms:W3CDTF">2018-05-01T11:08:29Z</dcterms:modified>
</cp:coreProperties>
</file>