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5" r:id="rId2"/>
    <p:sldId id="310" r:id="rId3"/>
    <p:sldId id="320" r:id="rId4"/>
    <p:sldId id="321" r:id="rId5"/>
    <p:sldId id="322" r:id="rId6"/>
    <p:sldId id="314" r:id="rId7"/>
    <p:sldId id="315" r:id="rId8"/>
    <p:sldId id="324" r:id="rId9"/>
    <p:sldId id="316" r:id="rId10"/>
    <p:sldId id="329" r:id="rId11"/>
    <p:sldId id="330" r:id="rId12"/>
    <p:sldId id="326" r:id="rId13"/>
    <p:sldId id="327" r:id="rId14"/>
    <p:sldId id="317" r:id="rId15"/>
    <p:sldId id="318" r:id="rId16"/>
    <p:sldId id="328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69265" autoAdjust="0"/>
  </p:normalViewPr>
  <p:slideViewPr>
    <p:cSldViewPr showGuides="1">
      <p:cViewPr varScale="1">
        <p:scale>
          <a:sx n="76" d="100"/>
          <a:sy n="76" d="100"/>
        </p:scale>
        <p:origin x="1752" y="9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26/01/2018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26/01/2018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hybrid password attack is one that uses a combination of dictionary words with special characters, numbers,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5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26/01/2018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26/01/2018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26/01/2018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4212" y="1600200"/>
            <a:ext cx="8839198" cy="1447800"/>
          </a:xfrm>
        </p:spPr>
        <p:txBody>
          <a:bodyPr/>
          <a:lstStyle/>
          <a:p>
            <a:r>
              <a:rPr lang="en-US" dirty="0" smtClean="0"/>
              <a:t> Password Cracking  101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3000" dirty="0" smtClean="0"/>
              <a:t>Antu Prabha</a:t>
            </a: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158" y="304800"/>
            <a:ext cx="6248399" cy="685800"/>
          </a:xfrm>
        </p:spPr>
        <p:txBody>
          <a:bodyPr/>
          <a:lstStyle/>
          <a:p>
            <a:r>
              <a:rPr lang="en-US" dirty="0"/>
              <a:t>Creating a Complex Password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0811" y="3030878"/>
            <a:ext cx="36311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/>
              <a:t>WZqsR&amp;9*@j</a:t>
            </a:r>
            <a:endParaRPr lang="en-US" sz="45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3959223" y="3669015"/>
            <a:ext cx="4308264" cy="1785357"/>
            <a:chOff x="3959223" y="3669015"/>
            <a:chExt cx="4308264" cy="1785357"/>
          </a:xfrm>
        </p:grpSpPr>
        <p:grpSp>
          <p:nvGrpSpPr>
            <p:cNvPr id="22" name="Group 21"/>
            <p:cNvGrpSpPr/>
            <p:nvPr/>
          </p:nvGrpSpPr>
          <p:grpSpPr>
            <a:xfrm>
              <a:off x="3959223" y="3669015"/>
              <a:ext cx="3615092" cy="293385"/>
              <a:chOff x="3960811" y="3604230"/>
              <a:chExt cx="3615092" cy="293385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960811" y="3886200"/>
                <a:ext cx="3615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960811" y="3604230"/>
                <a:ext cx="0" cy="281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575903" y="3615645"/>
                <a:ext cx="0" cy="281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4875212" y="4154752"/>
              <a:ext cx="3392275" cy="1299620"/>
              <a:chOff x="4875212" y="4097678"/>
              <a:chExt cx="3392275" cy="129962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118224" y="4097678"/>
                <a:ext cx="6096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4875212" y="4920244"/>
                <a:ext cx="339227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Use at least 8 characters</a:t>
                </a:r>
                <a:endParaRPr lang="en-US" sz="2500" dirty="0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704012" y="1152104"/>
            <a:ext cx="5261505" cy="1801572"/>
            <a:chOff x="6704012" y="1152104"/>
            <a:chExt cx="5261505" cy="1801572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6704012" y="1752600"/>
              <a:ext cx="1600200" cy="1201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704012" y="1152104"/>
              <a:ext cx="52615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Include special characters like “&amp;,$,@”</a:t>
              </a:r>
              <a:endParaRPr lang="en-US" sz="25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94012" y="1210761"/>
            <a:ext cx="3676006" cy="1456239"/>
            <a:chOff x="2894012" y="1210761"/>
            <a:chExt cx="3676006" cy="1456239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4875212" y="1828800"/>
              <a:ext cx="6858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894012" y="1210761"/>
              <a:ext cx="36760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 smtClean="0"/>
                <a:t>At least one numeric value</a:t>
              </a:r>
              <a:endParaRPr lang="en-US" sz="25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27762" y="2916219"/>
            <a:ext cx="3429874" cy="1246495"/>
            <a:chOff x="530937" y="2953676"/>
            <a:chExt cx="3429874" cy="1246495"/>
          </a:xfrm>
        </p:grpSpPr>
        <p:cxnSp>
          <p:nvCxnSpPr>
            <p:cNvPr id="35" name="Straight Connector 34"/>
            <p:cNvCxnSpPr>
              <a:stCxn id="3" idx="1"/>
            </p:cNvCxnSpPr>
            <p:nvPr/>
          </p:nvCxnSpPr>
          <p:spPr>
            <a:xfrm flipH="1">
              <a:off x="2360612" y="3423293"/>
              <a:ext cx="16001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30937" y="2953676"/>
              <a:ext cx="162074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Upper and lowercase characters</a:t>
              </a:r>
              <a:endParaRPr lang="en-US" sz="25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978305" y="1223461"/>
            <a:ext cx="2753907" cy="1595939"/>
            <a:chOff x="978305" y="1223461"/>
            <a:chExt cx="2753907" cy="1595939"/>
          </a:xfrm>
        </p:grpSpPr>
        <p:sp>
          <p:nvSpPr>
            <p:cNvPr id="37" name="TextBox 36"/>
            <p:cNvSpPr txBox="1"/>
            <p:nvPr/>
          </p:nvSpPr>
          <p:spPr>
            <a:xfrm>
              <a:off x="978305" y="1223461"/>
              <a:ext cx="1620740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Don’t use dictionary words</a:t>
              </a:r>
              <a:endParaRPr lang="en-US" sz="2500" dirty="0"/>
            </a:p>
          </p:txBody>
        </p:sp>
        <p:cxnSp>
          <p:nvCxnSpPr>
            <p:cNvPr id="39" name="Straight Connector 38"/>
            <p:cNvCxnSpPr>
              <a:stCxn id="37" idx="3"/>
            </p:cNvCxnSpPr>
            <p:nvPr/>
          </p:nvCxnSpPr>
          <p:spPr>
            <a:xfrm>
              <a:off x="2599045" y="1846709"/>
              <a:ext cx="1133167" cy="972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87484" y="4097678"/>
            <a:ext cx="3271739" cy="1794608"/>
            <a:chOff x="687484" y="4097678"/>
            <a:chExt cx="3271739" cy="1794608"/>
          </a:xfrm>
        </p:grpSpPr>
        <p:sp>
          <p:nvSpPr>
            <p:cNvPr id="40" name="TextBox 39"/>
            <p:cNvSpPr txBox="1"/>
            <p:nvPr/>
          </p:nvSpPr>
          <p:spPr>
            <a:xfrm>
              <a:off x="687484" y="4645791"/>
              <a:ext cx="273992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Don’t use User name or known person names</a:t>
              </a:r>
              <a:endParaRPr lang="en-US" sz="2500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2894012" y="4097678"/>
              <a:ext cx="1065211" cy="1007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7847012" y="4000500"/>
            <a:ext cx="4118505" cy="2404766"/>
            <a:chOff x="7847012" y="4000500"/>
            <a:chExt cx="4118505" cy="2404766"/>
          </a:xfrm>
        </p:grpSpPr>
        <p:sp>
          <p:nvSpPr>
            <p:cNvPr id="43" name="TextBox 42"/>
            <p:cNvSpPr txBox="1"/>
            <p:nvPr/>
          </p:nvSpPr>
          <p:spPr>
            <a:xfrm>
              <a:off x="9225589" y="5158771"/>
              <a:ext cx="2739928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Don’t use personal info such address, street name etc..</a:t>
              </a:r>
              <a:endParaRPr lang="en-US" sz="25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7847012" y="4000500"/>
              <a:ext cx="1378577" cy="11582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7591933" y="2247900"/>
            <a:ext cx="4270269" cy="1246495"/>
            <a:chOff x="7591933" y="2247900"/>
            <a:chExt cx="4270269" cy="1246495"/>
          </a:xfrm>
        </p:grpSpPr>
        <p:sp>
          <p:nvSpPr>
            <p:cNvPr id="47" name="TextBox 46"/>
            <p:cNvSpPr txBox="1"/>
            <p:nvPr/>
          </p:nvSpPr>
          <p:spPr>
            <a:xfrm>
              <a:off x="9737536" y="2247900"/>
              <a:ext cx="212466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/>
                <a:t>Create unique password for</a:t>
              </a:r>
            </a:p>
            <a:p>
              <a:r>
                <a:rPr lang="en-US" sz="2500" dirty="0" smtClean="0"/>
                <a:t> each account</a:t>
              </a:r>
              <a:endParaRPr lang="en-US" sz="2500" dirty="0"/>
            </a:p>
          </p:txBody>
        </p:sp>
        <p:cxnSp>
          <p:nvCxnSpPr>
            <p:cNvPr id="49" name="Straight Connector 48"/>
            <p:cNvCxnSpPr>
              <a:stCxn id="3" idx="3"/>
            </p:cNvCxnSpPr>
            <p:nvPr/>
          </p:nvCxnSpPr>
          <p:spPr>
            <a:xfrm flipV="1">
              <a:off x="7591933" y="2953676"/>
              <a:ext cx="1931479" cy="4696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7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0811" y="3030878"/>
            <a:ext cx="363112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dirty="0" smtClean="0"/>
              <a:t>WZqsR&amp;9*@j</a:t>
            </a:r>
            <a:endParaRPr lang="en-US" sz="45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44158" y="304800"/>
            <a:ext cx="6248399" cy="685800"/>
          </a:xfrm>
        </p:spPr>
        <p:txBody>
          <a:bodyPr/>
          <a:lstStyle/>
          <a:p>
            <a:r>
              <a:rPr lang="en-US" dirty="0"/>
              <a:t>Creating a Complex Password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959223" y="3669015"/>
            <a:ext cx="3615092" cy="1190663"/>
            <a:chOff x="3959223" y="3669015"/>
            <a:chExt cx="3615092" cy="1190663"/>
          </a:xfrm>
        </p:grpSpPr>
        <p:grpSp>
          <p:nvGrpSpPr>
            <p:cNvPr id="4" name="Group 3"/>
            <p:cNvGrpSpPr/>
            <p:nvPr/>
          </p:nvGrpSpPr>
          <p:grpSpPr>
            <a:xfrm>
              <a:off x="3959223" y="3669015"/>
              <a:ext cx="3615092" cy="293385"/>
              <a:chOff x="3960811" y="3604230"/>
              <a:chExt cx="3615092" cy="293385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60811" y="3886200"/>
                <a:ext cx="3615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3960811" y="3604230"/>
                <a:ext cx="0" cy="281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575903" y="3615645"/>
                <a:ext cx="0" cy="281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6118224" y="4097678"/>
              <a:ext cx="6096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404017" y="4859678"/>
            <a:ext cx="120380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erif Pro"/>
              </a:rPr>
              <a:t> </a:t>
            </a:r>
            <a:r>
              <a:rPr lang="en-US" dirty="0" smtClean="0">
                <a:latin typeface="Source Serif Pro"/>
              </a:rPr>
              <a:t>This password can be </a:t>
            </a:r>
            <a:r>
              <a:rPr lang="en-US" dirty="0">
                <a:latin typeface="Source Serif Pro"/>
              </a:rPr>
              <a:t>brute-forced by the worlds fastest Supercomputer in </a:t>
            </a:r>
            <a:r>
              <a:rPr lang="en-US" b="1" dirty="0">
                <a:latin typeface="Source Serif Pro"/>
              </a:rPr>
              <a:t>31 seconds</a:t>
            </a:r>
            <a:r>
              <a:rPr lang="en-US" dirty="0">
                <a:latin typeface="Source Serif Pro"/>
              </a:rPr>
              <a:t> or a botnet in </a:t>
            </a:r>
            <a:r>
              <a:rPr lang="en-US" b="1" dirty="0">
                <a:latin typeface="Source Serif Pro"/>
              </a:rPr>
              <a:t>2 hours</a:t>
            </a:r>
            <a:r>
              <a:rPr lang="en-US" dirty="0">
                <a:latin typeface="Source Serif Pro"/>
              </a:rPr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4001" cy="83820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/>
              <a:t>Creating a Complex Password </a:t>
            </a:r>
            <a:endParaRPr lang="en-US" sz="5500" dirty="0"/>
          </a:p>
        </p:txBody>
      </p:sp>
      <p:sp>
        <p:nvSpPr>
          <p:cNvPr id="5" name="Rectangle 4"/>
          <p:cNvSpPr/>
          <p:nvPr/>
        </p:nvSpPr>
        <p:spPr>
          <a:xfrm>
            <a:off x="2052543" y="2743200"/>
            <a:ext cx="884088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500" b="1" dirty="0">
                <a:latin typeface="Source Serif Pro"/>
              </a:rPr>
              <a:t>IL0v3tologintomyBANKaccount</a:t>
            </a:r>
            <a:endParaRPr lang="en-US" sz="4500" dirty="0"/>
          </a:p>
        </p:txBody>
      </p:sp>
      <p:sp>
        <p:nvSpPr>
          <p:cNvPr id="6" name="Rectangle 5"/>
          <p:cNvSpPr/>
          <p:nvPr/>
        </p:nvSpPr>
        <p:spPr>
          <a:xfrm>
            <a:off x="455612" y="4724400"/>
            <a:ext cx="1158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Serif Pro"/>
              </a:rPr>
              <a:t>This Passphrase will take the same Supercomputer </a:t>
            </a:r>
            <a:r>
              <a:rPr lang="en-US" b="1" dirty="0">
                <a:latin typeface="Source Serif Pro"/>
              </a:rPr>
              <a:t>3318 Centuries </a:t>
            </a:r>
            <a:r>
              <a:rPr lang="en-US" dirty="0" smtClean="0">
                <a:latin typeface="Source Serif Pro"/>
              </a:rPr>
              <a:t>to </a:t>
            </a:r>
            <a:r>
              <a:rPr lang="en-US" dirty="0">
                <a:latin typeface="Source Serif Pro"/>
              </a:rPr>
              <a:t>Brute-force and </a:t>
            </a:r>
            <a:r>
              <a:rPr lang="en-US" b="1" dirty="0">
                <a:latin typeface="Source Serif Pro"/>
              </a:rPr>
              <a:t>10000+ centuries </a:t>
            </a:r>
            <a:r>
              <a:rPr lang="en-US" dirty="0">
                <a:latin typeface="Source Serif Pro"/>
              </a:rPr>
              <a:t>for a Botnet to crack</a:t>
            </a:r>
            <a:r>
              <a:rPr lang="en-US" b="1" dirty="0">
                <a:latin typeface="Source Serif 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81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381000"/>
            <a:ext cx="9144001" cy="838200"/>
          </a:xfrm>
        </p:spPr>
        <p:txBody>
          <a:bodyPr>
            <a:noAutofit/>
          </a:bodyPr>
          <a:lstStyle/>
          <a:p>
            <a:pPr algn="ctr"/>
            <a:r>
              <a:rPr lang="en-US" sz="5500" dirty="0" smtClean="0"/>
              <a:t>Creating a Complex Password </a:t>
            </a:r>
            <a:endParaRPr lang="en-US" sz="5500" dirty="0"/>
          </a:p>
        </p:txBody>
      </p:sp>
      <p:sp>
        <p:nvSpPr>
          <p:cNvPr id="3" name="Rectangle 2"/>
          <p:cNvSpPr/>
          <p:nvPr/>
        </p:nvSpPr>
        <p:spPr>
          <a:xfrm>
            <a:off x="379412" y="2438400"/>
            <a:ext cx="115824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00"/>
                </a:solidFill>
                <a:latin typeface="Source Serif Pro"/>
              </a:rPr>
              <a:t>IL0v3tologintomyWORKaccount</a:t>
            </a:r>
            <a:r>
              <a:rPr lang="en-US" sz="3000" dirty="0">
                <a:latin typeface="Source Serif Pro"/>
              </a:rPr>
              <a:t> </a:t>
            </a:r>
            <a:r>
              <a:rPr lang="en-US" sz="3000" dirty="0" smtClean="0">
                <a:latin typeface="Source Serif Pro"/>
              </a:rPr>
              <a:t>– For work </a:t>
            </a:r>
          </a:p>
          <a:p>
            <a:pPr fontAlgn="base"/>
            <a:endParaRPr lang="en-US" sz="3000" dirty="0" smtClean="0">
              <a:latin typeface="Source Serif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FFFF00"/>
                </a:solidFill>
                <a:latin typeface="Source Serif Pro"/>
              </a:rPr>
              <a:t>IL0v3tologintomyFACEBOOKaccount</a:t>
            </a:r>
            <a:r>
              <a:rPr lang="en-US" sz="3000" dirty="0" smtClean="0">
                <a:latin typeface="Source Serif Pro"/>
              </a:rPr>
              <a:t> – For Facebook </a:t>
            </a:r>
          </a:p>
          <a:p>
            <a:pPr fontAlgn="base"/>
            <a:endParaRPr lang="en-US" sz="3000" dirty="0" smtClean="0">
              <a:latin typeface="Source Serif Pro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3000" smtClean="0">
                <a:solidFill>
                  <a:srgbClr val="FFFF00"/>
                </a:solidFill>
                <a:latin typeface="Source Serif Pro"/>
              </a:rPr>
              <a:t>IL0v3tologintomyBANKaccount</a:t>
            </a:r>
            <a:r>
              <a:rPr lang="en-US" sz="3000" smtClean="0">
                <a:latin typeface="Source Serif Pro"/>
              </a:rPr>
              <a:t> </a:t>
            </a:r>
            <a:r>
              <a:rPr lang="en-US" sz="3000" dirty="0" smtClean="0">
                <a:latin typeface="Source Serif Pro"/>
              </a:rPr>
              <a:t>– For bank account</a:t>
            </a:r>
            <a:r>
              <a:rPr lang="en-US" sz="3000" dirty="0">
                <a:latin typeface="Source Serif Pro"/>
              </a:rPr>
              <a:t>.</a:t>
            </a:r>
            <a:endParaRPr lang="en-US" sz="3000" b="0" i="0" dirty="0">
              <a:effectLst/>
              <a:latin typeface="Source Serif Pr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0412" y="5257800"/>
            <a:ext cx="10277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Source Serif Pro"/>
              </a:rPr>
              <a:t>IL0v3tologintomyWORKaccountINSUMMER – extend the same phrase with additional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6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2812" y="1900339"/>
            <a:ext cx="91408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https://www.tunnelsup.com/getting-started-cracking-password-hashes/</a:t>
            </a:r>
          </a:p>
        </p:txBody>
      </p:sp>
      <p:sp>
        <p:nvSpPr>
          <p:cNvPr id="3" name="Rectangle 2"/>
          <p:cNvSpPr/>
          <p:nvPr/>
        </p:nvSpPr>
        <p:spPr>
          <a:xfrm>
            <a:off x="912812" y="2738539"/>
            <a:ext cx="5027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https://www.youtube.com/watch?v=XIZEHiWsQVk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553" y="3576739"/>
            <a:ext cx="529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https://xinn.org/blog/JtR-AD-Password-Auditing.html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912812" y="4431268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http://www.openwall.com/john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751012" y="381000"/>
            <a:ext cx="9144001" cy="838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500" dirty="0" smtClean="0"/>
              <a:t>Reference</a:t>
            </a:r>
            <a:endParaRPr lang="en-US" sz="55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2" y="54864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https://hashes.org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f.city.hiroshima.jp/m-plaza/img/qandalog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17" y="1236373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information technology thank yo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1219200"/>
            <a:ext cx="7620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304800"/>
            <a:ext cx="10134599" cy="838200"/>
          </a:xfrm>
        </p:spPr>
        <p:txBody>
          <a:bodyPr/>
          <a:lstStyle/>
          <a:p>
            <a:r>
              <a:rPr lang="en-US" dirty="0" smtClean="0"/>
              <a:t>The Importance &amp; methods of Password Cracking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04999"/>
            <a:ext cx="9677399" cy="4114801"/>
          </a:xfrm>
        </p:spPr>
        <p:txBody>
          <a:bodyPr/>
          <a:lstStyle/>
          <a:p>
            <a:r>
              <a:rPr lang="en-US" dirty="0" smtClean="0"/>
              <a:t>Its an essential skill required for both attacker and forensic investigator.</a:t>
            </a:r>
            <a:endParaRPr lang="en-US" dirty="0"/>
          </a:p>
          <a:p>
            <a:r>
              <a:rPr lang="en-US" dirty="0" smtClean="0"/>
              <a:t>The time to crack a password is related to bit strength.</a:t>
            </a:r>
            <a:endParaRPr lang="en-US" dirty="0"/>
          </a:p>
          <a:p>
            <a:r>
              <a:rPr lang="en-US" dirty="0" smtClean="0"/>
              <a:t>Botnet, Supercomputer, GPU, ASIC, etc..  Can be used to crack passwords</a:t>
            </a:r>
          </a:p>
          <a:p>
            <a:r>
              <a:rPr lang="en-US" dirty="0" smtClean="0"/>
              <a:t>Cookie, Session ID, a Kerberos ticket, an authenticated session or other resources can be used for REPLY attack without ever knowing the password.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2612" y="228600"/>
            <a:ext cx="5105400" cy="838200"/>
          </a:xfrm>
        </p:spPr>
        <p:txBody>
          <a:bodyPr/>
          <a:lstStyle/>
          <a:p>
            <a:r>
              <a:rPr lang="en-US" dirty="0" smtClean="0"/>
              <a:t>Lets start with basics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22612" y="1964478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Password should not be stored as “Plain Text”</a:t>
            </a:r>
          </a:p>
          <a:p>
            <a:pPr marL="342900" indent="-342900">
              <a:buAutoNum type="arabicPeriod"/>
            </a:pPr>
            <a:r>
              <a:rPr lang="en-US" dirty="0" smtClean="0"/>
              <a:t>Passwords are sorted as “Hashes”, which is one way encryption.</a:t>
            </a:r>
          </a:p>
          <a:p>
            <a:pPr marL="342900" indent="-342900">
              <a:buAutoNum type="arabicPeriod"/>
            </a:pPr>
            <a:r>
              <a:rPr lang="en-US" dirty="0" smtClean="0"/>
              <a:t>MD5 and SHA1 were used commonly for password hashing.</a:t>
            </a:r>
          </a:p>
          <a:p>
            <a:pPr marL="342900" indent="-342900">
              <a:buAutoNum type="arabicPeriod"/>
            </a:pPr>
            <a:r>
              <a:rPr lang="en-US" dirty="0" smtClean="0"/>
              <a:t>SHA-2 is the successor of SHA1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2612" y="1354878"/>
            <a:ext cx="253306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Password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3729884"/>
            <a:ext cx="222291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Type of Attacks</a:t>
            </a:r>
            <a:endParaRPr lang="en-US" sz="25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0412" y="4538555"/>
            <a:ext cx="2584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Dictionary Attack</a:t>
            </a:r>
          </a:p>
          <a:p>
            <a:pPr marL="342900" indent="-342900">
              <a:buAutoNum type="arabicPeriod"/>
            </a:pPr>
            <a:r>
              <a:rPr lang="en-US" dirty="0" smtClean="0"/>
              <a:t>Rainbow Table Attack</a:t>
            </a:r>
          </a:p>
          <a:p>
            <a:pPr marL="342900" indent="-342900">
              <a:buAutoNum type="arabicPeriod"/>
            </a:pPr>
            <a:r>
              <a:rPr lang="en-US" dirty="0" smtClean="0"/>
              <a:t>Brute Force Attack</a:t>
            </a:r>
          </a:p>
          <a:p>
            <a:pPr marL="342900" indent="-342900">
              <a:buAutoNum type="arabicPeriod"/>
            </a:pPr>
            <a:r>
              <a:rPr lang="en-US" dirty="0" smtClean="0"/>
              <a:t>Hybrid Attack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06966" y="3729884"/>
            <a:ext cx="422904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Common passwords weakness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6966" y="4677055"/>
            <a:ext cx="3508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1.Default password</a:t>
            </a:r>
          </a:p>
          <a:p>
            <a:r>
              <a:rPr lang="en-US" dirty="0" smtClean="0"/>
              <a:t>2. DOB</a:t>
            </a:r>
          </a:p>
          <a:p>
            <a:r>
              <a:rPr lang="en-US" dirty="0" smtClean="0"/>
              <a:t>3. Spouse name</a:t>
            </a:r>
          </a:p>
          <a:p>
            <a:r>
              <a:rPr lang="en-US" dirty="0" smtClean="0"/>
              <a:t>4. Dictionary words</a:t>
            </a:r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eg</a:t>
            </a:r>
            <a:r>
              <a:rPr lang="en-US" dirty="0" smtClean="0"/>
              <a:t>. “12345, qwerty,abc123  , etc..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5" grpId="0"/>
      <p:bldP spid="9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/ Johnny ( John the Ripper)</a:t>
            </a:r>
          </a:p>
          <a:p>
            <a:r>
              <a:rPr lang="en-US" dirty="0" err="1" smtClean="0"/>
              <a:t>Ophcrack</a:t>
            </a:r>
            <a:endParaRPr lang="en-US" dirty="0" smtClean="0"/>
          </a:p>
          <a:p>
            <a:r>
              <a:rPr lang="en-US" dirty="0" err="1" smtClean="0"/>
              <a:t>LophyCrack</a:t>
            </a:r>
            <a:endParaRPr lang="en-US" dirty="0" smtClean="0"/>
          </a:p>
          <a:p>
            <a:r>
              <a:rPr lang="en-US" dirty="0" smtClean="0"/>
              <a:t>Cian and Abel</a:t>
            </a:r>
          </a:p>
          <a:p>
            <a:r>
              <a:rPr lang="en-US" dirty="0" smtClean="0"/>
              <a:t>THC-Hydra</a:t>
            </a:r>
          </a:p>
          <a:p>
            <a:r>
              <a:rPr lang="en-US" dirty="0" smtClean="0"/>
              <a:t>Brutus</a:t>
            </a:r>
          </a:p>
          <a:p>
            <a:r>
              <a:rPr lang="en-US" dirty="0" err="1" smtClean="0"/>
              <a:t>Aircrak</a:t>
            </a:r>
            <a:r>
              <a:rPr lang="en-US" dirty="0" smtClean="0"/>
              <a:t>-Ng ( Wi-Fi Hacking)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Botnet</a:t>
            </a:r>
          </a:p>
          <a:p>
            <a:pPr lvl="1"/>
            <a:r>
              <a:rPr lang="en-US" dirty="0" smtClean="0"/>
              <a:t>If a password required  one year to crack, a million-machine botnet can crack the same within 30 seconds</a:t>
            </a:r>
          </a:p>
          <a:p>
            <a:r>
              <a:rPr lang="en-US" dirty="0" smtClean="0"/>
              <a:t>GPU</a:t>
            </a:r>
          </a:p>
          <a:p>
            <a:pPr lvl="1"/>
            <a:r>
              <a:rPr lang="en-US" dirty="0" smtClean="0"/>
              <a:t>GPU’s are more powerful and faster than CPU. </a:t>
            </a:r>
            <a:r>
              <a:rPr lang="en-US" dirty="0" err="1"/>
              <a:t>cudahashcat</a:t>
            </a:r>
            <a:r>
              <a:rPr lang="en-US" dirty="0"/>
              <a:t>, </a:t>
            </a:r>
            <a:r>
              <a:rPr lang="en-US" dirty="0" err="1"/>
              <a:t>oclhashcat</a:t>
            </a:r>
            <a:r>
              <a:rPr lang="en-US" dirty="0"/>
              <a:t>, </a:t>
            </a:r>
            <a:r>
              <a:rPr lang="en-US" dirty="0" err="1" smtClean="0"/>
              <a:t>pyrit</a:t>
            </a:r>
            <a:r>
              <a:rPr lang="en-US" dirty="0" smtClean="0"/>
              <a:t> etc.. </a:t>
            </a:r>
            <a:r>
              <a:rPr lang="en-US" dirty="0"/>
              <a:t> </a:t>
            </a:r>
            <a:r>
              <a:rPr lang="en-US" dirty="0" smtClean="0"/>
              <a:t>are some tools available in Kali Linux for GPU to crack password.</a:t>
            </a:r>
          </a:p>
          <a:p>
            <a:r>
              <a:rPr lang="en-US" dirty="0" smtClean="0"/>
              <a:t>ASIC </a:t>
            </a:r>
          </a:p>
          <a:p>
            <a:pPr lvl="1"/>
            <a:r>
              <a:rPr lang="en-US" dirty="0" smtClean="0"/>
              <a:t>Mining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5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“John the Ripper / </a:t>
            </a:r>
            <a:r>
              <a:rPr lang="en-US" dirty="0" err="1"/>
              <a:t>j</a:t>
            </a:r>
            <a:r>
              <a:rPr lang="en-US" dirty="0" err="1" smtClean="0"/>
              <a:t>TR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398" y="123230"/>
            <a:ext cx="5333999" cy="685800"/>
          </a:xfrm>
        </p:spPr>
        <p:txBody>
          <a:bodyPr/>
          <a:lstStyle/>
          <a:p>
            <a:r>
              <a:rPr lang="en-US" dirty="0" smtClean="0"/>
              <a:t>John the Ripper modes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752600"/>
            <a:ext cx="2209801" cy="609600"/>
          </a:xfrm>
        </p:spPr>
        <p:txBody>
          <a:bodyPr/>
          <a:lstStyle/>
          <a:p>
            <a:r>
              <a:rPr lang="en-US" dirty="0" smtClean="0"/>
              <a:t>Single Crack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1036" y="3276600"/>
            <a:ext cx="1673351" cy="609600"/>
          </a:xfrm>
        </p:spPr>
        <p:txBody>
          <a:bodyPr/>
          <a:lstStyle/>
          <a:p>
            <a:r>
              <a:rPr lang="en-US" dirty="0" smtClean="0"/>
              <a:t>Wordlist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912811" y="4876800"/>
            <a:ext cx="22098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Incremental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5012" y="17526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mode will </a:t>
            </a:r>
            <a:r>
              <a:rPr lang="en-US" dirty="0"/>
              <a:t>use the login names, "GECOS" / "Full Name" fields,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users' home directory names as candidate passwords, also with a large set of mangling rules applied</a:t>
            </a:r>
            <a:r>
              <a:rPr lang="en-US" dirty="0" smtClean="0"/>
              <a:t>. </a:t>
            </a:r>
            <a:r>
              <a:rPr lang="en-US" i="1" dirty="0"/>
              <a:t>"single crack" mode is much faster than wordlist mode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75012" y="3276600"/>
            <a:ext cx="600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 this mode </a:t>
            </a:r>
            <a:r>
              <a:rPr lang="en-US" dirty="0" err="1" smtClean="0"/>
              <a:t>jTR</a:t>
            </a:r>
            <a:r>
              <a:rPr lang="en-US" dirty="0" smtClean="0"/>
              <a:t> </a:t>
            </a:r>
            <a:r>
              <a:rPr lang="en-US" dirty="0"/>
              <a:t>will look a given wordlist to crack passwords.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5012" y="47244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the most </a:t>
            </a:r>
            <a:r>
              <a:rPr lang="en-US" dirty="0" smtClean="0"/>
              <a:t>powerful </a:t>
            </a:r>
            <a:r>
              <a:rPr lang="en-US" dirty="0"/>
              <a:t>mode, john will try all alphabet to crack also new methods can be created in this mode..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712" y="304800"/>
            <a:ext cx="3048000" cy="914400"/>
          </a:xfrm>
        </p:spPr>
        <p:txBody>
          <a:bodyPr/>
          <a:lstStyle/>
          <a:p>
            <a:pPr algn="ctr"/>
            <a:r>
              <a:rPr lang="en-US" dirty="0" err="1" smtClean="0"/>
              <a:t>jTR</a:t>
            </a:r>
            <a:r>
              <a:rPr lang="en-US" dirty="0" smtClean="0"/>
              <a:t> DEMO</a:t>
            </a:r>
            <a:endParaRPr lang="en-US" dirty="0"/>
          </a:p>
        </p:txBody>
      </p:sp>
      <p:pic>
        <p:nvPicPr>
          <p:cNvPr id="1026" name="Picture 2" descr="Image result for computer with hand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812" y="2438400"/>
            <a:ext cx="5257800" cy="350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9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457200"/>
            <a:ext cx="3657599" cy="762000"/>
          </a:xfrm>
        </p:spPr>
        <p:txBody>
          <a:bodyPr>
            <a:normAutofit fontScale="90000"/>
          </a:bodyPr>
          <a:lstStyle/>
          <a:p>
            <a:r>
              <a:rPr lang="en-US" sz="6100" dirty="0" smtClean="0"/>
              <a:t>Mitigation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79511" y="2819400"/>
            <a:ext cx="98298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Multi factor Authentication.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Aging / History / </a:t>
            </a:r>
            <a:r>
              <a:rPr lang="en-US" sz="4000" dirty="0"/>
              <a:t>D</a:t>
            </a:r>
            <a:r>
              <a:rPr lang="en-US" sz="4000" dirty="0" smtClean="0"/>
              <a:t>uration.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Use strong pass phrases.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505</Words>
  <Application>Microsoft Office PowerPoint</Application>
  <PresentationFormat>Custom</PresentationFormat>
  <Paragraphs>86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Corbel</vt:lpstr>
      <vt:lpstr>Source Serif Pro</vt:lpstr>
      <vt:lpstr>Digital Blue Tunnel 16x9</vt:lpstr>
      <vt:lpstr> Password Cracking  101</vt:lpstr>
      <vt:lpstr>The Importance &amp; methods of Password Cracking</vt:lpstr>
      <vt:lpstr>Lets start with basics</vt:lpstr>
      <vt:lpstr>Password Cracking Software </vt:lpstr>
      <vt:lpstr>Password Cracking  Hardware</vt:lpstr>
      <vt:lpstr>About “John the Ripper / jTR”</vt:lpstr>
      <vt:lpstr>John the Ripper modes</vt:lpstr>
      <vt:lpstr>jTR DEMO</vt:lpstr>
      <vt:lpstr>Mitigation </vt:lpstr>
      <vt:lpstr>Creating a Complex Password </vt:lpstr>
      <vt:lpstr>Creating a Complex Password </vt:lpstr>
      <vt:lpstr>Creating a Complex Password </vt:lpstr>
      <vt:lpstr>Creating a Complex Password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Cracking  101</dc:title>
  <dc:creator>Antu Prabha (Graphic)</dc:creator>
  <cp:lastModifiedBy>Antu Prabha (Graphic)</cp:lastModifiedBy>
  <cp:revision>73</cp:revision>
  <dcterms:created xsi:type="dcterms:W3CDTF">2018-01-24T19:47:56Z</dcterms:created>
  <dcterms:modified xsi:type="dcterms:W3CDTF">2018-01-27T09:21:14Z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