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11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0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9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54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64" name="Picture Placeholder 2"/>
          <p:cNvSpPr/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5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Text"/>
          <p:cNvSpPr txBox="1"/>
          <p:nvPr>
            <p:ph type="title"/>
          </p:nvPr>
        </p:nvSpPr>
        <p:spPr>
          <a:xfrm>
            <a:off x="2152650" y="365125"/>
            <a:ext cx="7886700" cy="132556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4" name="Body Level One…"/>
          <p:cNvSpPr txBox="1"/>
          <p:nvPr>
            <p:ph type="body" idx="1"/>
          </p:nvPr>
        </p:nvSpPr>
        <p:spPr>
          <a:xfrm>
            <a:off x="2152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xfrm>
            <a:off x="9780731" y="6414763"/>
            <a:ext cx="258620" cy="24830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9" Type="http://schemas.openxmlformats.org/officeDocument/2006/relationships/image" Target="../media/image1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am name, Project title, name of mentor"/>
          <p:cNvSpPr txBox="1"/>
          <p:nvPr>
            <p:ph type="title"/>
          </p:nvPr>
        </p:nvSpPr>
        <p:spPr>
          <a:xfrm>
            <a:off x="2152650" y="365125"/>
            <a:ext cx="7886700" cy="1325564"/>
          </a:xfrm>
          <a:prstGeom prst="rect">
            <a:avLst/>
          </a:prstGeom>
        </p:spPr>
        <p:txBody>
          <a:bodyPr/>
          <a:lstStyle/>
          <a:p>
            <a:pPr/>
            <a:r>
              <a:t>Team name, Project title, name of mentor</a:t>
            </a:r>
          </a:p>
        </p:txBody>
      </p:sp>
      <p:sp>
        <p:nvSpPr>
          <p:cNvPr id="185" name="List of students"/>
          <p:cNvSpPr txBox="1"/>
          <p:nvPr>
            <p:ph type="body" idx="1"/>
          </p:nvPr>
        </p:nvSpPr>
        <p:spPr>
          <a:xfrm>
            <a:off x="2152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/>
            <a:r>
              <a:t>List of students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tate of the Art…"/>
          <p:cNvSpPr txBox="1"/>
          <p:nvPr/>
        </p:nvSpPr>
        <p:spPr>
          <a:xfrm>
            <a:off x="1543486" y="828974"/>
            <a:ext cx="8791334" cy="1794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5900">
                <a:latin typeface="Arial"/>
                <a:ea typeface="Arial"/>
                <a:cs typeface="Arial"/>
                <a:sym typeface="Arial"/>
              </a:defRPr>
            </a:pPr>
            <a:r>
              <a:t>State of the Art</a:t>
            </a:r>
          </a:p>
          <a:p>
            <a:pPr>
              <a:defRPr sz="5900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TITLE OF THE PROJECT</a:t>
            </a:r>
          </a:p>
        </p:txBody>
      </p:sp>
      <p:sp>
        <p:nvSpPr>
          <p:cNvPr id="188" name="1. This powerpoint presentation should contain details of what has happened in the world / country in the past 5-10 years related to your project and the technologies associated with your technologies…"/>
          <p:cNvSpPr txBox="1"/>
          <p:nvPr/>
        </p:nvSpPr>
        <p:spPr>
          <a:xfrm>
            <a:off x="610642" y="3145937"/>
            <a:ext cx="9968924" cy="327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400"/>
            </a:pPr>
            <a:r>
              <a:t>1. This powerpoint presentation should contain details of what has happened in the world / country in the past 5-10 years related to your project and the technologies associated with your technologies</a:t>
            </a:r>
          </a:p>
          <a:p>
            <a:pPr>
              <a:defRPr sz="3400"/>
            </a:pPr>
            <a:r>
              <a:t>2. Also trends of 2024 </a:t>
            </a:r>
          </a:p>
          <a:p>
            <a:pPr>
              <a:defRPr sz="3400"/>
            </a:pPr>
            <a:r>
              <a:t>3. Minimum 2 Slides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AMPLE"/>
          <p:cNvSpPr txBox="1"/>
          <p:nvPr/>
        </p:nvSpPr>
        <p:spPr>
          <a:xfrm>
            <a:off x="4706573" y="2679858"/>
            <a:ext cx="2416895" cy="78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500"/>
            </a:lvl1pPr>
          </a:lstStyle>
          <a:p>
            <a:pPr/>
            <a:r>
              <a:t>SAMPLE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tate of the Art…"/>
          <p:cNvSpPr txBox="1"/>
          <p:nvPr/>
        </p:nvSpPr>
        <p:spPr>
          <a:xfrm>
            <a:off x="1518792" y="2243851"/>
            <a:ext cx="8807432" cy="1794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5900">
                <a:latin typeface="Arial"/>
                <a:ea typeface="Arial"/>
                <a:cs typeface="Arial"/>
                <a:sym typeface="Arial"/>
              </a:defRPr>
            </a:pPr>
            <a:r>
              <a:t>State of the Art</a:t>
            </a:r>
          </a:p>
          <a:p>
            <a:pPr>
              <a:defRPr sz="5900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Customised UI/UX 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 18"/>
          <p:cNvGrpSpPr/>
          <p:nvPr/>
        </p:nvGrpSpPr>
        <p:grpSpPr>
          <a:xfrm>
            <a:off x="343510" y="42359"/>
            <a:ext cx="10835034" cy="759680"/>
            <a:chOff x="0" y="0"/>
            <a:chExt cx="10835032" cy="759679"/>
          </a:xfrm>
        </p:grpSpPr>
        <p:sp>
          <p:nvSpPr>
            <p:cNvPr id="194" name="TextBox 22"/>
            <p:cNvSpPr txBox="1"/>
            <p:nvPr/>
          </p:nvSpPr>
          <p:spPr>
            <a:xfrm>
              <a:off x="273707" y="-1"/>
              <a:ext cx="10561325" cy="560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3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Growth of UI/UX designs/technology in the past decade</a:t>
              </a:r>
            </a:p>
          </p:txBody>
        </p:sp>
        <p:sp>
          <p:nvSpPr>
            <p:cNvPr id="195" name="Straight Connector 128"/>
            <p:cNvSpPr/>
            <p:nvPr/>
          </p:nvSpPr>
          <p:spPr>
            <a:xfrm>
              <a:off x="296108" y="759677"/>
              <a:ext cx="5353015" cy="2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ys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6" name="Straight Connector 129"/>
            <p:cNvSpPr/>
            <p:nvPr/>
          </p:nvSpPr>
          <p:spPr>
            <a:xfrm>
              <a:off x="-1" y="759677"/>
              <a:ext cx="5353015" cy="2"/>
            </a:xfrm>
            <a:prstGeom prst="line">
              <a:avLst/>
            </a:prstGeom>
            <a:noFill/>
            <a:ln w="6350" cap="flat">
              <a:solidFill>
                <a:srgbClr val="A6A6A6"/>
              </a:solidFill>
              <a:prstDash val="sys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98" name="Rectangle 1"/>
          <p:cNvSpPr/>
          <p:nvPr/>
        </p:nvSpPr>
        <p:spPr>
          <a:xfrm>
            <a:off x="640039" y="2495723"/>
            <a:ext cx="2170579" cy="3513519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99" name="Rectangle 125"/>
          <p:cNvSpPr txBox="1"/>
          <p:nvPr/>
        </p:nvSpPr>
        <p:spPr>
          <a:xfrm>
            <a:off x="754982" y="2947218"/>
            <a:ext cx="1940693" cy="18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457200">
              <a:spcBef>
                <a:spcPts val="100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In the early 2010s, UX design was still adapting to the introduction and rising popularity of widespread smartphone and tablet use. Mobile devices were becoming part of a company’s UX strategy ten years ago, but mobile was still low on the priority list.</a:t>
            </a:r>
          </a:p>
        </p:txBody>
      </p:sp>
      <p:sp>
        <p:nvSpPr>
          <p:cNvPr id="200" name="Rectangle 5"/>
          <p:cNvSpPr/>
          <p:nvPr/>
        </p:nvSpPr>
        <p:spPr>
          <a:xfrm>
            <a:off x="3517289" y="2495723"/>
            <a:ext cx="2170578" cy="3513519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01" name="Rectangle 127"/>
          <p:cNvSpPr txBox="1"/>
          <p:nvPr/>
        </p:nvSpPr>
        <p:spPr>
          <a:xfrm>
            <a:off x="3664560" y="3000306"/>
            <a:ext cx="1940693" cy="176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 defTabSz="685800">
              <a:defRPr sz="11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 2011, user experience designers were more focused on creating analytics-backed, behavior-driven features and functions than they were catering to mobile devices. Social media icons, personalized content, and a quicker, more efficient experience were top-of-mind tactics.</a:t>
            </a:r>
          </a:p>
        </p:txBody>
      </p:sp>
      <p:sp>
        <p:nvSpPr>
          <p:cNvPr id="202" name="Rectangle 8"/>
          <p:cNvSpPr/>
          <p:nvPr/>
        </p:nvSpPr>
        <p:spPr>
          <a:xfrm>
            <a:off x="6574776" y="2495723"/>
            <a:ext cx="2170578" cy="3513519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03" name="Rectangle 130"/>
          <p:cNvSpPr txBox="1"/>
          <p:nvPr/>
        </p:nvSpPr>
        <p:spPr>
          <a:xfrm>
            <a:off x="6689718" y="3063525"/>
            <a:ext cx="1940692" cy="1686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 defTabSz="685800">
              <a:defRPr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UX Design trend in the past 10 years includes:Bold primary colors, Focus on minimalism, Gradients with minimal gloss, Textured and patterned backgrounds, Magazine/newspaper layouts</a:t>
            </a:r>
          </a:p>
        </p:txBody>
      </p:sp>
      <p:sp>
        <p:nvSpPr>
          <p:cNvPr id="204" name="Rectangle 8"/>
          <p:cNvSpPr/>
          <p:nvPr/>
        </p:nvSpPr>
        <p:spPr>
          <a:xfrm>
            <a:off x="9238019" y="2495723"/>
            <a:ext cx="2170578" cy="3513519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05" name="Rectangle 130"/>
          <p:cNvSpPr txBox="1"/>
          <p:nvPr/>
        </p:nvSpPr>
        <p:spPr>
          <a:xfrm>
            <a:off x="9352963" y="3011590"/>
            <a:ext cx="1940693" cy="222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685800">
              <a:defRPr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Responsive and Adaptive Design: adaptive design might be more appropriate for existing complex websites, and responsive design is ideal for new businesses. Responsive design is more budget-friendly than adaptive design, but adaptive design is better for a more targeted user experience.</a:t>
            </a:r>
          </a:p>
        </p:txBody>
      </p:sp>
      <p:pic>
        <p:nvPicPr>
          <p:cNvPr id="206" name="2020-uiux.jpg" descr="2020-uiux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6563" y="822656"/>
            <a:ext cx="1957530" cy="1792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2011.jpg" descr="201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6426" y="766498"/>
            <a:ext cx="1892302" cy="1905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2020.jpg" descr="2020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89718" y="766498"/>
            <a:ext cx="2016513" cy="1905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responsive.jpg" descr="responsive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50157" y="902754"/>
            <a:ext cx="2146302" cy="1485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18"/>
          <p:cNvGrpSpPr/>
          <p:nvPr/>
        </p:nvGrpSpPr>
        <p:grpSpPr>
          <a:xfrm>
            <a:off x="343510" y="261223"/>
            <a:ext cx="10835034" cy="759680"/>
            <a:chOff x="0" y="0"/>
            <a:chExt cx="10835032" cy="759679"/>
          </a:xfrm>
        </p:grpSpPr>
        <p:sp>
          <p:nvSpPr>
            <p:cNvPr id="211" name="TextBox 22"/>
            <p:cNvSpPr txBox="1"/>
            <p:nvPr/>
          </p:nvSpPr>
          <p:spPr>
            <a:xfrm>
              <a:off x="273707" y="-1"/>
              <a:ext cx="10561325" cy="560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3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Mobile UI UX Design Trends for 2024</a:t>
              </a:r>
            </a:p>
          </p:txBody>
        </p:sp>
        <p:sp>
          <p:nvSpPr>
            <p:cNvPr id="212" name="Straight Connector 128"/>
            <p:cNvSpPr/>
            <p:nvPr/>
          </p:nvSpPr>
          <p:spPr>
            <a:xfrm>
              <a:off x="296108" y="759677"/>
              <a:ext cx="5353015" cy="2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ys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3" name="Straight Connector 129"/>
            <p:cNvSpPr/>
            <p:nvPr/>
          </p:nvSpPr>
          <p:spPr>
            <a:xfrm>
              <a:off x="-1" y="759677"/>
              <a:ext cx="5353015" cy="2"/>
            </a:xfrm>
            <a:prstGeom prst="line">
              <a:avLst/>
            </a:prstGeom>
            <a:noFill/>
            <a:ln w="6350" cap="flat">
              <a:solidFill>
                <a:srgbClr val="A6A6A6"/>
              </a:solidFill>
              <a:prstDash val="sys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15" name="Improved Personalization"/>
          <p:cNvSpPr txBox="1"/>
          <p:nvPr/>
        </p:nvSpPr>
        <p:spPr>
          <a:xfrm>
            <a:off x="258253" y="3156972"/>
            <a:ext cx="268358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>
                <a:solidFill>
                  <a:srgbClr val="212529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Improved Personalization</a:t>
            </a:r>
          </a:p>
        </p:txBody>
      </p:sp>
      <p:sp>
        <p:nvSpPr>
          <p:cNvPr id="216" name="Rounded Corners"/>
          <p:cNvSpPr txBox="1"/>
          <p:nvPr/>
        </p:nvSpPr>
        <p:spPr>
          <a:xfrm>
            <a:off x="3720303" y="3156972"/>
            <a:ext cx="190860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>
                <a:solidFill>
                  <a:srgbClr val="212529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Rounded Corners</a:t>
            </a:r>
          </a:p>
        </p:txBody>
      </p:sp>
      <p:sp>
        <p:nvSpPr>
          <p:cNvPr id="217" name="Convenient Voice Interaction"/>
          <p:cNvSpPr txBox="1"/>
          <p:nvPr/>
        </p:nvSpPr>
        <p:spPr>
          <a:xfrm>
            <a:off x="6157943" y="3156972"/>
            <a:ext cx="301443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>
                <a:solidFill>
                  <a:srgbClr val="212529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Convenient Voice Interaction</a:t>
            </a:r>
          </a:p>
        </p:txBody>
      </p:sp>
      <p:sp>
        <p:nvSpPr>
          <p:cNvPr id="218" name="Password-less Login"/>
          <p:cNvSpPr txBox="1"/>
          <p:nvPr/>
        </p:nvSpPr>
        <p:spPr>
          <a:xfrm>
            <a:off x="9425398" y="3169672"/>
            <a:ext cx="2096152" cy="34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700">
                <a:solidFill>
                  <a:srgbClr val="212529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Password-less Login</a:t>
            </a:r>
          </a:p>
        </p:txBody>
      </p:sp>
      <p:sp>
        <p:nvSpPr>
          <p:cNvPr id="219" name="Advanced Animation"/>
          <p:cNvSpPr txBox="1"/>
          <p:nvPr/>
        </p:nvSpPr>
        <p:spPr>
          <a:xfrm>
            <a:off x="274239" y="6090310"/>
            <a:ext cx="2651616" cy="42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200">
                <a:solidFill>
                  <a:srgbClr val="212529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Advanced Animation</a:t>
            </a:r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12048" t="16661" r="26273" b="29531"/>
          <a:stretch>
            <a:fillRect/>
          </a:stretch>
        </p:blipFill>
        <p:spPr>
          <a:xfrm>
            <a:off x="694526" y="4010781"/>
            <a:ext cx="1475316" cy="1857234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Gradient"/>
          <p:cNvSpPr txBox="1"/>
          <p:nvPr/>
        </p:nvSpPr>
        <p:spPr>
          <a:xfrm>
            <a:off x="4086723" y="6090310"/>
            <a:ext cx="1175761" cy="42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200">
                <a:solidFill>
                  <a:srgbClr val="212529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Gradient</a:t>
            </a:r>
          </a:p>
        </p:txBody>
      </p:sp>
      <p:sp>
        <p:nvSpPr>
          <p:cNvPr id="222" name="AR/VR"/>
          <p:cNvSpPr txBox="1"/>
          <p:nvPr/>
        </p:nvSpPr>
        <p:spPr>
          <a:xfrm>
            <a:off x="7304636" y="6090310"/>
            <a:ext cx="958026" cy="42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200">
                <a:solidFill>
                  <a:srgbClr val="212529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AR/VR</a:t>
            </a:r>
          </a:p>
        </p:txBody>
      </p:sp>
      <p:sp>
        <p:nvSpPr>
          <p:cNvPr id="223" name="Chatbots UI Design"/>
          <p:cNvSpPr txBox="1"/>
          <p:nvPr/>
        </p:nvSpPr>
        <p:spPr>
          <a:xfrm>
            <a:off x="9210081" y="6090310"/>
            <a:ext cx="2526786" cy="42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200">
                <a:solidFill>
                  <a:srgbClr val="212529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Chatbots UI Design</a:t>
            </a:r>
          </a:p>
        </p:txBody>
      </p:sp>
      <p:pic>
        <p:nvPicPr>
          <p:cNvPr id="224" name="animation.jpg" descr="animatio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9900" y="1295185"/>
            <a:ext cx="2400301" cy="1587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rounded.jpg" descr="rounded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09706" y="1295187"/>
            <a:ext cx="2296584" cy="1722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voice interaction.jpg" descr="voice interaction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2383" y="1093434"/>
            <a:ext cx="1956836" cy="1897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asswordless.jpg" descr="passwordless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430904" y="1104553"/>
            <a:ext cx="2085145" cy="21037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gradient.jpg" descr="gradient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794226" y="3947843"/>
            <a:ext cx="2157422" cy="1722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arvr.jpg" descr="arvr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077644" y="3856561"/>
            <a:ext cx="1612902" cy="1905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chatbots.jpg" descr="chatbots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644051" y="3850211"/>
            <a:ext cx="1658850" cy="1905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