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Average"/>
      <p:regular r:id="rId19"/>
    </p:embeddedFont>
    <p:embeddedFont>
      <p:font typeface="Oswald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B5B6FD1-AECD-46B7-AEE7-D4C921ABBD5F}">
  <a:tblStyle styleId="{9B5B6FD1-AECD-46B7-AEE7-D4C921ABBD5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regular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font" Target="fonts/Oswald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Average-regular.fntdata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80f9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80f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c6f980f91_0_8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c6f980f91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6be5399890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6be5399890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c6f980f91_0_10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c6f980f91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80f91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80f9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6f980f91_0_2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6f980f91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c6f980f91_0_3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c6f980f91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c6f980f91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c6f980f91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6f980f91_0_4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6f980f9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c6f980f91_0_4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c6f980f91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6be5399890_0_1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6be5399890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6be5399890_0_3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6be5399890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Propuesta y análisis de ciberseguridad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4 de septiembre de 20XX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11700" y="317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Soluciones</a:t>
            </a:r>
            <a:r>
              <a:rPr lang="es-419"/>
              <a:t> propuestas</a:t>
            </a:r>
            <a:endParaRPr/>
          </a:p>
        </p:txBody>
      </p:sp>
      <p:pic>
        <p:nvPicPr>
          <p:cNvPr id="122" name="Google Shape;12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275" y="1017725"/>
            <a:ext cx="7449460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¿Por qué?</a:t>
            </a:r>
            <a:endParaRPr/>
          </a:p>
        </p:txBody>
      </p:sp>
      <p:graphicFrame>
        <p:nvGraphicFramePr>
          <p:cNvPr id="128" name="Google Shape;128;p23"/>
          <p:cNvGraphicFramePr/>
          <p:nvPr/>
        </p:nvGraphicFramePr>
        <p:xfrm>
          <a:off x="686738" y="1667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{9B5B6FD1-AECD-46B7-AEE7-D4C921ABBD5F}</a:tableStyleId>
              </a:tblPr>
              <a:tblGrid>
                <a:gridCol w="2590175"/>
                <a:gridCol w="2590175"/>
                <a:gridCol w="2590175"/>
              </a:tblGrid>
              <a:tr h="578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192.168.70.213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192.168.70.164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192.168.70.228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867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100">
                          <a:solidFill>
                            <a:srgbClr val="CCCCC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Este host tiene 180 vulnerabilidades</a:t>
                      </a:r>
                      <a:endParaRPr sz="1100">
                        <a:solidFill>
                          <a:srgbClr val="CCCCCC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100">
                          <a:solidFill>
                            <a:srgbClr val="CCCCC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de ellas: </a:t>
                      </a:r>
                      <a:endParaRPr sz="1100">
                        <a:solidFill>
                          <a:srgbClr val="CCCCCC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100">
                          <a:solidFill>
                            <a:srgbClr val="CCCCC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74 que se solucionan con OpenSSL</a:t>
                      </a:r>
                      <a:endParaRPr sz="1100">
                        <a:solidFill>
                          <a:srgbClr val="CCCCCC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100">
                          <a:solidFill>
                            <a:srgbClr val="CCCCC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72 que se solucionan con Apache</a:t>
                      </a:r>
                      <a:endParaRPr sz="1100">
                        <a:solidFill>
                          <a:srgbClr val="CCCCCC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100">
                          <a:solidFill>
                            <a:srgbClr val="CCCCC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 que se solucionan con HTTP</a:t>
                      </a:r>
                      <a:endParaRPr sz="1100">
                        <a:solidFill>
                          <a:srgbClr val="CCCCCC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100">
                          <a:solidFill>
                            <a:srgbClr val="CCCCC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23 que se solucionan con PHP</a:t>
                      </a:r>
                      <a:endParaRPr sz="1100">
                        <a:solidFill>
                          <a:srgbClr val="CCCCCC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100">
                          <a:solidFill>
                            <a:srgbClr val="CCCCC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 que se solucionan con SNMP</a:t>
                      </a:r>
                      <a:endParaRPr sz="1100">
                        <a:solidFill>
                          <a:srgbClr val="CCCCCC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CCCCCC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100">
                          <a:solidFill>
                            <a:srgbClr val="CCCCC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Por lo que con estas soluciones se resuelven 175/180</a:t>
                      </a:r>
                      <a:endParaRPr sz="1100">
                        <a:solidFill>
                          <a:srgbClr val="CCCCCC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100">
                          <a:solidFill>
                            <a:srgbClr val="CCCCC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Este host tiene 182 vulnerabilidades</a:t>
                      </a:r>
                      <a:endParaRPr sz="1100">
                        <a:solidFill>
                          <a:srgbClr val="CCCCCC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100">
                          <a:solidFill>
                            <a:srgbClr val="CCCCC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de ellas: </a:t>
                      </a:r>
                      <a:endParaRPr sz="1100">
                        <a:solidFill>
                          <a:srgbClr val="CCCCCC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100">
                          <a:solidFill>
                            <a:srgbClr val="CCCCC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74 que se solucionan con OpenSSL</a:t>
                      </a:r>
                      <a:endParaRPr sz="1100">
                        <a:solidFill>
                          <a:srgbClr val="CCCCCC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100">
                          <a:solidFill>
                            <a:srgbClr val="CCCCC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73 que se solucionan con Apache</a:t>
                      </a:r>
                      <a:endParaRPr sz="1100">
                        <a:solidFill>
                          <a:srgbClr val="CCCCCC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100">
                          <a:solidFill>
                            <a:srgbClr val="CCCCC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 que se solucionan con HTTP</a:t>
                      </a:r>
                      <a:endParaRPr sz="1100">
                        <a:solidFill>
                          <a:srgbClr val="CCCCCC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100">
                          <a:solidFill>
                            <a:srgbClr val="CCCCC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23 que se solucionan con PHP</a:t>
                      </a:r>
                      <a:endParaRPr sz="1100">
                        <a:solidFill>
                          <a:srgbClr val="CCCCCC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100">
                          <a:solidFill>
                            <a:srgbClr val="CCCCC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 que se solucionan con SNMP</a:t>
                      </a:r>
                      <a:endParaRPr sz="1100">
                        <a:solidFill>
                          <a:srgbClr val="CCCCCC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CCCCCC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100">
                          <a:solidFill>
                            <a:srgbClr val="CCCCC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Por lo que con estas soluciones se resuelven 179/182</a:t>
                      </a:r>
                      <a:endParaRPr sz="1300">
                        <a:solidFill>
                          <a:srgbClr val="CCCCCC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100">
                          <a:solidFill>
                            <a:srgbClr val="CCCCC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Este host tiene 178 vulnerabilidades</a:t>
                      </a:r>
                      <a:endParaRPr sz="1100">
                        <a:solidFill>
                          <a:srgbClr val="CCCCCC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100">
                          <a:solidFill>
                            <a:srgbClr val="CCCCC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de ellas: </a:t>
                      </a:r>
                      <a:endParaRPr sz="1100">
                        <a:solidFill>
                          <a:srgbClr val="CCCCCC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100">
                          <a:solidFill>
                            <a:srgbClr val="CCCCC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74 que se solucionan con OpenSSL</a:t>
                      </a:r>
                      <a:endParaRPr sz="1100">
                        <a:solidFill>
                          <a:srgbClr val="CCCCCC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100">
                          <a:solidFill>
                            <a:srgbClr val="CCCCC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72 que se solucionan con Apache</a:t>
                      </a:r>
                      <a:endParaRPr sz="1100">
                        <a:solidFill>
                          <a:srgbClr val="CCCCCC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100">
                          <a:solidFill>
                            <a:srgbClr val="CCCCC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 que se solucionan con HTTP</a:t>
                      </a:r>
                      <a:endParaRPr sz="1100">
                        <a:solidFill>
                          <a:srgbClr val="CCCCCC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100">
                          <a:solidFill>
                            <a:srgbClr val="CCCCC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23 que se solucionan con PHP</a:t>
                      </a:r>
                      <a:endParaRPr sz="1100">
                        <a:solidFill>
                          <a:srgbClr val="CCCCCC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CCCCCC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100">
                          <a:solidFill>
                            <a:srgbClr val="CCCCC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Por lo que con estas soluciones se resuelven 173/178</a:t>
                      </a:r>
                      <a:endParaRPr sz="1300">
                        <a:solidFill>
                          <a:srgbClr val="CCCCCC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Para el </a:t>
            </a:r>
            <a:r>
              <a:rPr lang="es-419"/>
              <a:t>futuro</a:t>
            </a:r>
            <a:endParaRPr/>
          </a:p>
        </p:txBody>
      </p:sp>
      <p:graphicFrame>
        <p:nvGraphicFramePr>
          <p:cNvPr id="134" name="Google Shape;134;p24"/>
          <p:cNvGraphicFramePr/>
          <p:nvPr/>
        </p:nvGraphicFramePr>
        <p:xfrm>
          <a:off x="952500" y="2190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{9B5B6FD1-AECD-46B7-AEE7-D4C921ABBD5F}</a:tableStyleId>
              </a:tblPr>
              <a:tblGrid>
                <a:gridCol w="7239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/>
                        <a:t>Política de actualización de sistemas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En un determinado periodo de tiempo se debe estar al tanto de las </a:t>
                      </a:r>
                      <a:r>
                        <a:rPr lang="es-419"/>
                        <a:t>correcciones</a:t>
                      </a:r>
                      <a:r>
                        <a:rPr lang="es-419"/>
                        <a:t>, parches y actualizaciones de sistemas que lanzan los fabricantes de los programas utilizados e implementarlos lo antes posible.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Descripción general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-419"/>
              <a:t>Se presenta </a:t>
            </a:r>
            <a:r>
              <a:rPr lang="es-419"/>
              <a:t>análisis</a:t>
            </a:r>
            <a:r>
              <a:rPr lang="es-419"/>
              <a:t> y propuesta solución de scan de </a:t>
            </a:r>
            <a:r>
              <a:rPr lang="es-419"/>
              <a:t>vulnerabilidades</a:t>
            </a:r>
            <a:r>
              <a:rPr lang="es-419"/>
              <a:t> para la empresa.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490250" y="526350"/>
            <a:ext cx="8037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4200"/>
              <a:t>Objetivo del proyecto:</a:t>
            </a:r>
            <a:endParaRPr b="1" sz="4200"/>
          </a:p>
          <a:p>
            <a:pPr indent="-469900" lvl="0" marL="457200" rtl="0" algn="l">
              <a:spcBef>
                <a:spcPts val="0"/>
              </a:spcBef>
              <a:spcAft>
                <a:spcPts val="0"/>
              </a:spcAft>
              <a:buSzPts val="3800"/>
              <a:buAutoNum type="arabicPeriod"/>
            </a:pPr>
            <a:r>
              <a:rPr lang="es-419" sz="3800"/>
              <a:t>Identificar el problema de </a:t>
            </a:r>
            <a:r>
              <a:rPr lang="es-419" sz="3800"/>
              <a:t>raíz</a:t>
            </a:r>
            <a:r>
              <a:rPr lang="es-419" sz="3800"/>
              <a:t> y trabajar para eliminarlo.</a:t>
            </a:r>
            <a:endParaRPr sz="3800"/>
          </a:p>
          <a:p>
            <a:pPr indent="-469900" lvl="0" marL="457200" rtl="0" algn="l">
              <a:spcBef>
                <a:spcPts val="0"/>
              </a:spcBef>
              <a:spcAft>
                <a:spcPts val="0"/>
              </a:spcAft>
              <a:buSzPts val="3800"/>
              <a:buAutoNum type="arabicPeriod"/>
            </a:pPr>
            <a:r>
              <a:rPr lang="es-419" sz="3800"/>
              <a:t>Intentar solucionar la mayor cantidades de vulnerabilidades en el menos tiempo posible para no caer en un ataque cibernético.</a:t>
            </a:r>
            <a:endParaRPr sz="3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Comprensión del estado actual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265500" y="1733850"/>
            <a:ext cx="4045200" cy="16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Equipos y sus vulnerabilidades</a:t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5041400" y="577779"/>
            <a:ext cx="860700" cy="1191823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5041400" y="1975829"/>
            <a:ext cx="860700" cy="1191823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5041400" y="3373879"/>
            <a:ext cx="860700" cy="1191823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7617575" y="577779"/>
            <a:ext cx="860700" cy="1191823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7617575" y="1975829"/>
            <a:ext cx="860700" cy="1191823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7617575" y="3373879"/>
            <a:ext cx="860700" cy="11918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450" y="309750"/>
            <a:ext cx="4459400" cy="4524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6750" y="1810775"/>
            <a:ext cx="3912725" cy="2710696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8"/>
          <p:cNvSpPr txBox="1"/>
          <p:nvPr>
            <p:ph type="title"/>
          </p:nvPr>
        </p:nvSpPr>
        <p:spPr>
          <a:xfrm>
            <a:off x="4866425" y="194500"/>
            <a:ext cx="4045200" cy="146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Equipos y sus vulnerabilidades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275" y="1574225"/>
            <a:ext cx="2525825" cy="301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08975" y="247775"/>
            <a:ext cx="4638025" cy="4392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9"/>
          <p:cNvSpPr txBox="1"/>
          <p:nvPr>
            <p:ph idx="4294967295" type="title"/>
          </p:nvPr>
        </p:nvSpPr>
        <p:spPr>
          <a:xfrm>
            <a:off x="146450" y="41450"/>
            <a:ext cx="4045200" cy="16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Distribución de vulnerabilidades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idx="4294967295" type="title"/>
          </p:nvPr>
        </p:nvSpPr>
        <p:spPr>
          <a:xfrm>
            <a:off x="146450" y="41450"/>
            <a:ext cx="4045200" cy="136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Distribución de vulnerabilidades</a:t>
            </a:r>
            <a:endParaRPr/>
          </a:p>
        </p:txBody>
      </p:sp>
      <p:graphicFrame>
        <p:nvGraphicFramePr>
          <p:cNvPr id="107" name="Google Shape;107;p20"/>
          <p:cNvGraphicFramePr/>
          <p:nvPr/>
        </p:nvGraphicFramePr>
        <p:xfrm>
          <a:off x="1166125" y="2345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{9B5B6FD1-AECD-46B7-AEE7-D4C921ABBD5F}</a:tableStyleId>
              </a:tblPr>
              <a:tblGrid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100">
                          <a:solidFill>
                            <a:srgbClr val="CCCCCC"/>
                          </a:solidFill>
                        </a:rPr>
                        <a:t>192.168.170.164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12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84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83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100">
                          <a:solidFill>
                            <a:srgbClr val="CCCCCC"/>
                          </a:solidFill>
                        </a:rPr>
                        <a:t>192.168.170.213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12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84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81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100">
                          <a:solidFill>
                            <a:srgbClr val="CCCCCC"/>
                          </a:solidFill>
                        </a:rPr>
                        <a:t>192.168.170.228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12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83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80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08" name="Google Shape;108;p20"/>
          <p:cNvGraphicFramePr/>
          <p:nvPr/>
        </p:nvGraphicFramePr>
        <p:xfrm>
          <a:off x="1166125" y="18451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{9B5B6FD1-AECD-46B7-AEE7-D4C921ABBD5F}</a:tableStyleId>
              </a:tblPr>
              <a:tblGrid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600"/>
                        <a:t>Host</a:t>
                      </a:r>
                      <a:endParaRPr b="1"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600"/>
                        <a:t>Crítico</a:t>
                      </a:r>
                      <a:endParaRPr b="1"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600"/>
                        <a:t>Alta</a:t>
                      </a:r>
                      <a:endParaRPr b="1"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600"/>
                        <a:t>Media</a:t>
                      </a:r>
                      <a:endParaRPr b="1" sz="16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09" name="Google Shape;109;p20"/>
          <p:cNvGraphicFramePr/>
          <p:nvPr/>
        </p:nvGraphicFramePr>
        <p:xfrm>
          <a:off x="1166125" y="36078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{9B5B6FD1-AECD-46B7-AEE7-D4C921ABBD5F}</a:tableStyleId>
              </a:tblPr>
              <a:tblGrid>
                <a:gridCol w="1443325"/>
                <a:gridCol w="1452275"/>
                <a:gridCol w="1447800"/>
                <a:gridCol w="1447800"/>
                <a:gridCol w="13012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/>
                        <a:t>Total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/>
                        <a:t>36 (92,3%)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/>
                        <a:t>251 (97.3%)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/>
                        <a:t>244 (80,5%)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/>
                        <a:t>531 (~85%)</a:t>
                      </a:r>
                      <a:endParaRPr b="1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idx="4294967295" type="title"/>
          </p:nvPr>
        </p:nvSpPr>
        <p:spPr>
          <a:xfrm>
            <a:off x="129450" y="42525"/>
            <a:ext cx="8774700" cy="114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Distribución de vulnerabilidades</a:t>
            </a:r>
            <a:endParaRPr/>
          </a:p>
        </p:txBody>
      </p:sp>
      <p:pic>
        <p:nvPicPr>
          <p:cNvPr id="115" name="Google Shape;1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000" y="1286825"/>
            <a:ext cx="4108325" cy="354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1350" y="1003900"/>
            <a:ext cx="3963775" cy="4021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