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18" autoAdjust="0"/>
    <p:restoredTop sz="94660"/>
  </p:normalViewPr>
  <p:slideViewPr>
    <p:cSldViewPr snapToGrid="0">
      <p:cViewPr varScale="1">
        <p:scale>
          <a:sx n="18" d="100"/>
          <a:sy n="18" d="100"/>
        </p:scale>
        <p:origin x="34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1039E-3328-4D20-90A6-6936B1057B6B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2589-3951-413C-97B8-97B527F37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767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1039E-3328-4D20-90A6-6936B1057B6B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2589-3951-413C-97B8-97B527F37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706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1039E-3328-4D20-90A6-6936B1057B6B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2589-3951-413C-97B8-97B527F37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605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1039E-3328-4D20-90A6-6936B1057B6B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2589-3951-413C-97B8-97B527F37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750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1039E-3328-4D20-90A6-6936B1057B6B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2589-3951-413C-97B8-97B527F37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20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1039E-3328-4D20-90A6-6936B1057B6B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2589-3951-413C-97B8-97B527F37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710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1039E-3328-4D20-90A6-6936B1057B6B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2589-3951-413C-97B8-97B527F37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570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1039E-3328-4D20-90A6-6936B1057B6B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2589-3951-413C-97B8-97B527F37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5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1039E-3328-4D20-90A6-6936B1057B6B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2589-3951-413C-97B8-97B527F37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217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1039E-3328-4D20-90A6-6936B1057B6B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2589-3951-413C-97B8-97B527F37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019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1039E-3328-4D20-90A6-6936B1057B6B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2589-3951-413C-97B8-97B527F37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279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1039E-3328-4D20-90A6-6936B1057B6B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52589-3951-413C-97B8-97B527F37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3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6.png"/><Relationship Id="rId3" Type="http://schemas.openxmlformats.org/officeDocument/2006/relationships/image" Target="../media/image2.sv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hyperlink" Target="https://github.com/Droliven/diverse_sampling" TargetMode="External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4">
            <a:extLst>
              <a:ext uri="{FF2B5EF4-FFF2-40B4-BE49-F238E27FC236}">
                <a16:creationId xmlns:a16="http://schemas.microsoft.com/office/drawing/2014/main" id="{AF288112-4865-4D03-88FA-7A046B4045B1}"/>
              </a:ext>
            </a:extLst>
          </p:cNvPr>
          <p:cNvSpPr/>
          <p:nvPr/>
        </p:nvSpPr>
        <p:spPr>
          <a:xfrm>
            <a:off x="2" y="-1"/>
            <a:ext cx="30275211" cy="6404592"/>
          </a:xfrm>
          <a:prstGeom prst="rect">
            <a:avLst/>
          </a:prstGeom>
          <a:gradFill flip="none" rotWithShape="1">
            <a:gsLst>
              <a:gs pos="68000">
                <a:srgbClr val="DBDAE6"/>
              </a:gs>
              <a:gs pos="21000">
                <a:srgbClr val="F1DCDC"/>
              </a:gs>
              <a:gs pos="88000">
                <a:srgbClr val="C8D9F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6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8977E99B-D1C8-4A35-95EA-D19961B70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108499" y="4042756"/>
            <a:ext cx="8820000" cy="1757491"/>
          </a:xfrm>
          <a:prstGeom prst="rect">
            <a:avLst/>
          </a:prstGeom>
        </p:spPr>
      </p:pic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48B88E89-BDAE-4561-857F-C367C7EECE0A}"/>
              </a:ext>
            </a:extLst>
          </p:cNvPr>
          <p:cNvSpPr txBox="1"/>
          <p:nvPr/>
        </p:nvSpPr>
        <p:spPr>
          <a:xfrm>
            <a:off x="1042940" y="1131622"/>
            <a:ext cx="20418765" cy="1864392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 marL="0" indent="0" algn="l" defTabSz="4389028" rtl="0" eaLnBrk="1" latinLnBrk="0" hangingPunct="1">
              <a:spcBef>
                <a:spcPct val="20000"/>
              </a:spcBef>
              <a:buFont typeface="Arial" pitchFamily="34" charset="0"/>
              <a:buNone/>
              <a:defRPr sz="13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086" indent="-1371572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286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800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314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828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342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857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371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b="1" dirty="0">
                <a:solidFill>
                  <a:srgbClr val="8420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Diverse Human Motion Prediction via </a:t>
            </a:r>
            <a:br>
              <a:rPr lang="en-US" sz="6000" b="1" dirty="0">
                <a:solidFill>
                  <a:srgbClr val="84205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6000" b="1" dirty="0">
                <a:solidFill>
                  <a:srgbClr val="8420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Gumbel-Softmax Sampling from an Auxiliary Space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75C754-5E68-4AF9-9C85-6C4B248F58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8499" y="1034363"/>
            <a:ext cx="2467562" cy="246756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B15EB5E-77BE-408F-8FCF-4DEB8492D6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0937" y="1034363"/>
            <a:ext cx="2467562" cy="24675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627D630-8D3B-4B09-915F-0952994509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5499" y="967977"/>
            <a:ext cx="2466000" cy="260033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Placeholder 11">
                <a:extLst>
                  <a:ext uri="{FF2B5EF4-FFF2-40B4-BE49-F238E27FC236}">
                    <a16:creationId xmlns:a16="http://schemas.microsoft.com/office/drawing/2014/main" id="{7999D809-56DB-4801-A28C-AD10D9417103}"/>
                  </a:ext>
                </a:extLst>
              </p:cNvPr>
              <p:cNvSpPr txBox="1"/>
              <p:nvPr/>
            </p:nvSpPr>
            <p:spPr>
              <a:xfrm>
                <a:off x="1042940" y="3724542"/>
                <a:ext cx="20418765" cy="21945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kern="1200" smtId="4294967295"/>
                </a:defPPr>
                <a:lvl1pPr marL="0" indent="0" algn="l" defTabSz="4389028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3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566086" indent="-1371572" algn="l" defTabSz="438902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3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5486286" indent="-1097257" algn="l" defTabSz="438902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7680800" indent="-1097257" algn="l" defTabSz="438902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9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875314" indent="-1097257" algn="l" defTabSz="438902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9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2069828" indent="-1097257" algn="l" defTabSz="438902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9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4264342" indent="-1097257" algn="l" defTabSz="438902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9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6458857" indent="-1097257" algn="l" defTabSz="438902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9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8653371" indent="-1097257" algn="l" defTabSz="438902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9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900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Lingwei Dang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90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pPr>
                      <m:e>
                        <m:r>
                          <a:rPr lang="en-US" altLang="zh-CN" sz="3900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 </m:t>
                        </m:r>
                      </m:e>
                      <m:sup>
                        <m:r>
                          <a:rPr lang="en-US" altLang="zh-CN" sz="3900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3900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, Yongwei Nie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900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pPr>
                      <m:e>
                        <m:r>
                          <a:rPr lang="en-US" altLang="zh-CN" sz="3900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 </m:t>
                        </m:r>
                      </m:e>
                      <m:sup>
                        <m:r>
                          <a:rPr lang="en-US" altLang="zh-CN" sz="3900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1</m:t>
                        </m:r>
                        <m:r>
                          <a:rPr lang="en-US" altLang="zh-CN" sz="3900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3900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, Chengjiang Long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90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pPr>
                      <m:e>
                        <m:r>
                          <a:rPr lang="en-US" altLang="zh-CN" sz="3900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 </m:t>
                        </m:r>
                      </m:e>
                      <m:sup>
                        <m:r>
                          <a:rPr lang="en-US" altLang="zh-CN" sz="3900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900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, Qing Zhang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900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pPr>
                      <m:e>
                        <m:r>
                          <a:rPr lang="en-US" altLang="zh-CN" sz="3900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 </m:t>
                        </m:r>
                      </m:e>
                      <m:sup>
                        <m:r>
                          <a:rPr lang="en-US" altLang="zh-CN" sz="3900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900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, Guiqing Li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900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pPr>
                      <m:e>
                        <m:r>
                          <a:rPr lang="en-US" altLang="zh-CN" sz="3900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 </m:t>
                        </m:r>
                      </m:e>
                      <m:sup>
                        <m:r>
                          <a:rPr lang="en-US" altLang="zh-CN" sz="3900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1</m:t>
                        </m:r>
                      </m:sup>
                    </m:sSup>
                  </m:oMath>
                </a14:m>
                <a:endParaRPr lang="en-US" sz="3900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90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pPr>
                      <m:e>
                        <m:r>
                          <a:rPr lang="en-US" altLang="zh-CN" sz="3900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 </m:t>
                        </m:r>
                      </m:e>
                      <m:sup>
                        <m:r>
                          <a:rPr lang="en-US" altLang="zh-CN" sz="3900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1</m:t>
                        </m:r>
                      </m:sup>
                    </m:sSup>
                    <m:r>
                      <a:rPr lang="en-US" altLang="zh-CN" sz="3900" b="0" i="1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 </m:t>
                    </m:r>
                  </m:oMath>
                </a14:m>
                <a:r>
                  <a:rPr lang="en-US" sz="3900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South China University of Technology,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900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pPr>
                      <m:e>
                        <m:r>
                          <a:rPr lang="en-US" altLang="zh-CN" sz="3900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 </m:t>
                        </m:r>
                      </m:e>
                      <m:sup>
                        <m:r>
                          <a:rPr lang="en-US" altLang="zh-CN" sz="3900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sz="3900" i="1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 </m:t>
                    </m:r>
                  </m:oMath>
                </a14:m>
                <a:r>
                  <a:rPr lang="en-US" sz="3900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Meta Reality Lab,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900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pPr>
                      <m:e>
                        <m:r>
                          <a:rPr lang="en-US" altLang="zh-CN" sz="3900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 </m:t>
                        </m:r>
                      </m:e>
                      <m:sup>
                        <m:r>
                          <a:rPr lang="en-US" altLang="zh-CN" sz="3900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3</m:t>
                        </m:r>
                      </m:sup>
                    </m:sSup>
                    <m:r>
                      <a:rPr lang="en-US" altLang="zh-CN" sz="3900" i="1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 </m:t>
                    </m:r>
                  </m:oMath>
                </a14:m>
                <a:r>
                  <a:rPr lang="en-US" sz="3900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Sun Yat-sen University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900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pPr>
                      <m:e>
                        <m:r>
                          <a:rPr lang="en-US" altLang="zh-CN" sz="3900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 </m:t>
                        </m:r>
                      </m:e>
                      <m:sup>
                        <m:r>
                          <a:rPr lang="en-US" altLang="zh-CN" sz="3900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3900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Corresponding author: nieyongwei@scut.edu.cn</a:t>
                </a:r>
              </a:p>
            </p:txBody>
          </p:sp>
        </mc:Choice>
        <mc:Fallback>
          <p:sp>
            <p:nvSpPr>
              <p:cNvPr id="8" name="Text Placeholder 11">
                <a:extLst>
                  <a:ext uri="{FF2B5EF4-FFF2-40B4-BE49-F238E27FC236}">
                    <a16:creationId xmlns:a16="http://schemas.microsoft.com/office/drawing/2014/main" id="{7999D809-56DB-4801-A28C-AD10D9417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940" y="3724542"/>
                <a:ext cx="20418765" cy="2194512"/>
              </a:xfrm>
              <a:prstGeom prst="rect">
                <a:avLst/>
              </a:prstGeom>
              <a:blipFill>
                <a:blip r:embed="rId7"/>
                <a:stretch>
                  <a:fillRect l="-1015" t="-4722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一个圆顶角并剪去另一个顶角的矩形 385">
            <a:extLst>
              <a:ext uri="{FF2B5EF4-FFF2-40B4-BE49-F238E27FC236}">
                <a16:creationId xmlns:a16="http://schemas.microsoft.com/office/drawing/2014/main" id="{37D7DAB1-FE3B-46C6-B063-B81EC1478862}"/>
              </a:ext>
            </a:extLst>
          </p:cNvPr>
          <p:cNvSpPr/>
          <p:nvPr/>
        </p:nvSpPr>
        <p:spPr>
          <a:xfrm>
            <a:off x="464238" y="16914365"/>
            <a:ext cx="16080546" cy="21593290"/>
          </a:xfrm>
          <a:prstGeom prst="roundRect">
            <a:avLst>
              <a:gd name="adj" fmla="val 2011"/>
            </a:avLst>
          </a:prstGeom>
          <a:gradFill flip="none" rotWithShape="1">
            <a:gsLst>
              <a:gs pos="0">
                <a:srgbClr val="EAC4C3"/>
              </a:gs>
              <a:gs pos="2000">
                <a:srgbClr val="F2DAD9"/>
              </a:gs>
              <a:gs pos="8000">
                <a:srgbClr val="EAC5C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F73D717-F4F6-4306-9E14-6F812746E0BF}"/>
              </a:ext>
            </a:extLst>
          </p:cNvPr>
          <p:cNvGrpSpPr/>
          <p:nvPr/>
        </p:nvGrpSpPr>
        <p:grpSpPr>
          <a:xfrm>
            <a:off x="643808" y="17191475"/>
            <a:ext cx="15716234" cy="21105544"/>
            <a:chOff x="13385542" y="14540532"/>
            <a:chExt cx="11181906" cy="5343195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C0DA3A93-5731-4A94-B233-45C138CC8B81}"/>
                </a:ext>
              </a:extLst>
            </p:cNvPr>
            <p:cNvSpPr/>
            <p:nvPr/>
          </p:nvSpPr>
          <p:spPr>
            <a:xfrm>
              <a:off x="13385542" y="14770053"/>
              <a:ext cx="11181906" cy="5113674"/>
            </a:xfrm>
            <a:prstGeom prst="roundRect">
              <a:avLst>
                <a:gd name="adj" fmla="val 271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82FE536-CC8F-43FF-8ED3-650D36AC2AF5}"/>
                </a:ext>
              </a:extLst>
            </p:cNvPr>
            <p:cNvSpPr/>
            <p:nvPr/>
          </p:nvSpPr>
          <p:spPr>
            <a:xfrm>
              <a:off x="15162008" y="14540532"/>
              <a:ext cx="7685514" cy="17921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3135215">
                <a:defRPr/>
              </a:pPr>
              <a:r>
                <a:rPr lang="en-US" altLang="zh-CN" sz="4000" b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ea typeface="Segoe UI Historic" panose="020B0502040204020203" pitchFamily="34" charset="0"/>
                  <a:cs typeface="Arial" panose="020B0604020202020204" pitchFamily="34" charset="0"/>
                </a:rPr>
                <a:t>Proposed Approach</a:t>
              </a: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51F5F9CD-7ED9-41D1-BBC3-94B80A05F2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0172" y="31212792"/>
            <a:ext cx="5935342" cy="501136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64D3DB9-90D7-492C-AD0B-9B8E913CC7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46358" y="31159549"/>
            <a:ext cx="8032097" cy="510261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B350344-C96A-4862-8510-37C11BA1ED0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184"/>
          <a:stretch/>
        </p:blipFill>
        <p:spPr>
          <a:xfrm>
            <a:off x="1110125" y="18816903"/>
            <a:ext cx="14798080" cy="623021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0B39EC3-7508-486F-90FE-CA5CFD2D31F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06989" y="37139857"/>
            <a:ext cx="5215903" cy="75013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45E4E2B-8929-42A8-B6C4-AC4BF38707D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64264" y="37338072"/>
            <a:ext cx="3907957" cy="4680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BEEEE7C4-3ADA-4FCE-AE4E-C3BA24B6EB3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813593" y="37307922"/>
            <a:ext cx="5254878" cy="4140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BE9611FA-C3B6-41B5-B8F2-3132C6CB20E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725694" y="26100455"/>
            <a:ext cx="13612059" cy="3958037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272D79A7-AE58-459D-933C-85124E43EE9A}"/>
              </a:ext>
            </a:extLst>
          </p:cNvPr>
          <p:cNvSpPr txBox="1"/>
          <p:nvPr/>
        </p:nvSpPr>
        <p:spPr>
          <a:xfrm>
            <a:off x="936759" y="18314631"/>
            <a:ext cx="4557561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500" b="1" dirty="0">
                <a:latin typeface="Arial" panose="020B0604020202020204" pitchFamily="34" charset="0"/>
                <a:cs typeface="Arial" panose="020B0604020202020204" pitchFamily="34" charset="0"/>
              </a:rPr>
              <a:t>Approach Overview</a:t>
            </a:r>
            <a:endParaRPr lang="zh-CN" altLang="en-US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E6D0A01-4152-404A-939C-5342212F9152}"/>
              </a:ext>
            </a:extLst>
          </p:cNvPr>
          <p:cNvSpPr txBox="1"/>
          <p:nvPr/>
        </p:nvSpPr>
        <p:spPr>
          <a:xfrm>
            <a:off x="936759" y="25610707"/>
            <a:ext cx="583659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500" b="1" dirty="0">
                <a:latin typeface="Arial" panose="020B0604020202020204" pitchFamily="34" charset="0"/>
                <a:cs typeface="Arial" panose="020B0604020202020204" pitchFamily="34" charset="0"/>
              </a:rPr>
              <a:t>Architecture of the pretrained CVAE</a:t>
            </a:r>
            <a:endParaRPr lang="zh-CN" altLang="en-US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5EAFF47-3731-47FE-B849-486D9C2DE8E5}"/>
              </a:ext>
            </a:extLst>
          </p:cNvPr>
          <p:cNvSpPr txBox="1"/>
          <p:nvPr/>
        </p:nvSpPr>
        <p:spPr>
          <a:xfrm>
            <a:off x="936759" y="30469989"/>
            <a:ext cx="12596385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500" b="1" dirty="0">
                <a:latin typeface="Arial" panose="020B0604020202020204" pitchFamily="34" charset="0"/>
                <a:cs typeface="Arial" panose="020B0604020202020204" pitchFamily="34" charset="0"/>
              </a:rPr>
              <a:t>Pseudocode for the overall approach and the Gumbel-Softmax  sampling strategy</a:t>
            </a:r>
            <a:endParaRPr lang="zh-CN" altLang="en-US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1D59959-A1C5-4E8E-A48E-CB644FAE2F4B}"/>
              </a:ext>
            </a:extLst>
          </p:cNvPr>
          <p:cNvSpPr txBox="1"/>
          <p:nvPr/>
        </p:nvSpPr>
        <p:spPr>
          <a:xfrm>
            <a:off x="936759" y="36423233"/>
            <a:ext cx="12596385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500" b="1" dirty="0">
                <a:latin typeface="Arial" panose="020B0604020202020204" pitchFamily="34" charset="0"/>
                <a:cs typeface="Arial" panose="020B0604020202020204" pitchFamily="34" charset="0"/>
              </a:rPr>
              <a:t>Loss functions</a:t>
            </a:r>
            <a:endParaRPr lang="zh-CN" altLang="en-US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47">
            <a:extLst>
              <a:ext uri="{FF2B5EF4-FFF2-40B4-BE49-F238E27FC236}">
                <a16:creationId xmlns:a16="http://schemas.microsoft.com/office/drawing/2014/main" id="{54303196-1247-4629-9403-427D868B781A}"/>
              </a:ext>
            </a:extLst>
          </p:cNvPr>
          <p:cNvSpPr/>
          <p:nvPr/>
        </p:nvSpPr>
        <p:spPr>
          <a:xfrm>
            <a:off x="0" y="38732604"/>
            <a:ext cx="30275211" cy="4071159"/>
          </a:xfrm>
          <a:prstGeom prst="rect">
            <a:avLst/>
          </a:prstGeom>
          <a:gradFill flip="none" rotWithShape="1">
            <a:gsLst>
              <a:gs pos="61000">
                <a:srgbClr val="DDDAE5"/>
              </a:gs>
              <a:gs pos="20000">
                <a:srgbClr val="F1DCDC"/>
              </a:gs>
              <a:gs pos="100000">
                <a:srgbClr val="C8D9F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6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B1A61AF-E82C-424E-BE4E-9BFB2E313A5F}"/>
              </a:ext>
            </a:extLst>
          </p:cNvPr>
          <p:cNvSpPr txBox="1"/>
          <p:nvPr/>
        </p:nvSpPr>
        <p:spPr>
          <a:xfrm>
            <a:off x="12622725" y="39770829"/>
            <a:ext cx="42057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   </a:t>
            </a:r>
            <a:r>
              <a:rPr lang="en-US" altLang="zh-CN" sz="3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References</a:t>
            </a:r>
            <a:endParaRPr lang="zh-CN" altLang="en-US" sz="35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70EF28C-4D51-498D-BB8B-466EE2AC2606}"/>
              </a:ext>
            </a:extLst>
          </p:cNvPr>
          <p:cNvSpPr txBox="1"/>
          <p:nvPr/>
        </p:nvSpPr>
        <p:spPr>
          <a:xfrm>
            <a:off x="468280" y="39033939"/>
            <a:ext cx="11160000" cy="3483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[MSRGCN] Dang L, </a:t>
            </a:r>
            <a:r>
              <a:rPr lang="en-US" altLang="zh-CN" sz="25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Nie</a:t>
            </a:r>
            <a:r>
              <a:rPr lang="en-US" altLang="zh-CN" sz="2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Y, Long C, </a:t>
            </a:r>
            <a:r>
              <a:rPr lang="en-US" altLang="zh-CN" sz="25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al. </a:t>
            </a:r>
            <a:r>
              <a:rPr lang="en-US" altLang="zh-CN" sz="2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MSR-GCN: Multi-Scale Residual Graph Convolution Networks for Human Motion Prediction. ICCV, 2021.</a:t>
            </a:r>
          </a:p>
          <a:p>
            <a:pPr>
              <a:lnSpc>
                <a:spcPct val="150000"/>
              </a:lnSpc>
            </a:pPr>
            <a:r>
              <a:rPr lang="en-US" altLang="zh-CN" sz="2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[DLow] Yuan Y, </a:t>
            </a:r>
            <a:r>
              <a:rPr lang="en-US" altLang="zh-CN" sz="25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Kitani</a:t>
            </a:r>
            <a:r>
              <a:rPr lang="en-US" altLang="zh-CN" sz="2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K. </a:t>
            </a:r>
            <a:r>
              <a:rPr lang="en-US" altLang="zh-CN" sz="25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Dlow</a:t>
            </a:r>
            <a:r>
              <a:rPr lang="en-US" altLang="zh-CN" sz="2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Diversifying latent flows for diverse1 human motion prediction. ECCV, 2020.</a:t>
            </a:r>
          </a:p>
          <a:p>
            <a:pPr>
              <a:lnSpc>
                <a:spcPct val="150000"/>
              </a:lnSpc>
            </a:pPr>
            <a:r>
              <a:rPr lang="en-US" altLang="zh-CN" sz="2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[GSPS] Mao W, Liu M, Salzmann M. Generating smooth pose sequences for diverse human motion prediction. ICCV, 2021.</a:t>
            </a:r>
            <a:endParaRPr lang="zh-CN" altLang="en-US" sz="25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E81EE3C-7E07-4757-B0C1-58184ED17438}"/>
              </a:ext>
            </a:extLst>
          </p:cNvPr>
          <p:cNvSpPr txBox="1"/>
          <p:nvPr/>
        </p:nvSpPr>
        <p:spPr>
          <a:xfrm>
            <a:off x="18418616" y="39613824"/>
            <a:ext cx="11160000" cy="2906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work is sponsored by Prof. </a:t>
            </a:r>
            <a:r>
              <a:rPr lang="en-US" altLang="zh-CN" sz="25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Yongwei</a:t>
            </a:r>
            <a:r>
              <a:rPr lang="en-US" altLang="zh-CN" sz="2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5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Nie's</a:t>
            </a:r>
            <a:r>
              <a:rPr lang="en-US" altLang="zh-CN" sz="2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Prof. </a:t>
            </a:r>
            <a:r>
              <a:rPr lang="en-US" altLang="zh-CN" sz="25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Guiqing</a:t>
            </a:r>
            <a:r>
              <a:rPr lang="en-US" altLang="zh-CN" sz="2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Li's Natural Science Foundation of China projects (62072191, 61972160), and their Natural Science Foundation of Guangdong Province projects (2019A1515010860, 2021A1515012301).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4F8E856-16F7-4CCB-B138-7C9862ED49C9}"/>
              </a:ext>
            </a:extLst>
          </p:cNvPr>
          <p:cNvSpPr txBox="1"/>
          <p:nvPr/>
        </p:nvSpPr>
        <p:spPr>
          <a:xfrm>
            <a:off x="13234418" y="41342154"/>
            <a:ext cx="481262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Acknowledgement  </a:t>
            </a:r>
            <a:r>
              <a:rPr lang="en-US" altLang="zh-CN" sz="3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</a:t>
            </a:r>
            <a:endParaRPr lang="zh-CN" altLang="en-US" sz="35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3A46B83-C15E-49E9-9E1B-839869E8882D}"/>
              </a:ext>
            </a:extLst>
          </p:cNvPr>
          <p:cNvSpPr txBox="1"/>
          <p:nvPr/>
        </p:nvSpPr>
        <p:spPr>
          <a:xfrm>
            <a:off x="26885655" y="202073"/>
            <a:ext cx="316920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MM22-fp0856</a:t>
            </a:r>
            <a:endParaRPr lang="zh-CN" altLang="en-US" sz="3500" b="1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一个圆顶角并剪去另一个顶角的矩形 385">
            <a:extLst>
              <a:ext uri="{FF2B5EF4-FFF2-40B4-BE49-F238E27FC236}">
                <a16:creationId xmlns:a16="http://schemas.microsoft.com/office/drawing/2014/main" id="{B543D6B6-A560-4BD3-9A46-C323E52A4C23}"/>
              </a:ext>
            </a:extLst>
          </p:cNvPr>
          <p:cNvSpPr/>
          <p:nvPr/>
        </p:nvSpPr>
        <p:spPr>
          <a:xfrm>
            <a:off x="467359" y="6678632"/>
            <a:ext cx="16081200" cy="9963184"/>
          </a:xfrm>
          <a:prstGeom prst="roundRect">
            <a:avLst>
              <a:gd name="adj" fmla="val 3758"/>
            </a:avLst>
          </a:prstGeom>
          <a:gradFill flip="none" rotWithShape="1">
            <a:gsLst>
              <a:gs pos="0">
                <a:srgbClr val="EAC4C3"/>
              </a:gs>
              <a:gs pos="5000">
                <a:srgbClr val="F2DAD9"/>
              </a:gs>
              <a:gs pos="9000">
                <a:srgbClr val="EAC5C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68ACBCDE-BB3C-451A-82FA-6BD6D75C484C}"/>
              </a:ext>
            </a:extLst>
          </p:cNvPr>
          <p:cNvGrpSpPr/>
          <p:nvPr/>
        </p:nvGrpSpPr>
        <p:grpSpPr>
          <a:xfrm>
            <a:off x="665277" y="6962138"/>
            <a:ext cx="15717724" cy="9469043"/>
            <a:chOff x="13283030" y="14607880"/>
            <a:chExt cx="15067117" cy="4667911"/>
          </a:xfrm>
        </p:grpSpPr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5E36ABBA-2623-4FCE-A207-8C9F45A8F305}"/>
                </a:ext>
              </a:extLst>
            </p:cNvPr>
            <p:cNvSpPr/>
            <p:nvPr/>
          </p:nvSpPr>
          <p:spPr>
            <a:xfrm>
              <a:off x="13283030" y="15047122"/>
              <a:ext cx="15067117" cy="4228669"/>
            </a:xfrm>
            <a:prstGeom prst="roundRect">
              <a:avLst>
                <a:gd name="adj" fmla="val 298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2909DD4B-8EB7-4A45-98EA-7DE41BF0F4E3}"/>
                </a:ext>
              </a:extLst>
            </p:cNvPr>
            <p:cNvSpPr/>
            <p:nvPr/>
          </p:nvSpPr>
          <p:spPr>
            <a:xfrm>
              <a:off x="16960177" y="14607880"/>
              <a:ext cx="7685515" cy="348963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3135215">
                <a:defRPr/>
              </a:pPr>
              <a:r>
                <a:rPr lang="en-US" altLang="zh-CN" sz="4000" b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ea typeface="Segoe UI Historic" panose="020B0502040204020203" pitchFamily="34" charset="0"/>
                  <a:cs typeface="Arial" panose="020B0604020202020204" pitchFamily="34" charset="0"/>
                </a:rPr>
                <a:t>Background &amp; Motivation</a:t>
              </a:r>
            </a:p>
          </p:txBody>
        </p:sp>
      </p:grpSp>
      <p:sp>
        <p:nvSpPr>
          <p:cNvPr id="35" name="TextBox 939">
            <a:extLst>
              <a:ext uri="{FF2B5EF4-FFF2-40B4-BE49-F238E27FC236}">
                <a16:creationId xmlns:a16="http://schemas.microsoft.com/office/drawing/2014/main" id="{44648289-958A-4A9D-ABAE-BE7D6AE95E35}"/>
              </a:ext>
            </a:extLst>
          </p:cNvPr>
          <p:cNvSpPr txBox="1"/>
          <p:nvPr/>
        </p:nvSpPr>
        <p:spPr>
          <a:xfrm>
            <a:off x="789569" y="7853158"/>
            <a:ext cx="15416450" cy="4506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Diverse human motion prediction aims at predicting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multiple</a:t>
            </a:r>
            <a:r>
              <a:rPr lang="en-US" sz="3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possible future sequences from the observed one.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Poses obtained by previous deep generative networks are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not diverse enough</a:t>
            </a:r>
            <a:r>
              <a:rPr lang="en-US" sz="3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Recent work attempted to model the conditional distribution of data but it can only cover </a:t>
            </a:r>
            <a:r>
              <a:rPr lang="en-US" altLang="zh-CN" sz="32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fixed number of modes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We propose a novel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sampling strategy </a:t>
            </a:r>
            <a:r>
              <a:rPr lang="en-US" sz="3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for sampling very diverse results from an imbalanced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multimodal distribution.</a:t>
            </a:r>
            <a:endParaRPr lang="en-US" sz="32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FF644FBC-0D6D-436F-9785-437203E05B7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466791" y="12321826"/>
            <a:ext cx="11888844" cy="3897021"/>
          </a:xfrm>
          <a:prstGeom prst="rect">
            <a:avLst/>
          </a:prstGeom>
        </p:spPr>
      </p:pic>
      <p:sp>
        <p:nvSpPr>
          <p:cNvPr id="37" name="一个圆顶角并剪去另一个顶角的矩形 385">
            <a:extLst>
              <a:ext uri="{FF2B5EF4-FFF2-40B4-BE49-F238E27FC236}">
                <a16:creationId xmlns:a16="http://schemas.microsoft.com/office/drawing/2014/main" id="{E98736CD-AF51-4266-A703-BCA25719765E}"/>
              </a:ext>
            </a:extLst>
          </p:cNvPr>
          <p:cNvSpPr/>
          <p:nvPr/>
        </p:nvSpPr>
        <p:spPr>
          <a:xfrm>
            <a:off x="16926304" y="34524446"/>
            <a:ext cx="13035979" cy="3993093"/>
          </a:xfrm>
          <a:prstGeom prst="roundRect">
            <a:avLst>
              <a:gd name="adj" fmla="val 11018"/>
            </a:avLst>
          </a:prstGeom>
          <a:gradFill flip="none" rotWithShape="1">
            <a:gsLst>
              <a:gs pos="0">
                <a:srgbClr val="EAC4C3"/>
              </a:gs>
              <a:gs pos="10000">
                <a:srgbClr val="F2DAD9"/>
              </a:gs>
              <a:gs pos="20000">
                <a:srgbClr val="EAC5C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DDD17615-1084-4825-802E-BC829B69226A}"/>
              </a:ext>
            </a:extLst>
          </p:cNvPr>
          <p:cNvGrpSpPr/>
          <p:nvPr/>
        </p:nvGrpSpPr>
        <p:grpSpPr>
          <a:xfrm>
            <a:off x="17150061" y="34678433"/>
            <a:ext cx="12636855" cy="3632066"/>
            <a:chOff x="13347304" y="14511594"/>
            <a:chExt cx="12082907" cy="5422336"/>
          </a:xfrm>
        </p:grpSpPr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E26D8049-2EBE-4B5F-8EC7-E6D953572EA4}"/>
                </a:ext>
              </a:extLst>
            </p:cNvPr>
            <p:cNvSpPr/>
            <p:nvPr/>
          </p:nvSpPr>
          <p:spPr>
            <a:xfrm>
              <a:off x="13347304" y="15657145"/>
              <a:ext cx="12082907" cy="4276785"/>
            </a:xfrm>
            <a:prstGeom prst="roundRect">
              <a:avLst>
                <a:gd name="adj" fmla="val 79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6D818517-4EDA-4F7E-B563-0668259871FE}"/>
                </a:ext>
              </a:extLst>
            </p:cNvPr>
            <p:cNvSpPr/>
            <p:nvPr/>
          </p:nvSpPr>
          <p:spPr>
            <a:xfrm>
              <a:off x="15449087" y="14511594"/>
              <a:ext cx="7685514" cy="1056808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3135215">
                <a:defRPr/>
              </a:pPr>
              <a:r>
                <a:rPr lang="en-US" altLang="zh-CN" sz="4000" b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ea typeface="Segoe UI Historic" panose="020B0502040204020203" pitchFamily="34" charset="0"/>
                  <a:cs typeface="Arial" panose="020B0604020202020204" pitchFamily="34" charset="0"/>
                </a:rPr>
                <a:t>Datasets &amp; Metric &amp; Project</a:t>
              </a:r>
            </a:p>
          </p:txBody>
        </p:sp>
      </p:grpSp>
      <p:sp>
        <p:nvSpPr>
          <p:cNvPr id="41" name="一个圆顶角并剪去另一个顶角的矩形 385">
            <a:extLst>
              <a:ext uri="{FF2B5EF4-FFF2-40B4-BE49-F238E27FC236}">
                <a16:creationId xmlns:a16="http://schemas.microsoft.com/office/drawing/2014/main" id="{2692B95A-A904-4E38-A043-0A040A981F0C}"/>
              </a:ext>
            </a:extLst>
          </p:cNvPr>
          <p:cNvSpPr/>
          <p:nvPr/>
        </p:nvSpPr>
        <p:spPr>
          <a:xfrm>
            <a:off x="16924547" y="6675620"/>
            <a:ext cx="12942808" cy="5947788"/>
          </a:xfrm>
          <a:prstGeom prst="roundRect">
            <a:avLst>
              <a:gd name="adj" fmla="val 9264"/>
            </a:avLst>
          </a:prstGeom>
          <a:gradFill flip="none" rotWithShape="1">
            <a:gsLst>
              <a:gs pos="0">
                <a:srgbClr val="EAC4C3"/>
              </a:gs>
              <a:gs pos="5000">
                <a:srgbClr val="F2DAD9"/>
              </a:gs>
              <a:gs pos="16000">
                <a:srgbClr val="EAC5C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0FCB4634-94B6-49DD-B4A0-04875FBB7B4C}"/>
              </a:ext>
            </a:extLst>
          </p:cNvPr>
          <p:cNvGrpSpPr/>
          <p:nvPr/>
        </p:nvGrpSpPr>
        <p:grpSpPr>
          <a:xfrm>
            <a:off x="17143858" y="6890673"/>
            <a:ext cx="12588711" cy="5558876"/>
            <a:chOff x="13303002" y="14298034"/>
            <a:chExt cx="12036873" cy="5444879"/>
          </a:xfrm>
        </p:grpSpPr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36C274B5-7AC8-408B-AEF7-52BED11B8478}"/>
                </a:ext>
              </a:extLst>
            </p:cNvPr>
            <p:cNvSpPr/>
            <p:nvPr/>
          </p:nvSpPr>
          <p:spPr>
            <a:xfrm>
              <a:off x="13303002" y="15069099"/>
              <a:ext cx="12036873" cy="4673814"/>
            </a:xfrm>
            <a:prstGeom prst="roundRect">
              <a:avLst>
                <a:gd name="adj" fmla="val 687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A0F8F659-014B-4F45-9661-18DFCD833D10}"/>
                </a:ext>
              </a:extLst>
            </p:cNvPr>
            <p:cNvSpPr/>
            <p:nvPr/>
          </p:nvSpPr>
          <p:spPr>
            <a:xfrm>
              <a:off x="15475664" y="14298034"/>
              <a:ext cx="7685514" cy="88134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3135215">
                <a:defRPr/>
              </a:pPr>
              <a:r>
                <a:rPr lang="en-US" altLang="zh-CN" sz="4000" b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ea typeface="Segoe UI Historic" panose="020B0502040204020203" pitchFamily="34" charset="0"/>
                  <a:cs typeface="Arial" panose="020B0604020202020204" pitchFamily="34" charset="0"/>
                </a:rPr>
                <a:t>Contributions</a:t>
              </a:r>
            </a:p>
          </p:txBody>
        </p:sp>
      </p:grpSp>
      <p:sp>
        <p:nvSpPr>
          <p:cNvPr id="45" name="TextBox 939">
            <a:extLst>
              <a:ext uri="{FF2B5EF4-FFF2-40B4-BE49-F238E27FC236}">
                <a16:creationId xmlns:a16="http://schemas.microsoft.com/office/drawing/2014/main" id="{8B632072-A2AF-421B-A42E-29BDB5409EEA}"/>
              </a:ext>
            </a:extLst>
          </p:cNvPr>
          <p:cNvSpPr txBox="1"/>
          <p:nvPr/>
        </p:nvSpPr>
        <p:spPr>
          <a:xfrm>
            <a:off x="17150062" y="35750874"/>
            <a:ext cx="11502000" cy="194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Datasets: Human3.6M, HumanEva-I Dataset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Metrics: APD, ADE, FDE, MMADE, MMFDE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Link: </a:t>
            </a:r>
            <a:r>
              <a:rPr lang="en-US" sz="3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hlinkClick r:id="rId16"/>
              </a:rPr>
              <a:t>https://github.com/Droliven/diverse_sampling</a:t>
            </a:r>
            <a:endParaRPr lang="en-US" sz="32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939">
            <a:extLst>
              <a:ext uri="{FF2B5EF4-FFF2-40B4-BE49-F238E27FC236}">
                <a16:creationId xmlns:a16="http://schemas.microsoft.com/office/drawing/2014/main" id="{625464F0-F3EF-4C5B-993E-F7F561D64B1C}"/>
              </a:ext>
            </a:extLst>
          </p:cNvPr>
          <p:cNvSpPr txBox="1"/>
          <p:nvPr/>
        </p:nvSpPr>
        <p:spPr>
          <a:xfrm>
            <a:off x="17210898" y="7913583"/>
            <a:ext cx="12441772" cy="4506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 novel sampling method converts the sampling of the distribution into randomly sampling of points from an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auxiliary space</a:t>
            </a:r>
            <a:r>
              <a:rPr lang="en-US" sz="3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for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diverse and accurate</a:t>
            </a:r>
            <a:r>
              <a:rPr lang="en-US" sz="3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sampling.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Gumbel-Softmax</a:t>
            </a:r>
            <a:r>
              <a:rPr lang="en-US" sz="3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sampling method and a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hinge-diversity loss </a:t>
            </a:r>
            <a:r>
              <a:rPr lang="en-US" sz="3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both improve the performance of our method.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Extensive experimental results demonstrate the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effectiveness</a:t>
            </a:r>
            <a:r>
              <a:rPr lang="en-US" sz="3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of our approach.</a:t>
            </a:r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FC9C35F6-9823-472E-9CEA-76F82FD41AF2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1155" y="35686289"/>
            <a:ext cx="2366602" cy="23666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8" name="一个圆顶角并剪去另一个顶角的矩形 385">
            <a:extLst>
              <a:ext uri="{FF2B5EF4-FFF2-40B4-BE49-F238E27FC236}">
                <a16:creationId xmlns:a16="http://schemas.microsoft.com/office/drawing/2014/main" id="{4DDFFFFB-BFD6-44E2-807E-8EA3971A472B}"/>
              </a:ext>
            </a:extLst>
          </p:cNvPr>
          <p:cNvSpPr/>
          <p:nvPr/>
        </p:nvSpPr>
        <p:spPr>
          <a:xfrm>
            <a:off x="16924547" y="12851117"/>
            <a:ext cx="12960000" cy="9020004"/>
          </a:xfrm>
          <a:prstGeom prst="roundRect">
            <a:avLst>
              <a:gd name="adj" fmla="val 2796"/>
            </a:avLst>
          </a:prstGeom>
          <a:gradFill flip="none" rotWithShape="1">
            <a:gsLst>
              <a:gs pos="0">
                <a:srgbClr val="EAC4C3"/>
              </a:gs>
              <a:gs pos="5000">
                <a:srgbClr val="F2DAD9"/>
              </a:gs>
              <a:gs pos="9000">
                <a:srgbClr val="EAC5C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AA906AAF-6595-48D5-83B0-2998E7B5D85A}"/>
              </a:ext>
            </a:extLst>
          </p:cNvPr>
          <p:cNvGrpSpPr/>
          <p:nvPr/>
        </p:nvGrpSpPr>
        <p:grpSpPr>
          <a:xfrm>
            <a:off x="17112200" y="13016739"/>
            <a:ext cx="12611425" cy="8657966"/>
            <a:chOff x="12586834" y="14532752"/>
            <a:chExt cx="12089397" cy="3897496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E1C6D8A8-D830-4F73-855C-55A507FDED6D}"/>
                </a:ext>
              </a:extLst>
            </p:cNvPr>
            <p:cNvSpPr/>
            <p:nvPr/>
          </p:nvSpPr>
          <p:spPr>
            <a:xfrm>
              <a:off x="12586834" y="14982539"/>
              <a:ext cx="12089397" cy="3447709"/>
            </a:xfrm>
            <a:prstGeom prst="roundRect">
              <a:avLst>
                <a:gd name="adj" fmla="val 298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F7F5A4F6-4D95-4726-991A-F3A5B13172D1}"/>
                </a:ext>
              </a:extLst>
            </p:cNvPr>
            <p:cNvSpPr/>
            <p:nvPr/>
          </p:nvSpPr>
          <p:spPr>
            <a:xfrm>
              <a:off x="14732039" y="14532752"/>
              <a:ext cx="7685515" cy="318664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3135215">
                <a:defRPr/>
              </a:pPr>
              <a:r>
                <a:rPr lang="en-US" altLang="zh-CN" sz="4000" b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ea typeface="Segoe UI Historic" panose="020B0502040204020203" pitchFamily="34" charset="0"/>
                  <a:cs typeface="Arial" panose="020B0604020202020204" pitchFamily="34" charset="0"/>
                </a:rPr>
                <a:t>Quantitative Results</a:t>
              </a:r>
            </a:p>
          </p:txBody>
        </p:sp>
      </p:grpSp>
      <p:sp>
        <p:nvSpPr>
          <p:cNvPr id="52" name="文本框 51">
            <a:extLst>
              <a:ext uri="{FF2B5EF4-FFF2-40B4-BE49-F238E27FC236}">
                <a16:creationId xmlns:a16="http://schemas.microsoft.com/office/drawing/2014/main" id="{C051327E-1CE8-449F-A431-3C3E7F736D62}"/>
              </a:ext>
            </a:extLst>
          </p:cNvPr>
          <p:cNvSpPr txBox="1"/>
          <p:nvPr/>
        </p:nvSpPr>
        <p:spPr>
          <a:xfrm>
            <a:off x="17368580" y="14287486"/>
            <a:ext cx="4557561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500" b="1" dirty="0">
                <a:latin typeface="Arial" panose="020B0604020202020204" pitchFamily="34" charset="0"/>
                <a:cs typeface="Arial" panose="020B0604020202020204" pitchFamily="34" charset="0"/>
              </a:rPr>
              <a:t>Comparisons with baselines</a:t>
            </a:r>
            <a:endParaRPr lang="zh-CN" altLang="en-US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4F3FC6BB-3093-483A-8931-AF1180AC56A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7508369" y="14979240"/>
            <a:ext cx="11792356" cy="3712940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B8CA9C9D-CCE3-4792-BD1D-D2C85A25D1C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7312721" y="19819942"/>
            <a:ext cx="12066552" cy="1523789"/>
          </a:xfrm>
          <a:prstGeom prst="rect">
            <a:avLst/>
          </a:prstGeom>
        </p:spPr>
      </p:pic>
      <p:sp>
        <p:nvSpPr>
          <p:cNvPr id="55" name="文本框 54">
            <a:extLst>
              <a:ext uri="{FF2B5EF4-FFF2-40B4-BE49-F238E27FC236}">
                <a16:creationId xmlns:a16="http://schemas.microsoft.com/office/drawing/2014/main" id="{C931BB83-2523-4536-B94A-D58AC111A79B}"/>
              </a:ext>
            </a:extLst>
          </p:cNvPr>
          <p:cNvSpPr txBox="1"/>
          <p:nvPr/>
        </p:nvSpPr>
        <p:spPr>
          <a:xfrm>
            <a:off x="17368580" y="18992925"/>
            <a:ext cx="4557561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500" b="1" dirty="0">
                <a:latin typeface="Arial" panose="020B0604020202020204" pitchFamily="34" charset="0"/>
                <a:cs typeface="Arial" panose="020B0604020202020204" pitchFamily="34" charset="0"/>
              </a:rPr>
              <a:t>Ablation study results</a:t>
            </a:r>
            <a:endParaRPr lang="zh-CN" altLang="en-US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一个圆顶角并剪去另一个顶角的矩形 385">
            <a:extLst>
              <a:ext uri="{FF2B5EF4-FFF2-40B4-BE49-F238E27FC236}">
                <a16:creationId xmlns:a16="http://schemas.microsoft.com/office/drawing/2014/main" id="{BE15E4EC-EA5B-44E9-9019-02AFF0F93104}"/>
              </a:ext>
            </a:extLst>
          </p:cNvPr>
          <p:cNvSpPr/>
          <p:nvPr/>
        </p:nvSpPr>
        <p:spPr>
          <a:xfrm>
            <a:off x="16933492" y="22098830"/>
            <a:ext cx="12960000" cy="12272675"/>
          </a:xfrm>
          <a:prstGeom prst="roundRect">
            <a:avLst>
              <a:gd name="adj" fmla="val 3871"/>
            </a:avLst>
          </a:prstGeom>
          <a:gradFill flip="none" rotWithShape="1">
            <a:gsLst>
              <a:gs pos="0">
                <a:srgbClr val="EAC4C3"/>
              </a:gs>
              <a:gs pos="5000">
                <a:srgbClr val="F2DAD9"/>
              </a:gs>
              <a:gs pos="11000">
                <a:srgbClr val="EAC5C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F22DEA23-6E10-44C6-8937-BC7B557E7CD1}"/>
              </a:ext>
            </a:extLst>
          </p:cNvPr>
          <p:cNvSpPr/>
          <p:nvPr/>
        </p:nvSpPr>
        <p:spPr>
          <a:xfrm>
            <a:off x="17121145" y="23197763"/>
            <a:ext cx="12611425" cy="10966702"/>
          </a:xfrm>
          <a:prstGeom prst="roundRect">
            <a:avLst>
              <a:gd name="adj" fmla="val 29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C9553F6F-F607-4F51-8A0C-B468A600B50C}"/>
              </a:ext>
            </a:extLst>
          </p:cNvPr>
          <p:cNvSpPr/>
          <p:nvPr/>
        </p:nvSpPr>
        <p:spPr>
          <a:xfrm>
            <a:off x="19338747" y="22363576"/>
            <a:ext cx="8040265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defTabSz="3135215">
              <a:defRPr/>
            </a:pPr>
            <a:r>
              <a:rPr lang="en-US" altLang="zh-CN" sz="4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  <a:t>Qualitative Results</a:t>
            </a:r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D79E960A-2E1A-4729-8DBA-0C34F2CF67B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7368483" y="24100221"/>
            <a:ext cx="12013818" cy="3212913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45AB1337-9996-42D6-A824-D4DAB3BAF5E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7405743" y="28338086"/>
            <a:ext cx="12058675" cy="5188035"/>
          </a:xfrm>
          <a:prstGeom prst="rect">
            <a:avLst/>
          </a:prstGeom>
        </p:spPr>
      </p:pic>
      <p:sp>
        <p:nvSpPr>
          <p:cNvPr id="61" name="文本框 60">
            <a:extLst>
              <a:ext uri="{FF2B5EF4-FFF2-40B4-BE49-F238E27FC236}">
                <a16:creationId xmlns:a16="http://schemas.microsoft.com/office/drawing/2014/main" id="{7A44679F-8FF1-487F-8019-FD2BDC1D5B5C}"/>
              </a:ext>
            </a:extLst>
          </p:cNvPr>
          <p:cNvSpPr txBox="1"/>
          <p:nvPr/>
        </p:nvSpPr>
        <p:spPr>
          <a:xfrm>
            <a:off x="17377525" y="23468153"/>
            <a:ext cx="4557561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500" b="1" dirty="0">
                <a:latin typeface="Arial" panose="020B0604020202020204" pitchFamily="34" charset="0"/>
                <a:cs typeface="Arial" panose="020B0604020202020204" pitchFamily="34" charset="0"/>
              </a:rPr>
              <a:t>Comparisons with baselines</a:t>
            </a:r>
            <a:endParaRPr lang="zh-CN" altLang="en-US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4AD122CE-34C4-4818-B57B-3AFEB3FDCE79}"/>
              </a:ext>
            </a:extLst>
          </p:cNvPr>
          <p:cNvSpPr txBox="1"/>
          <p:nvPr/>
        </p:nvSpPr>
        <p:spPr>
          <a:xfrm>
            <a:off x="17377525" y="27540843"/>
            <a:ext cx="966582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500" b="1" dirty="0">
                <a:latin typeface="Arial" panose="020B0604020202020204" pitchFamily="34" charset="0"/>
                <a:cs typeface="Arial" panose="020B0604020202020204" pitchFamily="34" charset="0"/>
              </a:rPr>
              <a:t>Holistic views of results after the dimension reduction by PCA </a:t>
            </a:r>
            <a:endParaRPr lang="zh-CN" altLang="en-US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385</Words>
  <Application>Microsoft Office PowerPoint</Application>
  <PresentationFormat>自定义</PresentationFormat>
  <Paragraphs>36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Open Sans</vt:lpstr>
      <vt:lpstr>等线</vt:lpstr>
      <vt:lpstr>等线 Light</vt:lpstr>
      <vt:lpstr>Arial</vt:lpstr>
      <vt:lpstr>Calibri</vt:lpstr>
      <vt:lpstr>Calibri Light</vt:lpstr>
      <vt:lpstr>Cambria Math</vt:lpstr>
      <vt:lpstr>Segoe UI Historic</vt:lpstr>
      <vt:lpstr>Wingdings 2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Lab Drone</dc:creator>
  <cp:lastModifiedBy>Lab Drone</cp:lastModifiedBy>
  <cp:revision>27</cp:revision>
  <dcterms:created xsi:type="dcterms:W3CDTF">2022-09-24T08:43:40Z</dcterms:created>
  <dcterms:modified xsi:type="dcterms:W3CDTF">2022-09-26T06:41:00Z</dcterms:modified>
</cp:coreProperties>
</file>