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42803763" cy="30275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AD9"/>
    <a:srgbClr val="EAC4C3"/>
    <a:srgbClr val="F0D8D7"/>
    <a:srgbClr val="EAC5C4"/>
    <a:srgbClr val="C8D9F0"/>
    <a:srgbClr val="DDDAE5"/>
    <a:srgbClr val="F1DCDC"/>
    <a:srgbClr val="DBDAE6"/>
    <a:srgbClr val="002E8A"/>
    <a:srgbClr val="EC7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>
        <p:scale>
          <a:sx n="33" d="100"/>
          <a:sy n="33" d="100"/>
        </p:scale>
        <p:origin x="828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6170-D994-4E42-9F5D-ED21D1476039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35288" y="857250"/>
            <a:ext cx="3273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A32FE-BB55-4345-A5F3-2F23E94AF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8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32FE-BB55-4345-A5F3-2F23E94AF6B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5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4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6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9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2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48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77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1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4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8F6BE-530D-46AB-B832-89BF3F04FDFE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0E49-CCA7-470A-81C2-39D736A835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roliven/diverse_samplin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image" Target="../media/image1.jp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34">
            <a:extLst>
              <a:ext uri="{FF2B5EF4-FFF2-40B4-BE49-F238E27FC236}">
                <a16:creationId xmlns:a16="http://schemas.microsoft.com/office/drawing/2014/main" id="{30857BCF-8B4C-43B7-AC97-A25383370993}"/>
              </a:ext>
            </a:extLst>
          </p:cNvPr>
          <p:cNvSpPr/>
          <p:nvPr/>
        </p:nvSpPr>
        <p:spPr>
          <a:xfrm>
            <a:off x="2" y="-1"/>
            <a:ext cx="42803761" cy="5292080"/>
          </a:xfrm>
          <a:prstGeom prst="rect">
            <a:avLst/>
          </a:prstGeom>
          <a:gradFill flip="none" rotWithShape="1">
            <a:gsLst>
              <a:gs pos="68000">
                <a:srgbClr val="DBDAE6"/>
              </a:gs>
              <a:gs pos="21000">
                <a:srgbClr val="F1DCDC"/>
              </a:gs>
              <a:gs pos="88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一个圆顶角并剪去另一个顶角的矩形 385">
            <a:extLst>
              <a:ext uri="{FF2B5EF4-FFF2-40B4-BE49-F238E27FC236}">
                <a16:creationId xmlns:a16="http://schemas.microsoft.com/office/drawing/2014/main" id="{0FB09556-820B-4942-B1D0-002379CC8E9E}"/>
              </a:ext>
            </a:extLst>
          </p:cNvPr>
          <p:cNvSpPr/>
          <p:nvPr/>
        </p:nvSpPr>
        <p:spPr>
          <a:xfrm>
            <a:off x="29691946" y="14964842"/>
            <a:ext cx="12960000" cy="12272675"/>
          </a:xfrm>
          <a:prstGeom prst="roundRect">
            <a:avLst>
              <a:gd name="adj" fmla="val 3871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1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ABCBE87A-1464-49E6-B482-EAC351BD225A}"/>
              </a:ext>
            </a:extLst>
          </p:cNvPr>
          <p:cNvSpPr/>
          <p:nvPr/>
        </p:nvSpPr>
        <p:spPr>
          <a:xfrm>
            <a:off x="29879599" y="16063775"/>
            <a:ext cx="12611425" cy="10966702"/>
          </a:xfrm>
          <a:prstGeom prst="roundRect">
            <a:avLst>
              <a:gd name="adj" fmla="val 2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0DDD810-466A-4F4D-828D-228D6E68DC6D}"/>
              </a:ext>
            </a:extLst>
          </p:cNvPr>
          <p:cNvSpPr/>
          <p:nvPr/>
        </p:nvSpPr>
        <p:spPr>
          <a:xfrm>
            <a:off x="32097201" y="15229588"/>
            <a:ext cx="80402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defTabSz="3135215">
              <a:defRPr/>
            </a:pPr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Qualitative Results</a:t>
            </a:r>
          </a:p>
        </p:txBody>
      </p:sp>
      <p:sp>
        <p:nvSpPr>
          <p:cNvPr id="69" name="一个圆顶角并剪去另一个顶角的矩形 385">
            <a:extLst>
              <a:ext uri="{FF2B5EF4-FFF2-40B4-BE49-F238E27FC236}">
                <a16:creationId xmlns:a16="http://schemas.microsoft.com/office/drawing/2014/main" id="{3F8D8457-0E16-439A-AD74-8B61E91C38FB}"/>
              </a:ext>
            </a:extLst>
          </p:cNvPr>
          <p:cNvSpPr/>
          <p:nvPr/>
        </p:nvSpPr>
        <p:spPr>
          <a:xfrm>
            <a:off x="29691946" y="5673256"/>
            <a:ext cx="12960000" cy="9020004"/>
          </a:xfrm>
          <a:prstGeom prst="roundRect">
            <a:avLst>
              <a:gd name="adj" fmla="val 2796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AD353D35-2C56-43E5-92ED-198CBF649E8C}"/>
              </a:ext>
            </a:extLst>
          </p:cNvPr>
          <p:cNvGrpSpPr/>
          <p:nvPr/>
        </p:nvGrpSpPr>
        <p:grpSpPr>
          <a:xfrm>
            <a:off x="29879599" y="5838878"/>
            <a:ext cx="12611425" cy="8657966"/>
            <a:chOff x="12586834" y="14532752"/>
            <a:chExt cx="12089397" cy="3897496"/>
          </a:xfrm>
        </p:grpSpPr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62FD707-1FB3-49E5-8EBA-ACC64E981469}"/>
                </a:ext>
              </a:extLst>
            </p:cNvPr>
            <p:cNvSpPr/>
            <p:nvPr/>
          </p:nvSpPr>
          <p:spPr>
            <a:xfrm>
              <a:off x="12586834" y="14982539"/>
              <a:ext cx="12089397" cy="3447709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C464196A-6EAB-4F2A-A82D-81B26C8C6CF2}"/>
                </a:ext>
              </a:extLst>
            </p:cNvPr>
            <p:cNvSpPr/>
            <p:nvPr/>
          </p:nvSpPr>
          <p:spPr>
            <a:xfrm>
              <a:off x="14732039" y="14532752"/>
              <a:ext cx="7685515" cy="318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Quantitative Results</a:t>
              </a:r>
            </a:p>
          </p:txBody>
        </p:sp>
      </p:grpSp>
      <p:sp>
        <p:nvSpPr>
          <p:cNvPr id="73" name="一个圆顶角并剪去另一个顶角的矩形 385">
            <a:extLst>
              <a:ext uri="{FF2B5EF4-FFF2-40B4-BE49-F238E27FC236}">
                <a16:creationId xmlns:a16="http://schemas.microsoft.com/office/drawing/2014/main" id="{F30952E0-5476-438E-831B-565FB6C09ED2}"/>
              </a:ext>
            </a:extLst>
          </p:cNvPr>
          <p:cNvSpPr/>
          <p:nvPr/>
        </p:nvSpPr>
        <p:spPr>
          <a:xfrm>
            <a:off x="13334394" y="5673255"/>
            <a:ext cx="16080546" cy="21564262"/>
          </a:xfrm>
          <a:prstGeom prst="roundRect">
            <a:avLst>
              <a:gd name="adj" fmla="val 2011"/>
            </a:avLst>
          </a:prstGeom>
          <a:gradFill flip="none" rotWithShape="1">
            <a:gsLst>
              <a:gs pos="0">
                <a:srgbClr val="EAC4C3"/>
              </a:gs>
              <a:gs pos="2000">
                <a:srgbClr val="F2DAD9"/>
              </a:gs>
              <a:gs pos="8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B7EE271-ADF7-4432-A159-96BA64ABB2EC}"/>
              </a:ext>
            </a:extLst>
          </p:cNvPr>
          <p:cNvGrpSpPr/>
          <p:nvPr/>
        </p:nvGrpSpPr>
        <p:grpSpPr>
          <a:xfrm>
            <a:off x="13513964" y="5950365"/>
            <a:ext cx="15716234" cy="21080106"/>
            <a:chOff x="13385542" y="14540532"/>
            <a:chExt cx="11181906" cy="5336755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405DAC81-0A7C-4072-98E6-3BB7D27137C4}"/>
                </a:ext>
              </a:extLst>
            </p:cNvPr>
            <p:cNvSpPr/>
            <p:nvPr/>
          </p:nvSpPr>
          <p:spPr>
            <a:xfrm>
              <a:off x="13385542" y="14770053"/>
              <a:ext cx="11181906" cy="5107234"/>
            </a:xfrm>
            <a:prstGeom prst="roundRect">
              <a:avLst>
                <a:gd name="adj" fmla="val 271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7832554-43CC-45D2-A0F6-92B787A3B095}"/>
                </a:ext>
              </a:extLst>
            </p:cNvPr>
            <p:cNvSpPr/>
            <p:nvPr/>
          </p:nvSpPr>
          <p:spPr>
            <a:xfrm>
              <a:off x="15162008" y="14540532"/>
              <a:ext cx="7685514" cy="179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Proposed Approach</a:t>
              </a:r>
            </a:p>
          </p:txBody>
        </p:sp>
      </p:grpSp>
      <p:sp>
        <p:nvSpPr>
          <p:cNvPr id="77" name="一个圆顶角并剪去另一个顶角的矩形 385">
            <a:extLst>
              <a:ext uri="{FF2B5EF4-FFF2-40B4-BE49-F238E27FC236}">
                <a16:creationId xmlns:a16="http://schemas.microsoft.com/office/drawing/2014/main" id="{45AE53F0-F823-4BD4-947A-F054883B6B6D}"/>
              </a:ext>
            </a:extLst>
          </p:cNvPr>
          <p:cNvSpPr/>
          <p:nvPr/>
        </p:nvSpPr>
        <p:spPr>
          <a:xfrm>
            <a:off x="162657" y="23244424"/>
            <a:ext cx="13035979" cy="3993093"/>
          </a:xfrm>
          <a:prstGeom prst="roundRect">
            <a:avLst>
              <a:gd name="adj" fmla="val 11018"/>
            </a:avLst>
          </a:prstGeom>
          <a:gradFill flip="none" rotWithShape="1">
            <a:gsLst>
              <a:gs pos="0">
                <a:srgbClr val="EAC4C3"/>
              </a:gs>
              <a:gs pos="10000">
                <a:srgbClr val="F2DAD9"/>
              </a:gs>
              <a:gs pos="20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2E55C56-5858-453A-96F7-2CCA83002338}"/>
              </a:ext>
            </a:extLst>
          </p:cNvPr>
          <p:cNvGrpSpPr/>
          <p:nvPr/>
        </p:nvGrpSpPr>
        <p:grpSpPr>
          <a:xfrm>
            <a:off x="386414" y="23398411"/>
            <a:ext cx="12636855" cy="3632066"/>
            <a:chOff x="13347304" y="14511594"/>
            <a:chExt cx="12082907" cy="5422336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501D21AA-F9A1-4C2A-ADF7-CC9164CA6C3E}"/>
                </a:ext>
              </a:extLst>
            </p:cNvPr>
            <p:cNvSpPr/>
            <p:nvPr/>
          </p:nvSpPr>
          <p:spPr>
            <a:xfrm>
              <a:off x="13347304" y="15657145"/>
              <a:ext cx="12082907" cy="4276785"/>
            </a:xfrm>
            <a:prstGeom prst="roundRect">
              <a:avLst>
                <a:gd name="adj" fmla="val 7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8CD7F62-2901-4A04-9465-DC2E058058AC}"/>
                </a:ext>
              </a:extLst>
            </p:cNvPr>
            <p:cNvSpPr/>
            <p:nvPr/>
          </p:nvSpPr>
          <p:spPr>
            <a:xfrm>
              <a:off x="15449087" y="14511594"/>
              <a:ext cx="7685514" cy="105680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Datasets &amp; Metric &amp; Project</a:t>
              </a:r>
            </a:p>
          </p:txBody>
        </p:sp>
      </p:grpSp>
      <p:sp>
        <p:nvSpPr>
          <p:cNvPr id="81" name="一个圆顶角并剪去另一个顶角的矩形 385">
            <a:extLst>
              <a:ext uri="{FF2B5EF4-FFF2-40B4-BE49-F238E27FC236}">
                <a16:creationId xmlns:a16="http://schemas.microsoft.com/office/drawing/2014/main" id="{BD3E12E6-465B-4F54-A7B7-F323E1330237}"/>
              </a:ext>
            </a:extLst>
          </p:cNvPr>
          <p:cNvSpPr/>
          <p:nvPr/>
        </p:nvSpPr>
        <p:spPr>
          <a:xfrm>
            <a:off x="243879" y="16881363"/>
            <a:ext cx="12960000" cy="6204606"/>
          </a:xfrm>
          <a:prstGeom prst="roundRect">
            <a:avLst>
              <a:gd name="adj" fmla="val 9264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16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5FEAE83-6BEF-4990-8B29-78E597382CBF}"/>
              </a:ext>
            </a:extLst>
          </p:cNvPr>
          <p:cNvGrpSpPr/>
          <p:nvPr/>
        </p:nvGrpSpPr>
        <p:grpSpPr>
          <a:xfrm>
            <a:off x="424515" y="17096415"/>
            <a:ext cx="12598755" cy="5811557"/>
            <a:chOff x="13266022" y="14298034"/>
            <a:chExt cx="12046477" cy="7235572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7E5B0A2A-DFC0-42CE-98F2-80CBDE2E3C0E}"/>
                </a:ext>
              </a:extLst>
            </p:cNvPr>
            <p:cNvSpPr/>
            <p:nvPr/>
          </p:nvSpPr>
          <p:spPr>
            <a:xfrm>
              <a:off x="13266022" y="15421706"/>
              <a:ext cx="12046477" cy="6111900"/>
            </a:xfrm>
            <a:prstGeom prst="roundRect">
              <a:avLst>
                <a:gd name="adj" fmla="val 687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CDD914F-420C-4CF3-8E6C-D87FDFD0F97A}"/>
                </a:ext>
              </a:extLst>
            </p:cNvPr>
            <p:cNvSpPr/>
            <p:nvPr/>
          </p:nvSpPr>
          <p:spPr>
            <a:xfrm>
              <a:off x="15364642" y="14298034"/>
              <a:ext cx="7685514" cy="88134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Contributions</a:t>
              </a:r>
            </a:p>
          </p:txBody>
        </p:sp>
      </p:grpSp>
      <p:sp>
        <p:nvSpPr>
          <p:cNvPr id="85" name="一个圆顶角并剪去另一个顶角的矩形 385">
            <a:extLst>
              <a:ext uri="{FF2B5EF4-FFF2-40B4-BE49-F238E27FC236}">
                <a16:creationId xmlns:a16="http://schemas.microsoft.com/office/drawing/2014/main" id="{A6F2780D-87C5-43BA-93C3-88DDBFED45CD}"/>
              </a:ext>
            </a:extLst>
          </p:cNvPr>
          <p:cNvSpPr/>
          <p:nvPr/>
        </p:nvSpPr>
        <p:spPr>
          <a:xfrm>
            <a:off x="188498" y="5673255"/>
            <a:ext cx="12960000" cy="11049652"/>
          </a:xfrm>
          <a:prstGeom prst="roundRect">
            <a:avLst>
              <a:gd name="adj" fmla="val 3758"/>
            </a:avLst>
          </a:prstGeom>
          <a:gradFill flip="none" rotWithShape="1">
            <a:gsLst>
              <a:gs pos="0">
                <a:srgbClr val="EAC4C3"/>
              </a:gs>
              <a:gs pos="5000">
                <a:srgbClr val="F2DAD9"/>
              </a:gs>
              <a:gs pos="9000">
                <a:srgbClr val="EAC5C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98A6FD-9C88-41BF-8C70-C8BFB7D846EE}"/>
              </a:ext>
            </a:extLst>
          </p:cNvPr>
          <p:cNvGrpSpPr/>
          <p:nvPr/>
        </p:nvGrpSpPr>
        <p:grpSpPr>
          <a:xfrm>
            <a:off x="386415" y="5956761"/>
            <a:ext cx="12598755" cy="10570542"/>
            <a:chOff x="13283029" y="14607880"/>
            <a:chExt cx="12077252" cy="5210912"/>
          </a:xfrm>
        </p:grpSpPr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D3AE61CF-EA11-4D31-ACF8-E3BE40F9466D}"/>
                </a:ext>
              </a:extLst>
            </p:cNvPr>
            <p:cNvSpPr/>
            <p:nvPr/>
          </p:nvSpPr>
          <p:spPr>
            <a:xfrm>
              <a:off x="13283029" y="15047122"/>
              <a:ext cx="12077252" cy="4771670"/>
            </a:xfrm>
            <a:prstGeom prst="roundRect">
              <a:avLst>
                <a:gd name="adj" fmla="val 29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E1CF5582-D865-4EED-AF96-DE7F9D736B45}"/>
                </a:ext>
              </a:extLst>
            </p:cNvPr>
            <p:cNvSpPr/>
            <p:nvPr/>
          </p:nvSpPr>
          <p:spPr>
            <a:xfrm>
              <a:off x="15433279" y="14607880"/>
              <a:ext cx="7685515" cy="3489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 defTabSz="3135215">
                <a:defRPr/>
              </a:pPr>
              <a:r>
                <a:rPr lang="en-US" altLang="zh-CN" sz="40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ea typeface="Segoe UI Historic" panose="020B0502040204020203" pitchFamily="34" charset="0"/>
                  <a:cs typeface="Arial" panose="020B0604020202020204" pitchFamily="34" charset="0"/>
                </a:rPr>
                <a:t>Background &amp; Motivation</a:t>
              </a:r>
            </a:p>
          </p:txBody>
        </p:sp>
      </p:grpSp>
      <p:sp>
        <p:nvSpPr>
          <p:cNvPr id="89" name="Text Placeholder 9">
            <a:extLst>
              <a:ext uri="{FF2B5EF4-FFF2-40B4-BE49-F238E27FC236}">
                <a16:creationId xmlns:a16="http://schemas.microsoft.com/office/drawing/2014/main" id="{7052270C-5439-49FE-A59B-D01732008F30}"/>
              </a:ext>
            </a:extLst>
          </p:cNvPr>
          <p:cNvSpPr txBox="1"/>
          <p:nvPr/>
        </p:nvSpPr>
        <p:spPr>
          <a:xfrm>
            <a:off x="10376046" y="453127"/>
            <a:ext cx="22075567" cy="1864392"/>
          </a:xfrm>
          <a:prstGeom prst="rect">
            <a:avLst/>
          </a:prstGeom>
        </p:spPr>
        <p:txBody>
          <a:bodyPr/>
          <a:lstStyle>
            <a:defPPr>
              <a:defRPr kern="1200" smtId="4294967295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Diverse Human Motion Prediction via </a:t>
            </a:r>
            <a:b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000" b="1" dirty="0">
                <a:solidFill>
                  <a:srgbClr val="8420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Gumbel-Softmax Sampling from an Auxiliary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Placeholder 11">
                <a:extLst>
                  <a:ext uri="{FF2B5EF4-FFF2-40B4-BE49-F238E27FC236}">
                    <a16:creationId xmlns:a16="http://schemas.microsoft.com/office/drawing/2014/main" id="{4858FCAC-B954-417D-902F-D15C049D623C}"/>
                  </a:ext>
                </a:extLst>
              </p:cNvPr>
              <p:cNvSpPr txBox="1"/>
              <p:nvPr/>
            </p:nvSpPr>
            <p:spPr>
              <a:xfrm>
                <a:off x="7720682" y="2682750"/>
                <a:ext cx="27462494" cy="285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kern="1200" smtId="4294967295"/>
                </a:defPPr>
                <a:lvl1pPr marL="0" indent="0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086" indent="-1371572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3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486286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680800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875314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2069828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264342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458857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653371" indent="-1097257" algn="l" defTabSz="438902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9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Lingwei Dang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Yongwei Nie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Chengjiang Long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Qing Zhang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Guiqing Li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3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3900" b="0" i="1" smtClean="0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South China University of Technology,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Meta Reality Lab,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pPr>
                      <m:e>
                        <m:r>
                          <a:rPr lang="en-US" altLang="zh-CN" sz="3900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</m:e>
                      <m:sup>
                        <m:r>
                          <a:rPr lang="en-US" altLang="zh-CN" sz="3900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3</m:t>
                        </m:r>
                      </m:sup>
                    </m:sSup>
                    <m:r>
                      <a:rPr lang="en-US" altLang="zh-CN" sz="3900" i="1"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 </m:t>
                    </m:r>
                  </m:oMath>
                </a14:m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Sun Yat-sen University</a:t>
                </a:r>
              </a:p>
              <a:p>
                <a:pPr algn="ctr"/>
                <a:r>
                  <a:rPr lang="en-US" sz="39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csdanglw@mail.scut.edu.cn, {nieyongwei, ligq}@scut.edu.cn, clong1@fb.com, zhangqing.whu.cs@gmail.com</a:t>
                </a:r>
              </a:p>
              <a:p>
                <a:pPr algn="ctr"/>
                <a:endParaRPr lang="en-US" sz="39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 Placeholder 11">
                <a:extLst>
                  <a:ext uri="{FF2B5EF4-FFF2-40B4-BE49-F238E27FC236}">
                    <a16:creationId xmlns:a16="http://schemas.microsoft.com/office/drawing/2014/main" id="{4858FCAC-B954-417D-902F-D15C049D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82" y="2682750"/>
                <a:ext cx="27462494" cy="2853089"/>
              </a:xfrm>
              <a:prstGeom prst="rect">
                <a:avLst/>
              </a:prstGeom>
              <a:blipFill>
                <a:blip r:embed="rId3"/>
                <a:stretch>
                  <a:fillRect t="-3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图片 90">
            <a:extLst>
              <a:ext uri="{FF2B5EF4-FFF2-40B4-BE49-F238E27FC236}">
                <a16:creationId xmlns:a16="http://schemas.microsoft.com/office/drawing/2014/main" id="{B61E2F5A-2B5F-471D-9344-7D5E372CA8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5" y="1300783"/>
            <a:ext cx="2467562" cy="2467562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62D17FF2-A633-42DB-ADEF-D2ADB5D14A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74" y="1300783"/>
            <a:ext cx="2467562" cy="2467562"/>
          </a:xfrm>
          <a:prstGeom prst="rect">
            <a:avLst/>
          </a:prstGeom>
        </p:spPr>
      </p:pic>
      <p:sp>
        <p:nvSpPr>
          <p:cNvPr id="93" name="TextBox 939">
            <a:extLst>
              <a:ext uri="{FF2B5EF4-FFF2-40B4-BE49-F238E27FC236}">
                <a16:creationId xmlns:a16="http://schemas.microsoft.com/office/drawing/2014/main" id="{043D56E0-3AF3-4E78-A987-D2C7AD8D4B3F}"/>
              </a:ext>
            </a:extLst>
          </p:cNvPr>
          <p:cNvSpPr txBox="1"/>
          <p:nvPr/>
        </p:nvSpPr>
        <p:spPr>
          <a:xfrm>
            <a:off x="687690" y="6847781"/>
            <a:ext cx="12073881" cy="514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human motion prediction aims at predicting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multiple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possible future sequences from the observed one.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Poses obtained by previous simple deep generative networks are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not diverse enough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Recent work attempted to model the conditional distribution of data but it can only cover </a:t>
            </a:r>
            <a:r>
              <a:rPr lang="en-US" altLang="zh-CN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fixed number of modes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We propose a novel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sampling strategy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for sampling very diverse results from an imbalanced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multimodal distribution.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39">
            <a:extLst>
              <a:ext uri="{FF2B5EF4-FFF2-40B4-BE49-F238E27FC236}">
                <a16:creationId xmlns:a16="http://schemas.microsoft.com/office/drawing/2014/main" id="{536CFC72-DBCA-4B89-97BC-E884B19F1AC4}"/>
              </a:ext>
            </a:extLst>
          </p:cNvPr>
          <p:cNvSpPr txBox="1"/>
          <p:nvPr/>
        </p:nvSpPr>
        <p:spPr>
          <a:xfrm>
            <a:off x="386415" y="24470852"/>
            <a:ext cx="11502000" cy="194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Datasets: Human3.6M, HumanEva-I Dataset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Metrics: APD, ADE, FDE, MMADE, MMFDE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Link: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hlinkClick r:id="rId6"/>
              </a:rPr>
              <a:t>https://github.com/Droliven/diverse_sampling</a:t>
            </a:r>
            <a:endParaRPr lang="en-US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250840B-C8C5-4B6A-B003-BECBC183CAD1}"/>
              </a:ext>
            </a:extLst>
          </p:cNvPr>
          <p:cNvSpPr txBox="1"/>
          <p:nvPr/>
        </p:nvSpPr>
        <p:spPr>
          <a:xfrm>
            <a:off x="30135979" y="7109625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939">
            <a:extLst>
              <a:ext uri="{FF2B5EF4-FFF2-40B4-BE49-F238E27FC236}">
                <a16:creationId xmlns:a16="http://schemas.microsoft.com/office/drawing/2014/main" id="{8C2F9F72-B4B1-44B4-ADFC-D15B88718B3F}"/>
              </a:ext>
            </a:extLst>
          </p:cNvPr>
          <p:cNvSpPr txBox="1"/>
          <p:nvPr/>
        </p:nvSpPr>
        <p:spPr>
          <a:xfrm>
            <a:off x="704398" y="18088474"/>
            <a:ext cx="11614114" cy="450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novel sampling method converts the sampling of the distribution into randomly sampling of points from an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auxiliary space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for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diverse and accurate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Gumbel-Softmax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sampling method and a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hinge-diversity loss 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both improve the performance of our method.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Extensive experimental results demonstrate the 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effectiveness</a:t>
            </a:r>
            <a:r>
              <a:rPr lang="en-U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of our approach.</a:t>
            </a:r>
          </a:p>
        </p:txBody>
      </p:sp>
      <p:sp>
        <p:nvSpPr>
          <p:cNvPr id="119" name="Rectangle 47">
            <a:extLst>
              <a:ext uri="{FF2B5EF4-FFF2-40B4-BE49-F238E27FC236}">
                <a16:creationId xmlns:a16="http://schemas.microsoft.com/office/drawing/2014/main" id="{05CF7D7E-CAC8-4E7A-8730-BAE805341887}"/>
              </a:ext>
            </a:extLst>
          </p:cNvPr>
          <p:cNvSpPr/>
          <p:nvPr/>
        </p:nvSpPr>
        <p:spPr>
          <a:xfrm>
            <a:off x="0" y="27433124"/>
            <a:ext cx="42803761" cy="2817966"/>
          </a:xfrm>
          <a:prstGeom prst="rect">
            <a:avLst/>
          </a:prstGeom>
          <a:gradFill flip="none" rotWithShape="1">
            <a:gsLst>
              <a:gs pos="61000">
                <a:srgbClr val="DDDAE5"/>
              </a:gs>
              <a:gs pos="20000">
                <a:srgbClr val="F1DCDC"/>
              </a:gs>
              <a:gs pos="100000">
                <a:srgbClr val="C8D9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 smtId="4294967295"/>
            </a:defPPr>
          </a:lstStyle>
          <a:p>
            <a:pPr algn="ctr"/>
            <a:endParaRPr lang="en-US" sz="6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2907571-E490-479D-9EF2-3F69C5DA6BE5}"/>
              </a:ext>
            </a:extLst>
          </p:cNvPr>
          <p:cNvSpPr txBox="1"/>
          <p:nvPr/>
        </p:nvSpPr>
        <p:spPr>
          <a:xfrm>
            <a:off x="318146" y="28526636"/>
            <a:ext cx="33810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References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174C5CD-C985-4504-8A71-A4C38F3175C1}"/>
              </a:ext>
            </a:extLst>
          </p:cNvPr>
          <p:cNvSpPr txBox="1"/>
          <p:nvPr/>
        </p:nvSpPr>
        <p:spPr>
          <a:xfrm>
            <a:off x="3971360" y="27947751"/>
            <a:ext cx="21316901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[MSRGCN] Dang L,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Y, Long C, </a:t>
            </a:r>
            <a:r>
              <a:rPr lang="en-US" altLang="zh-CN" sz="25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MSR-GCN: Multi-Scale Residual Graph Convolution Networks for Human Motion Prediction. ICCV, 2021.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[DLow] Yuan Y,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Kitani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Dlow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Diversifying latent flows for diverse human motion prediction. ECCV, 2020.</a:t>
            </a:r>
          </a:p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[GSPS] Mao W, Liu M, Salzmann M. Generating smooth pose sequences for diverse human motion prediction. ICCV, 2021.</a:t>
            </a:r>
            <a:endParaRPr lang="zh-CN" altLang="en-US" sz="2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8F7C132-7617-43FE-9F21-B4FEA7A232B5}"/>
              </a:ext>
            </a:extLst>
          </p:cNvPr>
          <p:cNvSpPr txBox="1"/>
          <p:nvPr/>
        </p:nvSpPr>
        <p:spPr>
          <a:xfrm>
            <a:off x="29893545" y="27884829"/>
            <a:ext cx="12910218" cy="1752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work is sponsored by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Yongwei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Nie's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Prof. </a:t>
            </a:r>
            <a:r>
              <a:rPr lang="en-US" altLang="zh-CN" sz="25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Guiqing</a:t>
            </a:r>
            <a:r>
              <a:rPr lang="en-US" altLang="zh-CN" sz="2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Li's Natural Science Foundation of China projects (62072191, 61972160), and their Natural Science Foundation of Guangdong Province projects (2019A1515010860, 2021A1515012301).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9DECFBB3-0620-4713-BC04-B170FB17125F}"/>
              </a:ext>
            </a:extLst>
          </p:cNvPr>
          <p:cNvSpPr txBox="1"/>
          <p:nvPr/>
        </p:nvSpPr>
        <p:spPr>
          <a:xfrm>
            <a:off x="25374655" y="28526636"/>
            <a:ext cx="385554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zh-CN" altLang="en-US" sz="3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5" name="图形 124">
            <a:extLst>
              <a:ext uri="{FF2B5EF4-FFF2-40B4-BE49-F238E27FC236}">
                <a16:creationId xmlns:a16="http://schemas.microsoft.com/office/drawing/2014/main" id="{856CCD93-EFAB-4A23-A279-C3E9558AD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49432" y="1610391"/>
            <a:ext cx="9275964" cy="1848347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D9AB6B08-2559-4E77-9298-77F2A0516E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731" y="1234397"/>
            <a:ext cx="2466000" cy="2600335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B05AB8E5-1888-4409-9686-626CB790337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608" y="24444367"/>
            <a:ext cx="2366602" cy="2366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471A2F30-2EFD-4C2E-872A-49B41B32C0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75768" y="7801379"/>
            <a:ext cx="11792356" cy="3712940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E7B00B13-734A-4A69-8459-1EC9D7A42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26937" y="16966233"/>
            <a:ext cx="12013818" cy="3212913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686B63D2-8357-4F1A-A2CF-DF9C99FD1F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440" y="12267966"/>
            <a:ext cx="11580071" cy="3795809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3296926B-7F56-43C1-A8E1-B6702201D4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64197" y="21204098"/>
            <a:ext cx="12058675" cy="5188035"/>
          </a:xfrm>
          <a:prstGeom prst="rect">
            <a:avLst/>
          </a:prstGeom>
        </p:spPr>
      </p:pic>
      <p:pic>
        <p:nvPicPr>
          <p:cNvPr id="140" name="图片 139">
            <a:extLst>
              <a:ext uri="{FF2B5EF4-FFF2-40B4-BE49-F238E27FC236}">
                <a16:creationId xmlns:a16="http://schemas.microsoft.com/office/drawing/2014/main" id="{5FDC33F9-CF12-4436-9B8E-9D533A0C26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80120" y="12642081"/>
            <a:ext cx="12066552" cy="1523789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E4A35631-DAB8-41E9-B37F-1E0E6CAA41F2}"/>
              </a:ext>
            </a:extLst>
          </p:cNvPr>
          <p:cNvSpPr txBox="1"/>
          <p:nvPr/>
        </p:nvSpPr>
        <p:spPr>
          <a:xfrm>
            <a:off x="30135979" y="11815064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Ablation study results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9795715E-74AC-4718-B9A3-EC7A0BEEE2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170328" y="19971682"/>
            <a:ext cx="5935342" cy="5011369"/>
          </a:xfrm>
          <a:prstGeom prst="rect">
            <a:avLst/>
          </a:prstGeom>
        </p:spPr>
      </p:pic>
      <p:pic>
        <p:nvPicPr>
          <p:cNvPr id="143" name="图片 142">
            <a:extLst>
              <a:ext uri="{FF2B5EF4-FFF2-40B4-BE49-F238E27FC236}">
                <a16:creationId xmlns:a16="http://schemas.microsoft.com/office/drawing/2014/main" id="{7C6BCEB3-BEEF-4312-816B-CAD21F1C99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816514" y="19918439"/>
            <a:ext cx="8032097" cy="5102619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933CA3F4-A549-4D5E-81D6-5FAA31B71BC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184"/>
          <a:stretch/>
        </p:blipFill>
        <p:spPr>
          <a:xfrm>
            <a:off x="13980281" y="7575793"/>
            <a:ext cx="14798080" cy="6230219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C13B92F1-79EE-4AB6-8B55-70400F92EA9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077145" y="25898747"/>
            <a:ext cx="5215903" cy="750130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AC09052B-A3E7-4523-A5C3-B89330CD3C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534420" y="26096962"/>
            <a:ext cx="3907957" cy="468000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03B715BD-5B1F-4523-8589-4E697925651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683749" y="26066812"/>
            <a:ext cx="5254878" cy="414000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1F379731-DCFA-4B76-B9B7-636475C93F7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95850" y="14859345"/>
            <a:ext cx="13612059" cy="3958037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F18356F5-A09A-42A6-AC33-9C4811B5C57E}"/>
              </a:ext>
            </a:extLst>
          </p:cNvPr>
          <p:cNvSpPr txBox="1"/>
          <p:nvPr/>
        </p:nvSpPr>
        <p:spPr>
          <a:xfrm>
            <a:off x="30135979" y="16334165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Comparisons with baselines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DB517A9-1A1B-4757-B106-BC84AFABB0F9}"/>
              </a:ext>
            </a:extLst>
          </p:cNvPr>
          <p:cNvSpPr txBox="1"/>
          <p:nvPr/>
        </p:nvSpPr>
        <p:spPr>
          <a:xfrm>
            <a:off x="30135979" y="20406855"/>
            <a:ext cx="966582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Holistic views of results after the dimension reduction by PCA 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9C17473E-BDD8-408A-80D8-4457A18D5019}"/>
              </a:ext>
            </a:extLst>
          </p:cNvPr>
          <p:cNvSpPr txBox="1"/>
          <p:nvPr/>
        </p:nvSpPr>
        <p:spPr>
          <a:xfrm>
            <a:off x="13806915" y="7073521"/>
            <a:ext cx="455756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Approach Overview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344018B3-0AD7-4490-B61D-FC4951A2CAFF}"/>
              </a:ext>
            </a:extLst>
          </p:cNvPr>
          <p:cNvSpPr txBox="1"/>
          <p:nvPr/>
        </p:nvSpPr>
        <p:spPr>
          <a:xfrm>
            <a:off x="13806915" y="14369597"/>
            <a:ext cx="58365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the pretrained CVAE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81E6258F-833E-4C31-AE6F-004E6A4D07F8}"/>
              </a:ext>
            </a:extLst>
          </p:cNvPr>
          <p:cNvSpPr txBox="1"/>
          <p:nvPr/>
        </p:nvSpPr>
        <p:spPr>
          <a:xfrm>
            <a:off x="13806915" y="19228879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Pseudocode for the overall approach and the Gumbel-Softmax  sampling strategy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6C3CDDC-C006-4A00-AADC-EF04C70E3F09}"/>
              </a:ext>
            </a:extLst>
          </p:cNvPr>
          <p:cNvSpPr txBox="1"/>
          <p:nvPr/>
        </p:nvSpPr>
        <p:spPr>
          <a:xfrm>
            <a:off x="13806915" y="25182123"/>
            <a:ext cx="1259638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500" b="1" dirty="0">
                <a:latin typeface="Arial" panose="020B0604020202020204" pitchFamily="34" charset="0"/>
                <a:cs typeface="Arial" panose="020B0604020202020204" pitchFamily="34" charset="0"/>
              </a:rPr>
              <a:t>Loss functions</a:t>
            </a:r>
            <a:endParaRPr lang="zh-CN" alt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408</Words>
  <Application>Microsoft Office PowerPoint</Application>
  <PresentationFormat>自定义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Open Sans</vt:lpstr>
      <vt:lpstr>等线</vt:lpstr>
      <vt:lpstr>等线 Light</vt:lpstr>
      <vt:lpstr>Arial</vt:lpstr>
      <vt:lpstr>Calibri</vt:lpstr>
      <vt:lpstr>Calibri Light</vt:lpstr>
      <vt:lpstr>Cambria Math</vt:lpstr>
      <vt:lpstr>Segoe UI Historic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Lab Drone</dc:creator>
  <cp:lastModifiedBy>Lab Drone</cp:lastModifiedBy>
  <cp:revision>93</cp:revision>
  <dcterms:created xsi:type="dcterms:W3CDTF">2022-09-24T08:47:54Z</dcterms:created>
  <dcterms:modified xsi:type="dcterms:W3CDTF">2022-09-25T02:31:10Z</dcterms:modified>
</cp:coreProperties>
</file>