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80" d="100"/>
          <a:sy n="80" d="100"/>
        </p:scale>
        <p:origin x="912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9424" y="1066799"/>
            <a:ext cx="1754326" cy="3428763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lang="es-ES_tradnl" sz="900" smtClean="0">
                <a:effectLst/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185335" y="1066800"/>
            <a:ext cx="1754326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067689" y="1066800"/>
            <a:ext cx="1754326" cy="3428762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48526" y="1056067"/>
            <a:ext cx="1754326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835806" y="1056066"/>
            <a:ext cx="1754326" cy="3439495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196704" y="2965800"/>
            <a:ext cx="1754326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lang="es-ES_tradnl" sz="900" smtClean="0">
                <a:effectLst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952078" y="2965800"/>
            <a:ext cx="1754326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09424" y="4876800"/>
            <a:ext cx="4561026" cy="14478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5056350" y="4876800"/>
            <a:ext cx="4533783" cy="14478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962400" y="381000"/>
            <a:ext cx="14033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5685201" y="381000"/>
            <a:ext cx="14033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7759700" y="381000"/>
            <a:ext cx="11557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9245600" y="381000"/>
            <a:ext cx="4127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617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2B7DF39-7766-4283-90D6-D2C688D1D638}"/>
              </a:ext>
            </a:extLst>
          </p:cNvPr>
          <p:cNvSpPr/>
          <p:nvPr userDrawn="1"/>
        </p:nvSpPr>
        <p:spPr>
          <a:xfrm>
            <a:off x="244475" y="762000"/>
            <a:ext cx="9407525" cy="56388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1027" name="TextBox 6">
            <a:extLst>
              <a:ext uri="{FF2B5EF4-FFF2-40B4-BE49-F238E27FC236}">
                <a16:creationId xmlns:a16="http://schemas.microsoft.com/office/drawing/2014/main" id="{07060059-40B3-46CE-A9A4-618CD4B6C41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" y="304800"/>
            <a:ext cx="2571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s-ES_tradnl" sz="1600" b="1">
                <a:latin typeface="Arial" charset="0"/>
                <a:cs typeface="Arial" charset="0"/>
              </a:rPr>
              <a:t>Business Model Canvas</a:t>
            </a:r>
          </a:p>
        </p:txBody>
      </p:sp>
      <p:sp>
        <p:nvSpPr>
          <p:cNvPr id="1028" name="TextBox 7">
            <a:extLst>
              <a:ext uri="{FF2B5EF4-FFF2-40B4-BE49-F238E27FC236}">
                <a16:creationId xmlns:a16="http://schemas.microsoft.com/office/drawing/2014/main" id="{77E5E037-8777-4DE1-9454-165F306D5B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60800" y="184150"/>
            <a:ext cx="14033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_tradnl" altLang="en-US" sz="700" i="1">
                <a:latin typeface="Arial" panose="020B0604020202020204" pitchFamily="34" charset="0"/>
                <a:cs typeface="Arial" panose="020B0604020202020204" pitchFamily="34" charset="0"/>
              </a:rPr>
              <a:t>Diseñado para:</a:t>
            </a:r>
          </a:p>
        </p:txBody>
      </p:sp>
      <p:sp>
        <p:nvSpPr>
          <p:cNvPr id="1029" name="TextBox 8">
            <a:extLst>
              <a:ext uri="{FF2B5EF4-FFF2-40B4-BE49-F238E27FC236}">
                <a16:creationId xmlns:a16="http://schemas.microsoft.com/office/drawing/2014/main" id="{B385FB18-FBC4-4A6E-A9CA-05A357826D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86413" y="180975"/>
            <a:ext cx="14033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_tradnl" altLang="en-US" sz="700" i="1">
                <a:latin typeface="Arial" panose="020B0604020202020204" pitchFamily="34" charset="0"/>
                <a:cs typeface="Arial" panose="020B0604020202020204" pitchFamily="34" charset="0"/>
              </a:rPr>
              <a:t>Diseñado por:</a:t>
            </a:r>
          </a:p>
        </p:txBody>
      </p:sp>
      <p:sp>
        <p:nvSpPr>
          <p:cNvPr id="1030" name="TextBox 9">
            <a:extLst>
              <a:ext uri="{FF2B5EF4-FFF2-40B4-BE49-F238E27FC236}">
                <a16:creationId xmlns:a16="http://schemas.microsoft.com/office/drawing/2014/main" id="{75DEB47F-A740-474E-B272-0166E1D97D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64450" y="180975"/>
            <a:ext cx="12144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s-ES_tradnl" sz="700" i="1">
                <a:latin typeface="Arial" charset="0"/>
                <a:cs typeface="Arial" charset="0"/>
              </a:rPr>
              <a:t>Fecha:</a:t>
            </a:r>
          </a:p>
        </p:txBody>
      </p:sp>
      <p:sp>
        <p:nvSpPr>
          <p:cNvPr id="1031" name="TextBox 10">
            <a:extLst>
              <a:ext uri="{FF2B5EF4-FFF2-40B4-BE49-F238E27FC236}">
                <a16:creationId xmlns:a16="http://schemas.microsoft.com/office/drawing/2014/main" id="{2EB06A15-C026-4A93-A1E3-E58E45EBB6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2413" y="180975"/>
            <a:ext cx="62071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_tradnl" altLang="en-US" sz="700" i="1">
                <a:latin typeface="Arial" panose="020B0604020202020204" pitchFamily="34" charset="0"/>
                <a:cs typeface="Arial" panose="020B0604020202020204" pitchFamily="34" charset="0"/>
              </a:rPr>
              <a:t>Versión:</a:t>
            </a:r>
          </a:p>
        </p:txBody>
      </p:sp>
      <p:sp>
        <p:nvSpPr>
          <p:cNvPr id="1032" name="TextBox 11">
            <a:extLst>
              <a:ext uri="{FF2B5EF4-FFF2-40B4-BE49-F238E27FC236}">
                <a16:creationId xmlns:a16="http://schemas.microsoft.com/office/drawing/2014/main" id="{0639797E-BDC5-4057-8AD6-D2029917AF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4475" y="788988"/>
            <a:ext cx="1749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s-ES_tradnl" sz="1000" b="1">
                <a:latin typeface="Arial" charset="0"/>
                <a:cs typeface="Arial" charset="0"/>
              </a:rPr>
              <a:t>Socios clave</a:t>
            </a:r>
          </a:p>
        </p:txBody>
      </p:sp>
      <p:sp>
        <p:nvSpPr>
          <p:cNvPr id="1033" name="TextBox 13">
            <a:extLst>
              <a:ext uri="{FF2B5EF4-FFF2-40B4-BE49-F238E27FC236}">
                <a16:creationId xmlns:a16="http://schemas.microsoft.com/office/drawing/2014/main" id="{6EF75262-FA2F-46DD-9ED6-E190EE0A67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4475" y="4572000"/>
            <a:ext cx="17494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s-ES_tradnl" sz="1000" b="1">
                <a:latin typeface="Arial" charset="0"/>
                <a:cs typeface="Arial" charset="0"/>
              </a:rPr>
              <a:t>Estructura de costos</a:t>
            </a:r>
          </a:p>
        </p:txBody>
      </p:sp>
      <p:sp>
        <p:nvSpPr>
          <p:cNvPr id="1034" name="TextBox 14">
            <a:extLst>
              <a:ext uri="{FF2B5EF4-FFF2-40B4-BE49-F238E27FC236}">
                <a16:creationId xmlns:a16="http://schemas.microsoft.com/office/drawing/2014/main" id="{906F6786-0E61-45B5-A27B-C1A14D4784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24075" y="788988"/>
            <a:ext cx="1751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s-ES_tradnl" sz="1000" b="1">
                <a:latin typeface="Arial" charset="0"/>
                <a:cs typeface="Arial" charset="0"/>
              </a:rPr>
              <a:t>Actividades clave </a:t>
            </a:r>
          </a:p>
        </p:txBody>
      </p:sp>
      <p:sp>
        <p:nvSpPr>
          <p:cNvPr id="1035" name="TextBox 15">
            <a:extLst>
              <a:ext uri="{FF2B5EF4-FFF2-40B4-BE49-F238E27FC236}">
                <a16:creationId xmlns:a16="http://schemas.microsoft.com/office/drawing/2014/main" id="{1074295A-35F4-4551-A205-469BFBDF5C1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24075" y="2649538"/>
            <a:ext cx="1751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s-ES_tradnl" sz="1000" b="1">
                <a:latin typeface="Arial" charset="0"/>
                <a:cs typeface="Arial" charset="0"/>
              </a:rPr>
              <a:t>Recursos clave </a:t>
            </a:r>
          </a:p>
        </p:txBody>
      </p:sp>
      <p:sp>
        <p:nvSpPr>
          <p:cNvPr id="1036" name="TextBox 16">
            <a:extLst>
              <a:ext uri="{FF2B5EF4-FFF2-40B4-BE49-F238E27FC236}">
                <a16:creationId xmlns:a16="http://schemas.microsoft.com/office/drawing/2014/main" id="{B1137B20-CC6D-4F67-BC65-ADCBEA8587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25900" y="788988"/>
            <a:ext cx="1749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s-ES_tradnl" sz="1000" b="1">
                <a:latin typeface="Arial" charset="0"/>
                <a:cs typeface="Arial" charset="0"/>
              </a:rPr>
              <a:t>Propuestas de valor</a:t>
            </a:r>
          </a:p>
        </p:txBody>
      </p:sp>
      <p:sp>
        <p:nvSpPr>
          <p:cNvPr id="1037" name="TextBox 18">
            <a:extLst>
              <a:ext uri="{FF2B5EF4-FFF2-40B4-BE49-F238E27FC236}">
                <a16:creationId xmlns:a16="http://schemas.microsoft.com/office/drawing/2014/main" id="{65F5D61E-7EEB-4796-B8B1-F30B720507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19788" y="782638"/>
            <a:ext cx="1749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_tradnl" altLang="en-US" sz="1000" b="1">
                <a:latin typeface="Arial" panose="020B0604020202020204" pitchFamily="34" charset="0"/>
                <a:cs typeface="Arial" panose="020B0604020202020204" pitchFamily="34" charset="0"/>
              </a:rPr>
              <a:t>Relación con clientes</a:t>
            </a:r>
          </a:p>
        </p:txBody>
      </p:sp>
      <p:sp>
        <p:nvSpPr>
          <p:cNvPr id="1038" name="TextBox 19">
            <a:extLst>
              <a:ext uri="{FF2B5EF4-FFF2-40B4-BE49-F238E27FC236}">
                <a16:creationId xmlns:a16="http://schemas.microsoft.com/office/drawing/2014/main" id="{2DC19ED2-A74A-404D-9904-E1A866DD6DE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19788" y="2643188"/>
            <a:ext cx="17494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s-ES_tradnl" sz="1000" b="1">
                <a:latin typeface="Arial" charset="0"/>
                <a:cs typeface="Arial" charset="0"/>
              </a:rPr>
              <a:t>Canales </a:t>
            </a:r>
          </a:p>
        </p:txBody>
      </p:sp>
      <p:sp>
        <p:nvSpPr>
          <p:cNvPr id="1039" name="TextBox 20">
            <a:extLst>
              <a:ext uri="{FF2B5EF4-FFF2-40B4-BE49-F238E27FC236}">
                <a16:creationId xmlns:a16="http://schemas.microsoft.com/office/drawing/2014/main" id="{3EA4BE7F-CB75-4389-9352-C8417C7641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18438" y="788988"/>
            <a:ext cx="1749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s-ES_tradnl" sz="1000" b="1">
                <a:latin typeface="Arial" charset="0"/>
                <a:cs typeface="Arial" charset="0"/>
              </a:rPr>
              <a:t>Segmentos de clientes</a:t>
            </a:r>
          </a:p>
        </p:txBody>
      </p:sp>
      <p:sp>
        <p:nvSpPr>
          <p:cNvPr id="1040" name="TextBox 22">
            <a:extLst>
              <a:ext uri="{FF2B5EF4-FFF2-40B4-BE49-F238E27FC236}">
                <a16:creationId xmlns:a16="http://schemas.microsoft.com/office/drawing/2014/main" id="{F989D67D-0D60-46B0-9536-AF8E21D52E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73638" y="4572000"/>
            <a:ext cx="17494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s-ES_tradnl" sz="1000" b="1">
                <a:latin typeface="Arial" charset="0"/>
                <a:cs typeface="Arial" charset="0"/>
              </a:rPr>
              <a:t>Fuente de ingresos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316E00-6FBB-4C9F-AD02-C2F7912B3CF9}"/>
              </a:ext>
            </a:extLst>
          </p:cNvPr>
          <p:cNvSpPr/>
          <p:nvPr userDrawn="1"/>
        </p:nvSpPr>
        <p:spPr>
          <a:xfrm>
            <a:off x="244475" y="762000"/>
            <a:ext cx="18796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6C8DA0-437C-4F36-940E-61B8054A9ED0}"/>
              </a:ext>
            </a:extLst>
          </p:cNvPr>
          <p:cNvSpPr/>
          <p:nvPr userDrawn="1"/>
        </p:nvSpPr>
        <p:spPr>
          <a:xfrm>
            <a:off x="2124075" y="760413"/>
            <a:ext cx="1881188" cy="1882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DA3067-4443-4BAD-B6F9-A1B035C95CFC}"/>
              </a:ext>
            </a:extLst>
          </p:cNvPr>
          <p:cNvSpPr/>
          <p:nvPr userDrawn="1"/>
        </p:nvSpPr>
        <p:spPr>
          <a:xfrm>
            <a:off x="2124075" y="2643188"/>
            <a:ext cx="1881188" cy="19288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8743B1-E953-4421-8E6D-0148066055E3}"/>
              </a:ext>
            </a:extLst>
          </p:cNvPr>
          <p:cNvSpPr/>
          <p:nvPr userDrawn="1"/>
        </p:nvSpPr>
        <p:spPr>
          <a:xfrm>
            <a:off x="4005263" y="762000"/>
            <a:ext cx="18796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AB20F-C110-4DF3-8B2D-E03B61A7B07E}"/>
              </a:ext>
            </a:extLst>
          </p:cNvPr>
          <p:cNvSpPr/>
          <p:nvPr userDrawn="1"/>
        </p:nvSpPr>
        <p:spPr>
          <a:xfrm>
            <a:off x="5884863" y="762000"/>
            <a:ext cx="1879600" cy="1882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4798C8-9CD5-45FA-A1ED-AB068846F6FC}"/>
              </a:ext>
            </a:extLst>
          </p:cNvPr>
          <p:cNvSpPr/>
          <p:nvPr userDrawn="1"/>
        </p:nvSpPr>
        <p:spPr>
          <a:xfrm>
            <a:off x="5884863" y="2643188"/>
            <a:ext cx="1879600" cy="19288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2C440F-C8CC-47E4-A5E4-26FEA53A8C58}"/>
              </a:ext>
            </a:extLst>
          </p:cNvPr>
          <p:cNvSpPr/>
          <p:nvPr userDrawn="1"/>
        </p:nvSpPr>
        <p:spPr>
          <a:xfrm>
            <a:off x="7770813" y="762000"/>
            <a:ext cx="1881187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BE8ED7-C307-4E30-AC8D-9052AD0D90C8}"/>
              </a:ext>
            </a:extLst>
          </p:cNvPr>
          <p:cNvSpPr/>
          <p:nvPr userDrawn="1"/>
        </p:nvSpPr>
        <p:spPr>
          <a:xfrm>
            <a:off x="244475" y="4579938"/>
            <a:ext cx="4713288" cy="18208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F47DD2-CE85-4F75-AAAF-250A67A4FD12}"/>
              </a:ext>
            </a:extLst>
          </p:cNvPr>
          <p:cNvSpPr/>
          <p:nvPr userDrawn="1"/>
        </p:nvSpPr>
        <p:spPr>
          <a:xfrm>
            <a:off x="4957763" y="4579938"/>
            <a:ext cx="4692650" cy="18208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pic>
        <p:nvPicPr>
          <p:cNvPr id="1050" name="Picture 13">
            <a:extLst>
              <a:ext uri="{FF2B5EF4-FFF2-40B4-BE49-F238E27FC236}">
                <a16:creationId xmlns:a16="http://schemas.microsoft.com/office/drawing/2014/main" id="{96CB110B-8B94-42DB-98BE-65A696B803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038" y="70643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14">
            <a:extLst>
              <a:ext uri="{FF2B5EF4-FFF2-40B4-BE49-F238E27FC236}">
                <a16:creationId xmlns:a16="http://schemas.microsoft.com/office/drawing/2014/main" id="{F8841F57-9262-43B6-9E04-D92B856A4E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38" y="711200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16">
            <a:extLst>
              <a:ext uri="{FF2B5EF4-FFF2-40B4-BE49-F238E27FC236}">
                <a16:creationId xmlns:a16="http://schemas.microsoft.com/office/drawing/2014/main" id="{590DE3CB-1B63-42CB-813F-FE5456256FE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06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17">
            <a:extLst>
              <a:ext uri="{FF2B5EF4-FFF2-40B4-BE49-F238E27FC236}">
                <a16:creationId xmlns:a16="http://schemas.microsoft.com/office/drawing/2014/main" id="{7F788C3D-2553-44D4-B96B-A77096FA6F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1"/>
          <a:stretch>
            <a:fillRect/>
          </a:stretch>
        </p:blipFill>
        <p:spPr bwMode="auto">
          <a:xfrm>
            <a:off x="6324600" y="44958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19">
            <a:extLst>
              <a:ext uri="{FF2B5EF4-FFF2-40B4-BE49-F238E27FC236}">
                <a16:creationId xmlns:a16="http://schemas.microsoft.com/office/drawing/2014/main" id="{0395A2D2-EE7A-4EAE-93A7-6B5A626E218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38" y="70643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20">
            <a:extLst>
              <a:ext uri="{FF2B5EF4-FFF2-40B4-BE49-F238E27FC236}">
                <a16:creationId xmlns:a16="http://schemas.microsoft.com/office/drawing/2014/main" id="{EFDB28F2-1E06-4C3E-BB0B-B5FBEDCFFFF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06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21">
            <a:extLst>
              <a:ext uri="{FF2B5EF4-FFF2-40B4-BE49-F238E27FC236}">
                <a16:creationId xmlns:a16="http://schemas.microsoft.com/office/drawing/2014/main" id="{BE00885A-894B-4CD3-BFEF-7665A625F01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" r="6839"/>
          <a:stretch>
            <a:fillRect/>
          </a:stretch>
        </p:blipFill>
        <p:spPr bwMode="auto">
          <a:xfrm>
            <a:off x="1676400" y="44958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15">
            <a:extLst>
              <a:ext uri="{FF2B5EF4-FFF2-40B4-BE49-F238E27FC236}">
                <a16:creationId xmlns:a16="http://schemas.microsoft.com/office/drawing/2014/main" id="{BFBB1199-89F0-46F2-8D50-82A29C4DBB9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5908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18">
            <a:extLst>
              <a:ext uri="{FF2B5EF4-FFF2-40B4-BE49-F238E27FC236}">
                <a16:creationId xmlns:a16="http://schemas.microsoft.com/office/drawing/2014/main" id="{A76561F1-874E-4826-B448-F52A3118723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8"/>
          <a:stretch>
            <a:fillRect/>
          </a:stretch>
        </p:blipFill>
        <p:spPr bwMode="auto">
          <a:xfrm>
            <a:off x="3221038" y="2590800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eoschronos.com" TargetMode="External"/><Relationship Id="rId2" Type="http://schemas.openxmlformats.org/officeDocument/2006/relationships/hyperlink" Target="http://www.businessmodelgeneration.com/canva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Placeholder 40">
            <a:extLst>
              <a:ext uri="{FF2B5EF4-FFF2-40B4-BE49-F238E27FC236}">
                <a16:creationId xmlns:a16="http://schemas.microsoft.com/office/drawing/2014/main" id="{4C235C7F-91C4-4643-AAA1-852D7E4B14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309563" y="1066800"/>
            <a:ext cx="1754187" cy="3429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</a:t>
            </a:r>
            <a:r>
              <a:rPr lang="es-MX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</a:t>
            </a:r>
            <a:r>
              <a:rPr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sureros municipales de la entidad local </a:t>
            </a:r>
          </a:p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Empresas de transporte de materiales </a:t>
            </a:r>
          </a:p>
          <a:p>
            <a:pPr eaLnBrk="1" hangingPunct="1"/>
            <a:endParaRPr altLang="en-US" dirty="0">
              <a:solidFill>
                <a:srgbClr val="91919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50" name="Text Placeholder 41">
            <a:extLst>
              <a:ext uri="{FF2B5EF4-FFF2-40B4-BE49-F238E27FC236}">
                <a16:creationId xmlns:a16="http://schemas.microsoft.com/office/drawing/2014/main" id="{5469A273-C864-4AF7-8CB7-D5FA50F682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185988" y="1066800"/>
            <a:ext cx="1754187" cy="153035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Recolección eficiente de la basura eficientes </a:t>
            </a:r>
          </a:p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Separación de residuos de la basura </a:t>
            </a:r>
          </a:p>
          <a:p>
            <a:pPr eaLnBrk="1" hangingPunct="1"/>
            <a:endParaRPr lang="es-ES_tradnl" altLang="en-US" dirty="0">
              <a:solidFill>
                <a:srgbClr val="91919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51" name="Text Placeholder 42">
            <a:extLst>
              <a:ext uri="{FF2B5EF4-FFF2-40B4-BE49-F238E27FC236}">
                <a16:creationId xmlns:a16="http://schemas.microsoft.com/office/drawing/2014/main" id="{6B122BE7-ECF0-4BA5-B9FA-CA86D0BD5B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4067175" y="1066800"/>
            <a:ext cx="1754188" cy="3429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Optimización de rutas </a:t>
            </a:r>
          </a:p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Categorización de los desechos</a:t>
            </a:r>
          </a:p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Evitar que se acumule la basura</a:t>
            </a:r>
          </a:p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Ahorro de gastos </a:t>
            </a:r>
          </a:p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2052" name="Text Placeholder 43">
            <a:extLst>
              <a:ext uri="{FF2B5EF4-FFF2-40B4-BE49-F238E27FC236}">
                <a16:creationId xmlns:a16="http://schemas.microsoft.com/office/drawing/2014/main" id="{B0B75880-F0C6-4928-A350-C3618F3458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5948363" y="1055688"/>
            <a:ext cx="1754187" cy="153035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Recolección de sus desechos a su domicilio </a:t>
            </a:r>
          </a:p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Ver en tiempo real la ruta del camión </a:t>
            </a:r>
          </a:p>
          <a:p>
            <a:pPr eaLnBrk="1" hangingPunct="1"/>
            <a:endParaRPr lang="es-ES_tradnl" altLang="en-US" dirty="0">
              <a:solidFill>
                <a:srgbClr val="91919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53" name="Text Placeholder 44">
            <a:extLst>
              <a:ext uri="{FF2B5EF4-FFF2-40B4-BE49-F238E27FC236}">
                <a16:creationId xmlns:a16="http://schemas.microsoft.com/office/drawing/2014/main" id="{DA19F9C2-933F-499F-8C87-E3C8CD186D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auto">
          <a:xfrm>
            <a:off x="7835900" y="1055688"/>
            <a:ext cx="1754188" cy="344011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Familias </a:t>
            </a:r>
          </a:p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Personas solteras </a:t>
            </a:r>
          </a:p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Comercios </a:t>
            </a:r>
          </a:p>
          <a:p>
            <a:pPr eaLnBrk="1" hangingPunct="1"/>
            <a:endParaRPr lang="es-ES_tradnl" altLang="en-US" dirty="0">
              <a:solidFill>
                <a:srgbClr val="91919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54" name="Text Placeholder 45">
            <a:extLst>
              <a:ext uri="{FF2B5EF4-FFF2-40B4-BE49-F238E27FC236}">
                <a16:creationId xmlns:a16="http://schemas.microsoft.com/office/drawing/2014/main" id="{D01EE057-61CF-42EA-AF8E-5422BA5A28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auto">
          <a:xfrm>
            <a:off x="2197100" y="2965450"/>
            <a:ext cx="1754188" cy="153035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Camiones </a:t>
            </a:r>
          </a:p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Choferes </a:t>
            </a:r>
          </a:p>
          <a:p>
            <a:pPr eaLnBrk="1" hangingPunct="1"/>
            <a:r>
              <a:rPr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Depósitos </a:t>
            </a:r>
          </a:p>
          <a:p>
            <a:pPr eaLnBrk="1" hangingPunct="1"/>
            <a:endParaRPr altLang="en-US" dirty="0">
              <a:solidFill>
                <a:srgbClr val="91919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55" name="Text Placeholder 46">
            <a:extLst>
              <a:ext uri="{FF2B5EF4-FFF2-40B4-BE49-F238E27FC236}">
                <a16:creationId xmlns:a16="http://schemas.microsoft.com/office/drawing/2014/main" id="{26D00DD8-B2DC-41EE-ADBC-574788F830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auto">
          <a:xfrm>
            <a:off x="5951538" y="2965450"/>
            <a:ext cx="1754187" cy="153035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Pagina web </a:t>
            </a:r>
          </a:p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Uso intuitivo de la pagina web</a:t>
            </a:r>
          </a:p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Difusión en redes sociales </a:t>
            </a:r>
          </a:p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Eventos de la empresa</a:t>
            </a:r>
          </a:p>
        </p:txBody>
      </p:sp>
      <p:sp>
        <p:nvSpPr>
          <p:cNvPr id="2056" name="Text Placeholder 47">
            <a:extLst>
              <a:ext uri="{FF2B5EF4-FFF2-40B4-BE49-F238E27FC236}">
                <a16:creationId xmlns:a16="http://schemas.microsoft.com/office/drawing/2014/main" id="{3B4F8C8B-A2B0-4B6F-9FA4-B5280C47C9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auto">
          <a:xfrm>
            <a:off x="309563" y="4876800"/>
            <a:ext cx="4560887" cy="1447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Desarrolladores </a:t>
            </a:r>
          </a:p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Equipo de computo</a:t>
            </a:r>
          </a:p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Viáticos</a:t>
            </a:r>
          </a:p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Mantenimiento del servidor </a:t>
            </a:r>
          </a:p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Servicio de electricidad e internet </a:t>
            </a:r>
          </a:p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Artículos de oficina </a:t>
            </a:r>
          </a:p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Licencias de software </a:t>
            </a:r>
          </a:p>
        </p:txBody>
      </p:sp>
      <p:sp>
        <p:nvSpPr>
          <p:cNvPr id="2057" name="Text Placeholder 48">
            <a:extLst>
              <a:ext uri="{FF2B5EF4-FFF2-40B4-BE49-F238E27FC236}">
                <a16:creationId xmlns:a16="http://schemas.microsoft.com/office/drawing/2014/main" id="{C4313AE7-F966-4098-AB7B-1E07CE1071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auto">
          <a:xfrm>
            <a:off x="5056188" y="4876800"/>
            <a:ext cx="4533900" cy="1447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n-US" dirty="0">
                <a:solidFill>
                  <a:srgbClr val="91919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Comisiones por cada servicio realizado </a:t>
            </a:r>
          </a:p>
          <a:p>
            <a:pPr eaLnBrk="1" hangingPunct="1"/>
            <a:endParaRPr lang="es-ES_tradnl" altLang="en-US" dirty="0">
              <a:solidFill>
                <a:srgbClr val="91919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58" name="Text Placeholder 49">
            <a:extLst>
              <a:ext uri="{FF2B5EF4-FFF2-40B4-BE49-F238E27FC236}">
                <a16:creationId xmlns:a16="http://schemas.microsoft.com/office/drawing/2014/main" id="{86372417-76F4-4C06-823A-1A7D5DF1768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auto"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Omnigreen</a:t>
            </a:r>
            <a:endParaRPr lang="es-ES_tradnl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59" name="Text Placeholder 50">
            <a:extLst>
              <a:ext uri="{FF2B5EF4-FFF2-40B4-BE49-F238E27FC236}">
                <a16:creationId xmlns:a16="http://schemas.microsoft.com/office/drawing/2014/main" id="{2ADDF9D8-981F-43CB-BCC6-1977D836C6B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auto">
          <a:xfrm>
            <a:off x="5684838" y="381000"/>
            <a:ext cx="1403350" cy="228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Equipo 21</a:t>
            </a:r>
          </a:p>
        </p:txBody>
      </p:sp>
      <p:sp>
        <p:nvSpPr>
          <p:cNvPr id="2060" name="Text Placeholder 68">
            <a:extLst>
              <a:ext uri="{FF2B5EF4-FFF2-40B4-BE49-F238E27FC236}">
                <a16:creationId xmlns:a16="http://schemas.microsoft.com/office/drawing/2014/main" id="{76011193-EB55-4690-A11A-42B6033E08C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auto"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02/12/2021</a:t>
            </a:r>
          </a:p>
        </p:txBody>
      </p:sp>
      <p:sp>
        <p:nvSpPr>
          <p:cNvPr id="2061" name="Text Placeholder 69">
            <a:extLst>
              <a:ext uri="{FF2B5EF4-FFF2-40B4-BE49-F238E27FC236}">
                <a16:creationId xmlns:a16="http://schemas.microsoft.com/office/drawing/2014/main" id="{7E95637D-C23E-4BF5-B3F3-B8A8F6BDDA4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auto"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X.Y</a:t>
            </a:r>
          </a:p>
        </p:txBody>
      </p:sp>
      <p:sp>
        <p:nvSpPr>
          <p:cNvPr id="2062" name="Rectangle 51">
            <a:extLst>
              <a:ext uri="{FF2B5EF4-FFF2-40B4-BE49-F238E27FC236}">
                <a16:creationId xmlns:a16="http://schemas.microsoft.com/office/drawing/2014/main" id="{9B0ABDE4-1F41-4309-B93F-97BDF5D3F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6457950"/>
            <a:ext cx="9410700" cy="30797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by: The Business Model Foundry (</a:t>
            </a:r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www.businessmodelgeneration.com/canvas</a:t>
            </a:r>
            <a:r>
              <a:rPr lang="en-GB" altLang="en-US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PowerPoint implementation by: Neos Chronos Limited 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https://neoschronos.com</a:t>
            </a:r>
            <a:r>
              <a:rPr lang="en-GB" altLang="en-US" sz="700">
                <a:latin typeface="Arial" panose="020B0604020202020204" pitchFamily="34" charset="0"/>
                <a:cs typeface="Arial" panose="020B0604020202020204" pitchFamily="34" charset="0"/>
              </a:rPr>
              <a:t>). License: </a:t>
            </a:r>
            <a:r>
              <a:rPr lang="mr-IN" altLang="en-US" sz="7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CC BY-SA 3.0</a:t>
            </a:r>
            <a:endParaRPr lang="mr-IN" altLang="en-US" sz="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alt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os Chronos">
      <a:dk1>
        <a:srgbClr val="444444"/>
      </a:dk1>
      <a:lt1>
        <a:sysClr val="window" lastClr="FFFFFF"/>
      </a:lt1>
      <a:dk2>
        <a:srgbClr val="222222"/>
      </a:dk2>
      <a:lt2>
        <a:srgbClr val="F3F3F3"/>
      </a:lt2>
      <a:accent1>
        <a:srgbClr val="669933"/>
      </a:accent1>
      <a:accent2>
        <a:srgbClr val="38BEEA"/>
      </a:accent2>
      <a:accent3>
        <a:srgbClr val="EA38C0"/>
      </a:accent3>
      <a:accent4>
        <a:srgbClr val="EABB38"/>
      </a:accent4>
      <a:accent5>
        <a:srgbClr val="788C92"/>
      </a:accent5>
      <a:accent6>
        <a:srgbClr val="EA6238"/>
      </a:accent6>
      <a:hlink>
        <a:srgbClr val="787828"/>
      </a:hlink>
      <a:folHlink>
        <a:srgbClr val="9AA2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146</Words>
  <Application>Microsoft Office PowerPoint</Application>
  <PresentationFormat>A4 (210 x 297 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Manager/>
  <Company>Neos Chronos Limited</Company>
  <LinksUpToDate>false</LinksUpToDate>
  <SharedDoc>false</SharedDoc>
  <HyperlinkBase>https://neoschronos.com/assets/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en Espanol PPT</dc:title>
  <dc:subject/>
  <dc:creator>Thomas Papanikolaou</dc:creator>
  <cp:keywords>Business Model Canvas, Espanol, Free, Template, Powerpoint, ppt, pptx, Español, Spanish</cp:keywords>
  <dc:description>The Business Model Canvas (www.businessmodelgeneration.com/canvas). This work is licensed under the Creative Commons Attribution-Share Alike 3.0 Unported License.</dc:description>
  <cp:lastModifiedBy>ulises ortiz</cp:lastModifiedBy>
  <cp:revision>58</cp:revision>
  <cp:lastPrinted>2019-04-01T19:25:48Z</cp:lastPrinted>
  <dcterms:created xsi:type="dcterms:W3CDTF">2019-04-01T16:49:19Z</dcterms:created>
  <dcterms:modified xsi:type="dcterms:W3CDTF">2021-12-03T11:33:21Z</dcterms:modified>
  <cp:category>PowerPoint Template PPT</cp:category>
</cp:coreProperties>
</file>