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5E1E7"/>
    <a:srgbClr val="3EB489"/>
    <a:srgbClr val="30537E"/>
    <a:srgbClr val="FF5050"/>
    <a:srgbClr val="ADB848"/>
    <a:srgbClr val="73A15F"/>
    <a:srgbClr val="FFC715"/>
    <a:srgbClr val="926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C77EE-7CFF-4F54-A7F0-5E5078A2032D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445D1-384A-4CF5-B8D5-53E71C46DC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72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чего моя система? Из чего состоит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45D1-384A-4CF5-B8D5-53E71C46DC6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Взаимодействие</a:t>
            </a:r>
            <a:r>
              <a:rPr lang="ru-RU" baseline="0" dirty="0" smtClean="0"/>
              <a:t> с ботом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45D1-384A-4CF5-B8D5-53E71C46DC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4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Взаимодействие</a:t>
            </a:r>
            <a:r>
              <a:rPr lang="ru-RU" baseline="0" dirty="0" smtClean="0"/>
              <a:t> с ботом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445D1-384A-4CF5-B8D5-53E71C46DC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9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4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0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06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7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3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95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BC8C-4B64-4294-A5F9-B2CFC4DEEC63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11DC-43D4-45C3-883B-38131882E1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78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6507" y="1710221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 dirty="0" smtClean="0">
                <a:solidFill>
                  <a:srgbClr val="333333"/>
                </a:solidFill>
                <a:latin typeface="Bahnschrift SemiBold Condensed" panose="020B0502040204020203" pitchFamily="34" charset="0"/>
              </a:rPr>
              <a:t>CFO</a:t>
            </a:r>
            <a:endParaRPr lang="ru-RU" sz="16600" dirty="0">
              <a:solidFill>
                <a:srgbClr val="333333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7885" y="4097821"/>
            <a:ext cx="7961243" cy="1229553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333333"/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СИСТЕМА МОНИТОРИНГА ДЛЯ ОРГАНИЗАЦИИ</a:t>
            </a:r>
            <a:endParaRPr lang="ru-RU" sz="4000" dirty="0">
              <a:solidFill>
                <a:srgbClr val="333333"/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98400"/>
            <a:ext cx="12192000" cy="2520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dirty="0" smtClean="0">
                <a:solidFill>
                  <a:srgbClr val="3EB489"/>
                </a:solidFill>
                <a:latin typeface="Bahnschrift SemiBold Condensed" panose="020B0502040204020203" pitchFamily="34" charset="0"/>
              </a:rPr>
              <a:t>ИДЕЯ ПРОЕКТА</a:t>
            </a:r>
            <a:endParaRPr lang="ru-RU" sz="11500" dirty="0">
              <a:solidFill>
                <a:srgbClr val="3EB489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3" y="1944556"/>
            <a:ext cx="11075437" cy="488622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97865"/>
            <a:ext cx="12192000" cy="2520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500" dirty="0" smtClean="0">
                <a:solidFill>
                  <a:srgbClr val="3EB489"/>
                </a:solidFill>
                <a:latin typeface="Bahnschrift SemiBold Condensed" panose="020B0502040204020203" pitchFamily="34" charset="0"/>
              </a:rPr>
              <a:t>ПЕРЕДАЧА ПОКАЗАНИЙ</a:t>
            </a:r>
            <a:endParaRPr lang="ru-RU" sz="11500" dirty="0">
              <a:solidFill>
                <a:srgbClr val="3EB489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391" y="4654825"/>
            <a:ext cx="1800000" cy="18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84" y="3878005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62" y="4611791"/>
            <a:ext cx="1080000" cy="108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9292" y="4958004"/>
            <a:ext cx="1819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LORA</a:t>
            </a:r>
          </a:p>
          <a:p>
            <a:pPr algn="ctr"/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TRANSMITTER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52391" y="3711692"/>
            <a:ext cx="4315656" cy="2723322"/>
          </a:xfrm>
          <a:prstGeom prst="rect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88477" y="3711692"/>
            <a:ext cx="1304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ARDUINO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746" y="5691791"/>
            <a:ext cx="116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SENSOR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52431" y="6247883"/>
            <a:ext cx="111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SERVER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19" y="3878005"/>
            <a:ext cx="1080000" cy="1080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42475" y="4958005"/>
            <a:ext cx="1313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LORA</a:t>
            </a:r>
          </a:p>
          <a:p>
            <a:pPr algn="ctr"/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RECEIVER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279643" y="4391830"/>
            <a:ext cx="780720" cy="566175"/>
          </a:xfrm>
          <a:prstGeom prst="line">
            <a:avLst/>
          </a:prstGeom>
          <a:ln w="38100">
            <a:solidFill>
              <a:srgbClr val="333333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98400"/>
            <a:ext cx="12192000" cy="2520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dirty="0" smtClean="0">
                <a:solidFill>
                  <a:srgbClr val="3EB489"/>
                </a:solidFill>
                <a:latin typeface="Bahnschrift SemiBold Condensed" panose="020B0502040204020203" pitchFamily="34" charset="0"/>
              </a:rPr>
              <a:t>ПРЕИМУЩЕСТВА </a:t>
            </a:r>
            <a:r>
              <a:rPr lang="en-US" sz="8800" dirty="0" smtClean="0">
                <a:solidFill>
                  <a:srgbClr val="3EB489"/>
                </a:solidFill>
                <a:latin typeface="Bahnschrift SemiBold Condensed" panose="020B0502040204020203" pitchFamily="34" charset="0"/>
              </a:rPr>
              <a:t>LORA </a:t>
            </a:r>
            <a:r>
              <a:rPr lang="ru-RU" sz="8800" dirty="0" smtClean="0">
                <a:solidFill>
                  <a:srgbClr val="3EB489"/>
                </a:solidFill>
                <a:latin typeface="Bahnschrift SemiBold Condensed" panose="020B0502040204020203" pitchFamily="34" charset="0"/>
              </a:rPr>
              <a:t>МОДУЛЕЙ</a:t>
            </a:r>
            <a:endParaRPr lang="ru-RU" sz="8800" dirty="0">
              <a:solidFill>
                <a:srgbClr val="3EB489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230849" y="3720426"/>
            <a:ext cx="2160000" cy="2160000"/>
          </a:xfrm>
          <a:prstGeom prst="ellipse">
            <a:avLst/>
          </a:prstGeom>
          <a:solidFill>
            <a:srgbClr val="33333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016000" y="3720426"/>
            <a:ext cx="2160000" cy="2160000"/>
          </a:xfrm>
          <a:prstGeom prst="ellipse">
            <a:avLst/>
          </a:prstGeom>
          <a:solidFill>
            <a:srgbClr val="33333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801151" y="3720426"/>
            <a:ext cx="2160000" cy="2160000"/>
          </a:xfrm>
          <a:prstGeom prst="ellipse">
            <a:avLst/>
          </a:prstGeom>
          <a:solidFill>
            <a:srgbClr val="33333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82261" y="5979817"/>
            <a:ext cx="305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ЭНЕРГОЭФФЕКТИВНОСТЬ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8404" y="5979817"/>
            <a:ext cx="235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ДАЛЬНОДЕЙСТВИЕ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03555" y="5979817"/>
            <a:ext cx="235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БЮДЖЕТНОСТЬ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49" y="4080426"/>
            <a:ext cx="1440000" cy="144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9" y="4080426"/>
            <a:ext cx="1440000" cy="144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50" y="408042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98400"/>
            <a:ext cx="12192000" cy="2520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dirty="0" smtClean="0">
                <a:solidFill>
                  <a:srgbClr val="3EB489"/>
                </a:solidFill>
                <a:latin typeface="Bahnschrift SemiBold Condensed" panose="020B0502040204020203" pitchFamily="34" charset="0"/>
              </a:rPr>
              <a:t>ИСПОЛЬЗОВАНИЕ </a:t>
            </a:r>
            <a:r>
              <a:rPr lang="en-US" sz="8800" dirty="0" smtClean="0">
                <a:solidFill>
                  <a:srgbClr val="3EB489"/>
                </a:solidFill>
                <a:latin typeface="Bahnschrift SemiBold Condensed" panose="020B0502040204020203" pitchFamily="34" charset="0"/>
              </a:rPr>
              <a:t>GRAPHITE</a:t>
            </a:r>
            <a:endParaRPr lang="ru-RU" sz="8800" dirty="0">
              <a:solidFill>
                <a:srgbClr val="3EB489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4" y="3949147"/>
            <a:ext cx="1800000" cy="180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7574" y="5641595"/>
            <a:ext cx="111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SERVER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84" y="4276469"/>
            <a:ext cx="3554924" cy="1145355"/>
          </a:xfrm>
          <a:prstGeom prst="rect">
            <a:avLst/>
          </a:prstGeom>
        </p:spPr>
      </p:pic>
      <p:cxnSp>
        <p:nvCxnSpPr>
          <p:cNvPr id="19" name="Прямая соединительная линия 18"/>
          <p:cNvCxnSpPr/>
          <p:nvPr/>
        </p:nvCxnSpPr>
        <p:spPr>
          <a:xfrm flipV="1">
            <a:off x="2560021" y="4849147"/>
            <a:ext cx="1167153" cy="7224"/>
          </a:xfrm>
          <a:prstGeom prst="line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42" y="3673301"/>
            <a:ext cx="3444633" cy="2583474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/>
          <p:nvPr/>
        </p:nvCxnSpPr>
        <p:spPr>
          <a:xfrm flipV="1">
            <a:off x="7131805" y="4841922"/>
            <a:ext cx="1167153" cy="7224"/>
          </a:xfrm>
          <a:prstGeom prst="line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98400"/>
            <a:ext cx="12192000" cy="2520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>
                <a:solidFill>
                  <a:srgbClr val="3EB489"/>
                </a:solidFill>
                <a:latin typeface="Bahnschrift SemiBold Condensed" panose="020B0502040204020203" pitchFamily="34" charset="0"/>
              </a:rPr>
              <a:t>ВЗАИМОДЕЙСТВИЕ С ПОЛЬЗОВАТЕЛЕМ</a:t>
            </a:r>
            <a:endParaRPr lang="ru-RU" sz="7200" dirty="0">
              <a:solidFill>
                <a:srgbClr val="3EB489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13" y="4934388"/>
            <a:ext cx="1440000" cy="144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72" y="4934388"/>
            <a:ext cx="1440000" cy="144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94567" y="6184290"/>
            <a:ext cx="111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SERVER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3839673"/>
            <a:ext cx="1800000" cy="180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063" y="3520644"/>
            <a:ext cx="1080000" cy="1080000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 flipV="1">
            <a:off x="10061713" y="4420330"/>
            <a:ext cx="792350" cy="638687"/>
          </a:xfrm>
          <a:prstGeom prst="line">
            <a:avLst/>
          </a:prstGeom>
          <a:ln w="38100">
            <a:solidFill>
              <a:srgbClr val="33333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37040" y="5491793"/>
            <a:ext cx="1117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PROXY</a:t>
            </a:r>
          </a:p>
          <a:p>
            <a:pPr algn="ctr"/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SERVER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3744885" y="4740731"/>
            <a:ext cx="1591200" cy="579600"/>
          </a:xfrm>
          <a:prstGeom prst="line">
            <a:avLst/>
          </a:prstGeom>
          <a:ln w="38100">
            <a:solidFill>
              <a:srgbClr val="33333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 flipV="1">
            <a:off x="1467862" y="4462403"/>
            <a:ext cx="674828" cy="554539"/>
          </a:xfrm>
          <a:prstGeom prst="line">
            <a:avLst/>
          </a:prstGeom>
          <a:ln w="38100">
            <a:solidFill>
              <a:srgbClr val="33333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7627" y="4341258"/>
            <a:ext cx="100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MYSQL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7" y="3340330"/>
            <a:ext cx="1080000" cy="108000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79" y="4504478"/>
            <a:ext cx="1210640" cy="720000"/>
          </a:xfrm>
          <a:prstGeom prst="rect">
            <a:avLst/>
          </a:prstGeom>
        </p:spPr>
      </p:pic>
      <p:sp>
        <p:nvSpPr>
          <p:cNvPr id="39" name="Полилиния 38"/>
          <p:cNvSpPr/>
          <p:nvPr/>
        </p:nvSpPr>
        <p:spPr>
          <a:xfrm>
            <a:off x="6818244" y="4277860"/>
            <a:ext cx="1908314" cy="820914"/>
          </a:xfrm>
          <a:custGeom>
            <a:avLst/>
            <a:gdLst>
              <a:gd name="connsiteX0" fmla="*/ 1689653 w 1689653"/>
              <a:gd name="connsiteY0" fmla="*/ 1029637 h 1029637"/>
              <a:gd name="connsiteX1" fmla="*/ 1143000 w 1689653"/>
              <a:gd name="connsiteY1" fmla="*/ 45663 h 1029637"/>
              <a:gd name="connsiteX2" fmla="*/ 0 w 1689653"/>
              <a:gd name="connsiteY2" fmla="*/ 254384 h 102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9653" h="1029637">
                <a:moveTo>
                  <a:pt x="1689653" y="1029637"/>
                </a:moveTo>
                <a:cubicBezTo>
                  <a:pt x="1557131" y="602254"/>
                  <a:pt x="1424609" y="174872"/>
                  <a:pt x="1143000" y="45663"/>
                </a:cubicBezTo>
                <a:cubicBezTo>
                  <a:pt x="861391" y="-83546"/>
                  <a:pt x="430695" y="85419"/>
                  <a:pt x="0" y="254384"/>
                </a:cubicBezTo>
              </a:path>
            </a:pathLst>
          </a:custGeom>
          <a:noFill/>
          <a:ln w="38100">
            <a:solidFill>
              <a:srgbClr val="333333"/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579157" y="6291542"/>
            <a:ext cx="152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3333"/>
                </a:solidFill>
                <a:latin typeface="Bahnschrift Light Condensed" panose="020B0502040204020203" pitchFamily="34" charset="0"/>
              </a:rPr>
              <a:t>MOSYS_BOT</a:t>
            </a:r>
            <a:endParaRPr lang="ru-RU" dirty="0">
              <a:solidFill>
                <a:srgbClr val="333333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98400"/>
            <a:ext cx="12192000" cy="2520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3EB489"/>
                </a:solidFill>
                <a:latin typeface="Bahnschrift SemiBold Condensed" panose="020B0502040204020203" pitchFamily="34" charset="0"/>
              </a:rPr>
              <a:t>@MOSYS_BOT</a:t>
            </a:r>
            <a:endParaRPr lang="ru-RU" sz="11500" dirty="0">
              <a:solidFill>
                <a:srgbClr val="3EB489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97" y="3900672"/>
            <a:ext cx="2426805" cy="24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52</Words>
  <Application>Microsoft Office PowerPoint</Application>
  <PresentationFormat>Широкоэкранный</PresentationFormat>
  <Paragraphs>30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 Light Condensed</vt:lpstr>
      <vt:lpstr>Bahnschrift SemiBold Condensed</vt:lpstr>
      <vt:lpstr>Calibri</vt:lpstr>
      <vt:lpstr>Calibri Light</vt:lpstr>
      <vt:lpstr>Тема Office</vt:lpstr>
      <vt:lpstr>CFO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</dc:title>
  <dc:creator>Andrey</dc:creator>
  <cp:lastModifiedBy>Andrey</cp:lastModifiedBy>
  <cp:revision>34</cp:revision>
  <dcterms:created xsi:type="dcterms:W3CDTF">2018-12-19T18:36:13Z</dcterms:created>
  <dcterms:modified xsi:type="dcterms:W3CDTF">2018-12-20T17:48:48Z</dcterms:modified>
</cp:coreProperties>
</file>