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6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61756-DECE-EA4A-A011-4BA53F8A5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2D27D3-ED22-AE35-A649-BEC029B9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41B415-21D0-CFBB-DC74-5E7C300E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FE0514-4870-BFD6-4770-0278E8E5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424B8-BD3E-B048-740F-35BB4228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7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E3E41-DE72-1C2F-49E7-E967513F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FFDE43-05E2-CA9C-E305-15B2F4881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E18FD3-501B-EBFC-3315-2FEFB333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BD082-9B3E-B695-E9AD-69A60AD2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DEB7B-290E-3539-9804-6A51F77B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3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D71767-DCB1-5125-91C6-BFFEC0B5B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F96AF9-49D0-8ED2-EA98-94361476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48FE3-EA4B-BF8F-6399-31E20267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1D9BC5-BCB8-DB49-16C4-98448565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9E42E-FC26-DA74-86D0-420F5D2F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92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0594-2BF7-F5B4-E493-701CD2D7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CFB2-762E-FE44-2AAC-E1365B80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39491-1395-0F81-A8E1-C2748A10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7C62AE-8D75-4151-5935-A5A9474F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75F3B-0CE1-8F80-F567-4D25BA12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4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B908C-4398-225B-2DF8-3D871669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3B7EB9-DBEB-9F0E-561E-AB9DA1E2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ABF4C-A1A5-601A-C046-E1F0172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C25EB-B1F2-F1D9-7886-4860FBE2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B0596-11E4-04B1-BE84-BBFC568A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5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71D41-BA61-F146-2F71-37348FD0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62575-64A1-BE98-E4F2-4EE24E5F8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05EF3C-B133-A544-EBB8-A493D09AB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AEB9A1-8A0C-581A-6EBA-3F2D8FA4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F2536-9F2B-D73E-0A50-9AE30C25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820395-6ECE-2DB3-9DC0-0638E542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29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C622-F2C2-102A-FB27-7904C52C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0E1C28-B5E4-8B0D-D191-5C8EF892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A97902-BBDE-F518-BC60-28EC0EAC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3A348C-2214-4B64-2A15-9D0C3911B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7C85D4-51B7-17F3-802D-EDB4E9427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4A43B8-4CDC-068F-E70E-93488D9F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3A859C-B70E-5CD6-7BDB-FD7F401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8EC2A5-496A-E93A-1B39-97BBD46D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78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A0813-8033-9A5C-0582-A74398F4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075BC1-EFEC-9550-D16A-2118FA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39DA49-CDE5-D5A7-0351-C39FD053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01566B-8F10-59DC-F786-1F72AFDE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0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C81231-B3A4-4FDD-19EB-FFC25B0B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E3A800-5590-7283-FED3-2A3B1935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7C480F-996A-E87B-393A-45A08CA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9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19D9C-B2DE-8BFA-95F2-90B5099C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2BFD4-FF81-E9D7-C400-556A67CB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E39E22-6F00-51CE-5C3C-3F617D8D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B3F50-5222-47D1-C3FA-4F3BFD4B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76D799-A375-CFF3-0E67-AEC477E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847C52-9781-4DA9-806E-A98A1DE1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3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7A5C5-4DE1-F26A-67F3-FD7C4A7A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56D489-7EAA-F177-BFF0-A1E5CA0AF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E4AA0C-FFC8-F4CD-33EB-1FE59C52D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864495-7EEB-431E-CBA1-86793FDF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C016A-F60B-9825-B5AA-918B7551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E10506-7BB6-0264-B461-BCC34C14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91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C5F8D-FBBE-20AF-D832-2F77CE1C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E70858-C9CD-F66E-7D1A-6464A241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A5A9E-CE4B-F1FD-18EB-97DEBA400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C16E-E361-427D-AE93-AED2F726D5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C1B59-D3C4-AD79-766A-DE1335BF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1088E-D4DB-F262-BCC4-C9A3D3DB4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14B6-69FA-4049-8F84-091D00434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68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mailto:petrov6@mail.r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hyperlink" Target="mailto:petrov6@mail.r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mailto:petrov6@mail.r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670CB3BC-C2AE-3A49-3C94-A6C5790EA432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3A5EDA39-BD49-C67E-CA1D-FA5F628B73D4}"/>
              </a:ext>
            </a:extLst>
          </p:cNvPr>
          <p:cNvSpPr/>
          <p:nvPr/>
        </p:nvSpPr>
        <p:spPr>
          <a:xfrm>
            <a:off x="220836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группами</a:t>
            </a:r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D232F930-5BDD-6A99-D356-B0857F51FD47}"/>
              </a:ext>
            </a:extLst>
          </p:cNvPr>
          <p:cNvSpPr/>
          <p:nvPr/>
        </p:nvSpPr>
        <p:spPr>
          <a:xfrm>
            <a:off x="382150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Мои заказчики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3F68077D-9BAB-DDD3-7DA6-87DF1FAF754A}"/>
              </a:ext>
            </a:extLst>
          </p:cNvPr>
          <p:cNvSpPr/>
          <p:nvPr/>
        </p:nvSpPr>
        <p:spPr>
          <a:xfrm>
            <a:off x="543464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контентом</a:t>
            </a:r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E6DCC150-9F0E-35E8-587F-F51B631552B3}"/>
              </a:ext>
            </a:extLst>
          </p:cNvPr>
          <p:cNvSpPr/>
          <p:nvPr/>
        </p:nvSpPr>
        <p:spPr>
          <a:xfrm>
            <a:off x="7047781" y="50608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Статистика</a:t>
            </a: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C6AB75EE-7A80-46DC-851F-11571AA0AA42}"/>
              </a:ext>
            </a:extLst>
          </p:cNvPr>
          <p:cNvSpPr/>
          <p:nvPr/>
        </p:nvSpPr>
        <p:spPr>
          <a:xfrm>
            <a:off x="866092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ФисФРДО</a:t>
            </a:r>
            <a:endParaRPr lang="ru-RU" sz="1400" dirty="0"/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83017566-09CD-DC7F-63DC-2C3D9E0239E4}"/>
              </a:ext>
            </a:extLst>
          </p:cNvPr>
          <p:cNvSpPr/>
          <p:nvPr/>
        </p:nvSpPr>
        <p:spPr>
          <a:xfrm>
            <a:off x="10274059" y="50033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Найти</a:t>
            </a:r>
          </a:p>
        </p:txBody>
      </p:sp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CE4255A0-4672-B5D7-27F9-4BB1D3ECF510}"/>
              </a:ext>
            </a:extLst>
          </p:cNvPr>
          <p:cNvSpPr/>
          <p:nvPr/>
        </p:nvSpPr>
        <p:spPr>
          <a:xfrm>
            <a:off x="595220" y="1354351"/>
            <a:ext cx="4477111" cy="612475"/>
          </a:xfrm>
          <a:prstGeom prst="snip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Автоматическое создание группы:</a:t>
            </a:r>
          </a:p>
          <a:p>
            <a:pPr algn="ctr"/>
            <a:r>
              <a:rPr lang="ru-RU" sz="1600" dirty="0">
                <a:solidFill>
                  <a:srgbClr val="C00000"/>
                </a:solidFill>
              </a:rPr>
              <a:t>Загрузить заявку</a:t>
            </a:r>
            <a:r>
              <a:rPr lang="ru-RU" sz="1600" i="1" dirty="0">
                <a:solidFill>
                  <a:srgbClr val="C00000"/>
                </a:solidFill>
              </a:rPr>
              <a:t> </a:t>
            </a:r>
            <a:endParaRPr lang="ru-RU" sz="1100" i="1" dirty="0">
              <a:solidFill>
                <a:srgbClr val="C00000"/>
              </a:solidFill>
            </a:endParaRPr>
          </a:p>
        </p:txBody>
      </p:sp>
      <p:sp>
        <p:nvSpPr>
          <p:cNvPr id="23" name="Прямоугольник: усеченные противолежащие углы 22">
            <a:extLst>
              <a:ext uri="{FF2B5EF4-FFF2-40B4-BE49-F238E27FC236}">
                <a16:creationId xmlns:a16="http://schemas.microsoft.com/office/drawing/2014/main" id="{38216693-8434-CC74-D01F-4AD77C354F9A}"/>
              </a:ext>
            </a:extLst>
          </p:cNvPr>
          <p:cNvSpPr/>
          <p:nvPr/>
        </p:nvSpPr>
        <p:spPr>
          <a:xfrm>
            <a:off x="595219" y="2196868"/>
            <a:ext cx="4477111" cy="612475"/>
          </a:xfrm>
          <a:prstGeom prst="snip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Создание группы вручную</a:t>
            </a:r>
            <a:endParaRPr lang="ru-RU" sz="1100" i="1" dirty="0">
              <a:solidFill>
                <a:srgbClr val="C00000"/>
              </a:solidFill>
            </a:endParaRPr>
          </a:p>
        </p:txBody>
      </p:sp>
      <p:sp>
        <p:nvSpPr>
          <p:cNvPr id="17" name="Блок-схема: документ 16">
            <a:extLst>
              <a:ext uri="{FF2B5EF4-FFF2-40B4-BE49-F238E27FC236}">
                <a16:creationId xmlns:a16="http://schemas.microsoft.com/office/drawing/2014/main" id="{DB9C21CD-CDF3-ACBC-EF3E-30DFBB84F3E1}"/>
              </a:ext>
            </a:extLst>
          </p:cNvPr>
          <p:cNvSpPr/>
          <p:nvPr/>
        </p:nvSpPr>
        <p:spPr>
          <a:xfrm>
            <a:off x="5313874" y="1414732"/>
            <a:ext cx="1121434" cy="61247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1"/>
                </a:solidFill>
              </a:rPr>
              <a:t>Скачать шаблон заявки</a:t>
            </a:r>
          </a:p>
        </p:txBody>
      </p:sp>
      <p:pic>
        <p:nvPicPr>
          <p:cNvPr id="19" name="Рисунок 18" descr="Скачивать">
            <a:extLst>
              <a:ext uri="{FF2B5EF4-FFF2-40B4-BE49-F238E27FC236}">
                <a16:creationId xmlns:a16="http://schemas.microsoft.com/office/drawing/2014/main" id="{93CC2552-CE30-56E7-4917-121B91BA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8354" y="1354349"/>
            <a:ext cx="537713" cy="5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670CB3BC-C2AE-3A49-3C94-A6C5790EA432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3A5EDA39-BD49-C67E-CA1D-FA5F628B73D4}"/>
              </a:ext>
            </a:extLst>
          </p:cNvPr>
          <p:cNvSpPr/>
          <p:nvPr/>
        </p:nvSpPr>
        <p:spPr>
          <a:xfrm>
            <a:off x="220836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группами</a:t>
            </a:r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D232F930-5BDD-6A99-D356-B0857F51FD47}"/>
              </a:ext>
            </a:extLst>
          </p:cNvPr>
          <p:cNvSpPr/>
          <p:nvPr/>
        </p:nvSpPr>
        <p:spPr>
          <a:xfrm>
            <a:off x="382150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Мои заказчики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3F68077D-9BAB-DDD3-7DA6-87DF1FAF754A}"/>
              </a:ext>
            </a:extLst>
          </p:cNvPr>
          <p:cNvSpPr/>
          <p:nvPr/>
        </p:nvSpPr>
        <p:spPr>
          <a:xfrm>
            <a:off x="543464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контентом</a:t>
            </a:r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E6DCC150-9F0E-35E8-587F-F51B631552B3}"/>
              </a:ext>
            </a:extLst>
          </p:cNvPr>
          <p:cNvSpPr/>
          <p:nvPr/>
        </p:nvSpPr>
        <p:spPr>
          <a:xfrm>
            <a:off x="7047781" y="50608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Статистика</a:t>
            </a: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C6AB75EE-7A80-46DC-851F-11571AA0AA42}"/>
              </a:ext>
            </a:extLst>
          </p:cNvPr>
          <p:cNvSpPr/>
          <p:nvPr/>
        </p:nvSpPr>
        <p:spPr>
          <a:xfrm>
            <a:off x="866092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ФисФРДО</a:t>
            </a:r>
            <a:endParaRPr lang="ru-RU" sz="1400" dirty="0"/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83017566-09CD-DC7F-63DC-2C3D9E0239E4}"/>
              </a:ext>
            </a:extLst>
          </p:cNvPr>
          <p:cNvSpPr/>
          <p:nvPr/>
        </p:nvSpPr>
        <p:spPr>
          <a:xfrm>
            <a:off x="10274059" y="50033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Найти</a:t>
            </a:r>
          </a:p>
        </p:txBody>
      </p:sp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CE4255A0-4672-B5D7-27F9-4BB1D3ECF510}"/>
              </a:ext>
            </a:extLst>
          </p:cNvPr>
          <p:cNvSpPr/>
          <p:nvPr/>
        </p:nvSpPr>
        <p:spPr>
          <a:xfrm>
            <a:off x="595220" y="1354351"/>
            <a:ext cx="4477111" cy="362309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Введите наименование группы</a:t>
            </a:r>
          </a:p>
        </p:txBody>
      </p:sp>
      <p:sp>
        <p:nvSpPr>
          <p:cNvPr id="11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BE0D5EDE-0044-D545-4572-9F6035CC220C}"/>
              </a:ext>
            </a:extLst>
          </p:cNvPr>
          <p:cNvSpPr/>
          <p:nvPr/>
        </p:nvSpPr>
        <p:spPr>
          <a:xfrm>
            <a:off x="595220" y="1840305"/>
            <a:ext cx="4477111" cy="85832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Заказчик: 	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Физическое лицо	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Куратор заказчика: 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Петров Николай Федорович, 			89129222222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hlinkClick r:id="rId2"/>
              </a:rPr>
              <a:t>petrov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6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@mail.ru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			   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: усеченные противолежащие углы 11">
            <a:extLst>
              <a:ext uri="{FF2B5EF4-FFF2-40B4-BE49-F238E27FC236}">
                <a16:creationId xmlns:a16="http://schemas.microsoft.com/office/drawing/2014/main" id="{993102A5-B34C-C5BA-F3E4-5B5CA6044C31}"/>
              </a:ext>
            </a:extLst>
          </p:cNvPr>
          <p:cNvSpPr/>
          <p:nvPr/>
        </p:nvSpPr>
        <p:spPr>
          <a:xfrm>
            <a:off x="595220" y="2835210"/>
            <a:ext cx="4477111" cy="89714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Аттестующая организация: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АНО ДПО «Югорский учебный центр»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Место аттестации: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Тюмень</a:t>
            </a:r>
          </a:p>
          <a:p>
            <a:pPr algn="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13" name="Прямоугольник: усеченные противолежащие углы 12">
            <a:extLst>
              <a:ext uri="{FF2B5EF4-FFF2-40B4-BE49-F238E27FC236}">
                <a16:creationId xmlns:a16="http://schemas.microsoft.com/office/drawing/2014/main" id="{4B476CE1-BEE0-3479-1266-42DE2843E156}"/>
              </a:ext>
            </a:extLst>
          </p:cNvPr>
          <p:cNvSpPr/>
          <p:nvPr/>
        </p:nvSpPr>
        <p:spPr>
          <a:xfrm>
            <a:off x="595220" y="3856005"/>
            <a:ext cx="4477111" cy="89714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Комиссия: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Председатель: 	Карева Валерия Станиславовна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Члены комиссии: 	Русинова Екатерина Викторовна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Касимова Эльза 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Радиковна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ru-RU" sz="1100" i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14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FD680282-255B-9D8D-2004-E2F2D481F2AB}"/>
              </a:ext>
            </a:extLst>
          </p:cNvPr>
          <p:cNvSpPr/>
          <p:nvPr/>
        </p:nvSpPr>
        <p:spPr>
          <a:xfrm>
            <a:off x="595220" y="4889739"/>
            <a:ext cx="2294629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Добавить слушателей: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Добавлено 25 слушателей</a:t>
            </a:r>
          </a:p>
        </p:txBody>
      </p:sp>
      <p:sp>
        <p:nvSpPr>
          <p:cNvPr id="15" name="Прямоугольник: усеченные противолежащие углы 14">
            <a:extLst>
              <a:ext uri="{FF2B5EF4-FFF2-40B4-BE49-F238E27FC236}">
                <a16:creationId xmlns:a16="http://schemas.microsoft.com/office/drawing/2014/main" id="{5C442AC4-865C-F508-503C-D317368A5F48}"/>
              </a:ext>
            </a:extLst>
          </p:cNvPr>
          <p:cNvSpPr/>
          <p:nvPr/>
        </p:nvSpPr>
        <p:spPr>
          <a:xfrm>
            <a:off x="2954548" y="4889739"/>
            <a:ext cx="2117784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Импорт слушателей</a:t>
            </a:r>
          </a:p>
          <a:p>
            <a:pPr algn="r"/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Скачать образец</a:t>
            </a:r>
          </a:p>
        </p:txBody>
      </p:sp>
      <p:sp>
        <p:nvSpPr>
          <p:cNvPr id="16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CDE8C624-87B0-661B-EDF5-EF6A3025F4AC}"/>
              </a:ext>
            </a:extLst>
          </p:cNvPr>
          <p:cNvSpPr/>
          <p:nvPr/>
        </p:nvSpPr>
        <p:spPr>
          <a:xfrm>
            <a:off x="595219" y="5612912"/>
            <a:ext cx="4477111" cy="362309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Выбор программ обучения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9CB374F-DB07-4741-AFC8-C7CB0C8EC9FE}"/>
              </a:ext>
            </a:extLst>
          </p:cNvPr>
          <p:cNvSpPr/>
          <p:nvPr/>
        </p:nvSpPr>
        <p:spPr>
          <a:xfrm>
            <a:off x="6265133" y="2470035"/>
            <a:ext cx="3312544" cy="9348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в черновики</a:t>
            </a:r>
          </a:p>
          <a:p>
            <a:r>
              <a:rPr lang="ru-RU" sz="1500" dirty="0">
                <a:solidFill>
                  <a:schemeClr val="tx1"/>
                </a:solidFill>
              </a:rPr>
              <a:t>без отправки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уведомлений слушателям</a:t>
            </a:r>
          </a:p>
        </p:txBody>
      </p:sp>
      <p:sp>
        <p:nvSpPr>
          <p:cNvPr id="26" name="Прямоугольник: загнутый угол 25">
            <a:extLst>
              <a:ext uri="{FF2B5EF4-FFF2-40B4-BE49-F238E27FC236}">
                <a16:creationId xmlns:a16="http://schemas.microsoft.com/office/drawing/2014/main" id="{633CBFFF-8356-9754-F628-AE6047B56352}"/>
              </a:ext>
            </a:extLst>
          </p:cNvPr>
          <p:cNvSpPr/>
          <p:nvPr/>
        </p:nvSpPr>
        <p:spPr>
          <a:xfrm>
            <a:off x="6254159" y="1415828"/>
            <a:ext cx="3312544" cy="914400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Посмотреть/</a:t>
            </a:r>
          </a:p>
          <a:p>
            <a:r>
              <a:rPr lang="ru-RU" sz="1500" dirty="0">
                <a:solidFill>
                  <a:schemeClr val="tx1"/>
                </a:solidFill>
              </a:rPr>
              <a:t>редактировать </a:t>
            </a:r>
          </a:p>
          <a:p>
            <a:r>
              <a:rPr lang="ru-RU" sz="1500" dirty="0">
                <a:solidFill>
                  <a:schemeClr val="tx1"/>
                </a:solidFill>
              </a:rPr>
              <a:t>группу</a:t>
            </a:r>
          </a:p>
        </p:txBody>
      </p:sp>
      <p:pic>
        <p:nvPicPr>
          <p:cNvPr id="28" name="Рисунок 27" descr="Глаз">
            <a:extLst>
              <a:ext uri="{FF2B5EF4-FFF2-40B4-BE49-F238E27FC236}">
                <a16:creationId xmlns:a16="http://schemas.microsoft.com/office/drawing/2014/main" id="{1A5F9344-4382-6F0C-0313-F8EEE3F49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7011" y="1421577"/>
            <a:ext cx="914400" cy="914400"/>
          </a:xfrm>
          <a:prstGeom prst="rect">
            <a:avLst/>
          </a:prstGeom>
        </p:spPr>
      </p:pic>
      <p:sp>
        <p:nvSpPr>
          <p:cNvPr id="29" name="Стрелка: пятиугольник 28">
            <a:extLst>
              <a:ext uri="{FF2B5EF4-FFF2-40B4-BE49-F238E27FC236}">
                <a16:creationId xmlns:a16="http://schemas.microsoft.com/office/drawing/2014/main" id="{5DD9EAB6-0433-AB38-AFF6-001D38D73C12}"/>
              </a:ext>
            </a:extLst>
          </p:cNvPr>
          <p:cNvSpPr/>
          <p:nvPr/>
        </p:nvSpPr>
        <p:spPr>
          <a:xfrm>
            <a:off x="6265134" y="3568461"/>
            <a:ext cx="3508594" cy="119368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и направить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уведомление слушателям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с персональными логинами </a:t>
            </a:r>
          </a:p>
          <a:p>
            <a:r>
              <a:rPr lang="ru-RU" sz="1500" dirty="0">
                <a:solidFill>
                  <a:schemeClr val="tx1"/>
                </a:solidFill>
              </a:rPr>
              <a:t>и паролями</a:t>
            </a:r>
          </a:p>
        </p:txBody>
      </p:sp>
      <p:pic>
        <p:nvPicPr>
          <p:cNvPr id="32" name="Рисунок 31" descr="Отправить">
            <a:extLst>
              <a:ext uri="{FF2B5EF4-FFF2-40B4-BE49-F238E27FC236}">
                <a16:creationId xmlns:a16="http://schemas.microsoft.com/office/drawing/2014/main" id="{F4B2BAD5-EF1D-F6D2-8398-143A27108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7912" y="3856005"/>
            <a:ext cx="632597" cy="632597"/>
          </a:xfrm>
          <a:prstGeom prst="rect">
            <a:avLst/>
          </a:prstGeom>
        </p:spPr>
      </p:pic>
      <p:pic>
        <p:nvPicPr>
          <p:cNvPr id="35" name="Рисунок 34" descr="Диск">
            <a:extLst>
              <a:ext uri="{FF2B5EF4-FFF2-40B4-BE49-F238E27FC236}">
                <a16:creationId xmlns:a16="http://schemas.microsoft.com/office/drawing/2014/main" id="{53E0CFC8-F377-47C9-8240-5E561455E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7892" y="2682990"/>
            <a:ext cx="592373" cy="592373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A2EBE02-DF80-4755-7F06-67C04CE0783B}"/>
              </a:ext>
            </a:extLst>
          </p:cNvPr>
          <p:cNvSpPr/>
          <p:nvPr/>
        </p:nvSpPr>
        <p:spPr>
          <a:xfrm>
            <a:off x="6265133" y="5612912"/>
            <a:ext cx="3312544" cy="362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Выйти без сохранения группы</a:t>
            </a:r>
          </a:p>
        </p:txBody>
      </p:sp>
    </p:spTree>
    <p:extLst>
      <p:ext uri="{BB962C8B-B14F-4D97-AF65-F5344CB8AC3E}">
        <p14:creationId xmlns:p14="http://schemas.microsoft.com/office/powerpoint/2010/main" val="402912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5D9B9F1-48E3-30B4-5F0F-4C9C4E3CCC8C}"/>
              </a:ext>
            </a:extLst>
          </p:cNvPr>
          <p:cNvSpPr/>
          <p:nvPr/>
        </p:nvSpPr>
        <p:spPr>
          <a:xfrm>
            <a:off x="8616583" y="436536"/>
            <a:ext cx="3312544" cy="3578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назначение программ</a:t>
            </a:r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83017566-09CD-DC7F-63DC-2C3D9E0239E4}"/>
              </a:ext>
            </a:extLst>
          </p:cNvPr>
          <p:cNvSpPr/>
          <p:nvPr/>
        </p:nvSpPr>
        <p:spPr>
          <a:xfrm>
            <a:off x="10121660" y="1546443"/>
            <a:ext cx="1894941" cy="348477"/>
          </a:xfrm>
          <a:prstGeom prst="round2Same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 применили для всей группы. Отменить.</a:t>
            </a:r>
          </a:p>
        </p:txBody>
      </p:sp>
      <p:sp>
        <p:nvSpPr>
          <p:cNvPr id="11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BE0D5EDE-0044-D545-4572-9F6035CC220C}"/>
              </a:ext>
            </a:extLst>
          </p:cNvPr>
          <p:cNvSpPr/>
          <p:nvPr/>
        </p:nvSpPr>
        <p:spPr>
          <a:xfrm>
            <a:off x="1012158" y="1532611"/>
            <a:ext cx="149237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Битюков Дмитрий Владимирович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CDE8C624-87B0-661B-EDF5-EF6A3025F4AC}"/>
              </a:ext>
            </a:extLst>
          </p:cNvPr>
          <p:cNvSpPr/>
          <p:nvPr/>
        </p:nvSpPr>
        <p:spPr>
          <a:xfrm>
            <a:off x="563586" y="405446"/>
            <a:ext cx="4477111" cy="362309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Выбор программ обучения</a:t>
            </a:r>
          </a:p>
        </p:txBody>
      </p:sp>
      <p:sp>
        <p:nvSpPr>
          <p:cNvPr id="17" name="Прямоугольник: усеченные противолежащие углы 16">
            <a:extLst>
              <a:ext uri="{FF2B5EF4-FFF2-40B4-BE49-F238E27FC236}">
                <a16:creationId xmlns:a16="http://schemas.microsoft.com/office/drawing/2014/main" id="{140BD3C6-B8E7-3EB5-56DC-C6E028D66838}"/>
              </a:ext>
            </a:extLst>
          </p:cNvPr>
          <p:cNvSpPr/>
          <p:nvPr/>
        </p:nvSpPr>
        <p:spPr>
          <a:xfrm>
            <a:off x="5060823" y="1532611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ОЧНОЕ</a:t>
            </a:r>
          </a:p>
        </p:txBody>
      </p:sp>
      <p:sp>
        <p:nvSpPr>
          <p:cNvPr id="18" name="Прямоугольник: усеченные противолежащие углы 17">
            <a:extLst>
              <a:ext uri="{FF2B5EF4-FFF2-40B4-BE49-F238E27FC236}">
                <a16:creationId xmlns:a16="http://schemas.microsoft.com/office/drawing/2014/main" id="{AD5C35F3-ED45-AB0D-21F4-86C00ED11D1E}"/>
              </a:ext>
            </a:extLst>
          </p:cNvPr>
          <p:cNvSpPr/>
          <p:nvPr/>
        </p:nvSpPr>
        <p:spPr>
          <a:xfrm>
            <a:off x="7596990" y="1546443"/>
            <a:ext cx="2320512" cy="34847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05.06.2022-07.06.2022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3" name="Рисунок 32" descr="Диск">
            <a:extLst>
              <a:ext uri="{FF2B5EF4-FFF2-40B4-BE49-F238E27FC236}">
                <a16:creationId xmlns:a16="http://schemas.microsoft.com/office/drawing/2014/main" id="{84254E13-2FD1-11CC-4FCD-D9F7DFA1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0488" y="452596"/>
            <a:ext cx="376712" cy="376712"/>
          </a:xfrm>
          <a:prstGeom prst="rect">
            <a:avLst/>
          </a:prstGeom>
        </p:spPr>
      </p:pic>
      <p:sp>
        <p:nvSpPr>
          <p:cNvPr id="26" name="Прямоугольник: усеченные противолежащие углы 25">
            <a:extLst>
              <a:ext uri="{FF2B5EF4-FFF2-40B4-BE49-F238E27FC236}">
                <a16:creationId xmlns:a16="http://schemas.microsoft.com/office/drawing/2014/main" id="{419B3873-ECCF-F65F-160A-28ACE65A8094}"/>
              </a:ext>
            </a:extLst>
          </p:cNvPr>
          <p:cNvSpPr/>
          <p:nvPr/>
        </p:nvSpPr>
        <p:spPr>
          <a:xfrm>
            <a:off x="2622422" y="1535494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Охрана труда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                 </a:t>
            </a:r>
          </a:p>
          <a:p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	                   Удалить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Прямоугольник: усеченные противолежащие углы 27">
            <a:extLst>
              <a:ext uri="{FF2B5EF4-FFF2-40B4-BE49-F238E27FC236}">
                <a16:creationId xmlns:a16="http://schemas.microsoft.com/office/drawing/2014/main" id="{1E7B1E98-953C-6861-51BD-1CB9CB023E02}"/>
              </a:ext>
            </a:extLst>
          </p:cNvPr>
          <p:cNvSpPr/>
          <p:nvPr/>
        </p:nvSpPr>
        <p:spPr>
          <a:xfrm>
            <a:off x="2622421" y="2045968"/>
            <a:ext cx="2320511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Техносферная безопасность 	  	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Удалить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Прямоугольник: усеченные противолежащие углы 28">
            <a:extLst>
              <a:ext uri="{FF2B5EF4-FFF2-40B4-BE49-F238E27FC236}">
                <a16:creationId xmlns:a16="http://schemas.microsoft.com/office/drawing/2014/main" id="{4CDEEF8E-FAFD-E506-F329-CA1776102C95}"/>
              </a:ext>
            </a:extLst>
          </p:cNvPr>
          <p:cNvSpPr/>
          <p:nvPr/>
        </p:nvSpPr>
        <p:spPr>
          <a:xfrm>
            <a:off x="2622421" y="2556442"/>
            <a:ext cx="2320510" cy="362309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i="1" dirty="0">
                <a:solidFill>
                  <a:srgbClr val="FFC000"/>
                </a:solidFill>
              </a:rPr>
              <a:t>Добавить программу слушателю</a:t>
            </a:r>
            <a:endParaRPr lang="ru-RU" sz="1100" b="1" i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F30EE-BDFB-C175-7A05-C72DE9140200}"/>
              </a:ext>
            </a:extLst>
          </p:cNvPr>
          <p:cNvSpPr txBox="1"/>
          <p:nvPr/>
        </p:nvSpPr>
        <p:spPr>
          <a:xfrm>
            <a:off x="1040916" y="11198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ФИО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BA1FDC-8AA2-21A5-F3F8-B39BF0C03640}"/>
              </a:ext>
            </a:extLst>
          </p:cNvPr>
          <p:cNvSpPr txBox="1"/>
          <p:nvPr/>
        </p:nvSpPr>
        <p:spPr>
          <a:xfrm>
            <a:off x="2711563" y="110496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Программа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E64688-8060-93BD-4249-A1FB5E0A01F7}"/>
              </a:ext>
            </a:extLst>
          </p:cNvPr>
          <p:cNvSpPr txBox="1"/>
          <p:nvPr/>
        </p:nvSpPr>
        <p:spPr>
          <a:xfrm>
            <a:off x="5152836" y="1119836"/>
            <a:ext cx="222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Период и форма обучения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D5A673-2472-B4C4-D127-9AF2525DAD36}"/>
              </a:ext>
            </a:extLst>
          </p:cNvPr>
          <p:cNvSpPr txBox="1"/>
          <p:nvPr/>
        </p:nvSpPr>
        <p:spPr>
          <a:xfrm>
            <a:off x="7663583" y="1121622"/>
            <a:ext cx="165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Период Аттестации</a:t>
            </a:r>
          </a:p>
        </p:txBody>
      </p:sp>
      <p:sp>
        <p:nvSpPr>
          <p:cNvPr id="37" name="Прямоугольник: усеченные противолежащие углы 36">
            <a:extLst>
              <a:ext uri="{FF2B5EF4-FFF2-40B4-BE49-F238E27FC236}">
                <a16:creationId xmlns:a16="http://schemas.microsoft.com/office/drawing/2014/main" id="{9E01ABB5-EEB1-A7CE-1EA3-79FF46A213B5}"/>
              </a:ext>
            </a:extLst>
          </p:cNvPr>
          <p:cNvSpPr/>
          <p:nvPr/>
        </p:nvSpPr>
        <p:spPr>
          <a:xfrm>
            <a:off x="5060823" y="2061732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ДИСТАНЦИОННОЕ</a:t>
            </a:r>
          </a:p>
        </p:txBody>
      </p:sp>
      <p:sp>
        <p:nvSpPr>
          <p:cNvPr id="38" name="Прямоугольник: усеченные противолежащие углы 37">
            <a:extLst>
              <a:ext uri="{FF2B5EF4-FFF2-40B4-BE49-F238E27FC236}">
                <a16:creationId xmlns:a16="http://schemas.microsoft.com/office/drawing/2014/main" id="{D9CF327D-3D97-978B-E8C1-FE42EE03AA80}"/>
              </a:ext>
            </a:extLst>
          </p:cNvPr>
          <p:cNvSpPr/>
          <p:nvPr/>
        </p:nvSpPr>
        <p:spPr>
          <a:xfrm>
            <a:off x="7596990" y="2075564"/>
            <a:ext cx="2320512" cy="348477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rgbClr val="FF0000"/>
                </a:solidFill>
              </a:rPr>
              <a:t>НЕ НАЗНАЧЕН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9" name="Прямоугольник: усеченные противолежащие углы 38">
            <a:extLst>
              <a:ext uri="{FF2B5EF4-FFF2-40B4-BE49-F238E27FC236}">
                <a16:creationId xmlns:a16="http://schemas.microsoft.com/office/drawing/2014/main" id="{CA79DEB0-9398-A1AF-9BE6-B077FFBCA811}"/>
              </a:ext>
            </a:extLst>
          </p:cNvPr>
          <p:cNvSpPr/>
          <p:nvPr/>
        </p:nvSpPr>
        <p:spPr>
          <a:xfrm>
            <a:off x="1012155" y="3226703"/>
            <a:ext cx="149237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Иванов Иван Иванович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Прямоугольник: усеченные противолежащие углы 39">
            <a:extLst>
              <a:ext uri="{FF2B5EF4-FFF2-40B4-BE49-F238E27FC236}">
                <a16:creationId xmlns:a16="http://schemas.microsoft.com/office/drawing/2014/main" id="{98528E78-D887-97DA-A37C-2C2A7E44E922}"/>
              </a:ext>
            </a:extLst>
          </p:cNvPr>
          <p:cNvSpPr/>
          <p:nvPr/>
        </p:nvSpPr>
        <p:spPr>
          <a:xfrm>
            <a:off x="5060820" y="3226703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ДИСТАНЦИОННОЕ</a:t>
            </a:r>
          </a:p>
        </p:txBody>
      </p:sp>
      <p:sp>
        <p:nvSpPr>
          <p:cNvPr id="41" name="Прямоугольник: усеченные противолежащие углы 40">
            <a:extLst>
              <a:ext uri="{FF2B5EF4-FFF2-40B4-BE49-F238E27FC236}">
                <a16:creationId xmlns:a16="http://schemas.microsoft.com/office/drawing/2014/main" id="{3FE8A984-74AF-B79E-E5DC-FA866AC201E0}"/>
              </a:ext>
            </a:extLst>
          </p:cNvPr>
          <p:cNvSpPr/>
          <p:nvPr/>
        </p:nvSpPr>
        <p:spPr>
          <a:xfrm>
            <a:off x="7596987" y="3240535"/>
            <a:ext cx="2320512" cy="34847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05.06.2022-07.06.2022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Прямоугольник: усеченные противолежащие углы 41">
            <a:extLst>
              <a:ext uri="{FF2B5EF4-FFF2-40B4-BE49-F238E27FC236}">
                <a16:creationId xmlns:a16="http://schemas.microsoft.com/office/drawing/2014/main" id="{97B49E63-C87D-F73C-EE55-3DEA6649E6DF}"/>
              </a:ext>
            </a:extLst>
          </p:cNvPr>
          <p:cNvSpPr/>
          <p:nvPr/>
        </p:nvSpPr>
        <p:spPr>
          <a:xfrm>
            <a:off x="2622419" y="3229586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Охрана труда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 	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Удалить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Прямоугольник: усеченные противолежащие углы 42">
            <a:extLst>
              <a:ext uri="{FF2B5EF4-FFF2-40B4-BE49-F238E27FC236}">
                <a16:creationId xmlns:a16="http://schemas.microsoft.com/office/drawing/2014/main" id="{C9E68D62-386A-828D-A2A3-5DAE98180C6B}"/>
              </a:ext>
            </a:extLst>
          </p:cNvPr>
          <p:cNvSpPr/>
          <p:nvPr/>
        </p:nvSpPr>
        <p:spPr>
          <a:xfrm>
            <a:off x="2622418" y="3740060"/>
            <a:ext cx="2320511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Экологическая безопасность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	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Удалить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Прямоугольник: усеченные противолежащие углы 43">
            <a:extLst>
              <a:ext uri="{FF2B5EF4-FFF2-40B4-BE49-F238E27FC236}">
                <a16:creationId xmlns:a16="http://schemas.microsoft.com/office/drawing/2014/main" id="{D7BFF0A4-4951-A9E1-C2A9-E777367019D8}"/>
              </a:ext>
            </a:extLst>
          </p:cNvPr>
          <p:cNvSpPr/>
          <p:nvPr/>
        </p:nvSpPr>
        <p:spPr>
          <a:xfrm>
            <a:off x="2622418" y="4250534"/>
            <a:ext cx="2320510" cy="362309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i="1" dirty="0">
                <a:solidFill>
                  <a:srgbClr val="FFC000"/>
                </a:solidFill>
              </a:rPr>
              <a:t>Добавить программу слушателю</a:t>
            </a:r>
            <a:endParaRPr lang="ru-RU" sz="1100" b="1" i="1" dirty="0">
              <a:solidFill>
                <a:srgbClr val="FFC000"/>
              </a:solidFill>
            </a:endParaRPr>
          </a:p>
        </p:txBody>
      </p:sp>
      <p:sp>
        <p:nvSpPr>
          <p:cNvPr id="45" name="Прямоугольник: усеченные противолежащие углы 44">
            <a:extLst>
              <a:ext uri="{FF2B5EF4-FFF2-40B4-BE49-F238E27FC236}">
                <a16:creationId xmlns:a16="http://schemas.microsoft.com/office/drawing/2014/main" id="{964AB673-D615-23E5-37C3-89DEAEA41444}"/>
              </a:ext>
            </a:extLst>
          </p:cNvPr>
          <p:cNvSpPr/>
          <p:nvPr/>
        </p:nvSpPr>
        <p:spPr>
          <a:xfrm>
            <a:off x="5060820" y="3755824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 </a:t>
            </a:r>
            <a:r>
              <a:rPr lang="ru-RU" sz="1100" b="1" dirty="0">
                <a:solidFill>
                  <a:srgbClr val="0070C0"/>
                </a:solidFill>
              </a:rPr>
              <a:t>ДИСТАНЦИОННОЕ</a:t>
            </a:r>
          </a:p>
        </p:txBody>
      </p:sp>
      <p:sp>
        <p:nvSpPr>
          <p:cNvPr id="46" name="Прямоугольник: усеченные противолежащие углы 45">
            <a:extLst>
              <a:ext uri="{FF2B5EF4-FFF2-40B4-BE49-F238E27FC236}">
                <a16:creationId xmlns:a16="http://schemas.microsoft.com/office/drawing/2014/main" id="{A9CCAFD7-E7B5-8B4D-7B9B-6FC56A5F38B9}"/>
              </a:ext>
            </a:extLst>
          </p:cNvPr>
          <p:cNvSpPr/>
          <p:nvPr/>
        </p:nvSpPr>
        <p:spPr>
          <a:xfrm>
            <a:off x="7596987" y="3769656"/>
            <a:ext cx="2320512" cy="34847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05.06.2022-07.06.2022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5F66733-96ED-BBCC-B03E-01071E3C0C7A}"/>
              </a:ext>
            </a:extLst>
          </p:cNvPr>
          <p:cNvSpPr/>
          <p:nvPr/>
        </p:nvSpPr>
        <p:spPr>
          <a:xfrm>
            <a:off x="483079" y="1638999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B2BCC742-A72D-AE52-C5D9-4EB9C5E62299}"/>
              </a:ext>
            </a:extLst>
          </p:cNvPr>
          <p:cNvSpPr/>
          <p:nvPr/>
        </p:nvSpPr>
        <p:spPr>
          <a:xfrm>
            <a:off x="464382" y="3337135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: скругленные верхние углы 48">
            <a:extLst>
              <a:ext uri="{FF2B5EF4-FFF2-40B4-BE49-F238E27FC236}">
                <a16:creationId xmlns:a16="http://schemas.microsoft.com/office/drawing/2014/main" id="{79FB4F9A-A67A-17BA-E8A8-5A9C484CA674}"/>
              </a:ext>
            </a:extLst>
          </p:cNvPr>
          <p:cNvSpPr/>
          <p:nvPr/>
        </p:nvSpPr>
        <p:spPr>
          <a:xfrm>
            <a:off x="10121659" y="2075564"/>
            <a:ext cx="1894941" cy="34847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Применить для всей группы</a:t>
            </a:r>
          </a:p>
        </p:txBody>
      </p:sp>
      <p:sp>
        <p:nvSpPr>
          <p:cNvPr id="50" name="Прямоугольник: скругленные верхние углы 49">
            <a:extLst>
              <a:ext uri="{FF2B5EF4-FFF2-40B4-BE49-F238E27FC236}">
                <a16:creationId xmlns:a16="http://schemas.microsoft.com/office/drawing/2014/main" id="{C260AAC4-C315-AB60-6F2C-8DD41E3B51C0}"/>
              </a:ext>
            </a:extLst>
          </p:cNvPr>
          <p:cNvSpPr/>
          <p:nvPr/>
        </p:nvSpPr>
        <p:spPr>
          <a:xfrm>
            <a:off x="10121658" y="3240535"/>
            <a:ext cx="1894941" cy="34847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Применить для всей группы</a:t>
            </a:r>
          </a:p>
        </p:txBody>
      </p:sp>
      <p:sp>
        <p:nvSpPr>
          <p:cNvPr id="51" name="Прямоугольник: скругленные верхние углы 50">
            <a:extLst>
              <a:ext uri="{FF2B5EF4-FFF2-40B4-BE49-F238E27FC236}">
                <a16:creationId xmlns:a16="http://schemas.microsoft.com/office/drawing/2014/main" id="{FDF64625-D42E-7075-8B95-6D226C8492AC}"/>
              </a:ext>
            </a:extLst>
          </p:cNvPr>
          <p:cNvSpPr/>
          <p:nvPr/>
        </p:nvSpPr>
        <p:spPr>
          <a:xfrm>
            <a:off x="10121657" y="3755824"/>
            <a:ext cx="1894941" cy="34847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Применить для всей группы</a:t>
            </a:r>
          </a:p>
        </p:txBody>
      </p:sp>
      <p:sp>
        <p:nvSpPr>
          <p:cNvPr id="52" name="Прямоугольник: усеченные противолежащие углы 51">
            <a:extLst>
              <a:ext uri="{FF2B5EF4-FFF2-40B4-BE49-F238E27FC236}">
                <a16:creationId xmlns:a16="http://schemas.microsoft.com/office/drawing/2014/main" id="{BA351BB0-C600-0EC8-91E1-17DF780CF2EE}"/>
              </a:ext>
            </a:extLst>
          </p:cNvPr>
          <p:cNvSpPr/>
          <p:nvPr/>
        </p:nvSpPr>
        <p:spPr>
          <a:xfrm>
            <a:off x="1012155" y="4955433"/>
            <a:ext cx="149237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Иванов Иван Иванович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Прямоугольник: усеченные противолежащие углы 52">
            <a:extLst>
              <a:ext uri="{FF2B5EF4-FFF2-40B4-BE49-F238E27FC236}">
                <a16:creationId xmlns:a16="http://schemas.microsoft.com/office/drawing/2014/main" id="{016A259E-727A-1F63-767D-B48ECB1FBFC4}"/>
              </a:ext>
            </a:extLst>
          </p:cNvPr>
          <p:cNvSpPr/>
          <p:nvPr/>
        </p:nvSpPr>
        <p:spPr>
          <a:xfrm>
            <a:off x="5060820" y="4955433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ДИСТАНЦИОННОЕ</a:t>
            </a:r>
          </a:p>
        </p:txBody>
      </p:sp>
      <p:sp>
        <p:nvSpPr>
          <p:cNvPr id="54" name="Прямоугольник: усеченные противолежащие углы 53">
            <a:extLst>
              <a:ext uri="{FF2B5EF4-FFF2-40B4-BE49-F238E27FC236}">
                <a16:creationId xmlns:a16="http://schemas.microsoft.com/office/drawing/2014/main" id="{7C24E5F7-1072-72DA-BC79-941C011AD773}"/>
              </a:ext>
            </a:extLst>
          </p:cNvPr>
          <p:cNvSpPr/>
          <p:nvPr/>
        </p:nvSpPr>
        <p:spPr>
          <a:xfrm>
            <a:off x="7596987" y="4969265"/>
            <a:ext cx="2320512" cy="34847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05.06.2022-07.06.2022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Прямоугольник: усеченные противолежащие углы 54">
            <a:extLst>
              <a:ext uri="{FF2B5EF4-FFF2-40B4-BE49-F238E27FC236}">
                <a16:creationId xmlns:a16="http://schemas.microsoft.com/office/drawing/2014/main" id="{7074F0D5-E067-3780-5D88-CFD1BC74EC19}"/>
              </a:ext>
            </a:extLst>
          </p:cNvPr>
          <p:cNvSpPr/>
          <p:nvPr/>
        </p:nvSpPr>
        <p:spPr>
          <a:xfrm>
            <a:off x="2622419" y="4958316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Охрана труда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 	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Удалить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Прямоугольник: усеченные противолежащие углы 55">
            <a:extLst>
              <a:ext uri="{FF2B5EF4-FFF2-40B4-BE49-F238E27FC236}">
                <a16:creationId xmlns:a16="http://schemas.microsoft.com/office/drawing/2014/main" id="{A9AE80EA-5E8E-38BD-AD81-AE5AFAA5266B}"/>
              </a:ext>
            </a:extLst>
          </p:cNvPr>
          <p:cNvSpPr/>
          <p:nvPr/>
        </p:nvSpPr>
        <p:spPr>
          <a:xfrm>
            <a:off x="2622418" y="5468790"/>
            <a:ext cx="2320511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Пожарная безопасность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Удалить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Прямоугольник: усеченные противолежащие углы 56">
            <a:extLst>
              <a:ext uri="{FF2B5EF4-FFF2-40B4-BE49-F238E27FC236}">
                <a16:creationId xmlns:a16="http://schemas.microsoft.com/office/drawing/2014/main" id="{96D37F32-E380-B992-E2D4-4C55D6B49900}"/>
              </a:ext>
            </a:extLst>
          </p:cNvPr>
          <p:cNvSpPr/>
          <p:nvPr/>
        </p:nvSpPr>
        <p:spPr>
          <a:xfrm>
            <a:off x="2622418" y="5979264"/>
            <a:ext cx="2320510" cy="362309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i="1" dirty="0">
                <a:solidFill>
                  <a:srgbClr val="FFC000"/>
                </a:solidFill>
              </a:rPr>
              <a:t>Добавить программу слушателю</a:t>
            </a:r>
            <a:endParaRPr lang="ru-RU" sz="1100" b="1" i="1" dirty="0">
              <a:solidFill>
                <a:srgbClr val="FFC000"/>
              </a:solidFill>
            </a:endParaRPr>
          </a:p>
        </p:txBody>
      </p:sp>
      <p:sp>
        <p:nvSpPr>
          <p:cNvPr id="58" name="Прямоугольник: усеченные противолежащие углы 57">
            <a:extLst>
              <a:ext uri="{FF2B5EF4-FFF2-40B4-BE49-F238E27FC236}">
                <a16:creationId xmlns:a16="http://schemas.microsoft.com/office/drawing/2014/main" id="{09643C5F-C18B-1669-1562-57932CF7077D}"/>
              </a:ext>
            </a:extLst>
          </p:cNvPr>
          <p:cNvSpPr/>
          <p:nvPr/>
        </p:nvSpPr>
        <p:spPr>
          <a:xfrm>
            <a:off x="5060820" y="5484554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ДИСТАНЦИОННОЕ</a:t>
            </a:r>
          </a:p>
        </p:txBody>
      </p:sp>
      <p:sp>
        <p:nvSpPr>
          <p:cNvPr id="59" name="Прямоугольник: усеченные противолежащие углы 58">
            <a:extLst>
              <a:ext uri="{FF2B5EF4-FFF2-40B4-BE49-F238E27FC236}">
                <a16:creationId xmlns:a16="http://schemas.microsoft.com/office/drawing/2014/main" id="{7DD1EDF1-1BB9-596A-92E2-710530CCFBFF}"/>
              </a:ext>
            </a:extLst>
          </p:cNvPr>
          <p:cNvSpPr/>
          <p:nvPr/>
        </p:nvSpPr>
        <p:spPr>
          <a:xfrm>
            <a:off x="7596987" y="5498386"/>
            <a:ext cx="2320512" cy="34847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05.06.2022-07.06.2022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F3C07E14-74E2-7001-B7AA-F31EC9CE3708}"/>
              </a:ext>
            </a:extLst>
          </p:cNvPr>
          <p:cNvSpPr/>
          <p:nvPr/>
        </p:nvSpPr>
        <p:spPr>
          <a:xfrm>
            <a:off x="464382" y="5065865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Прямоугольник: скругленные верхние углы 60">
            <a:extLst>
              <a:ext uri="{FF2B5EF4-FFF2-40B4-BE49-F238E27FC236}">
                <a16:creationId xmlns:a16="http://schemas.microsoft.com/office/drawing/2014/main" id="{EDCF66A4-71CD-2C5F-7504-3CDCFE02D98B}"/>
              </a:ext>
            </a:extLst>
          </p:cNvPr>
          <p:cNvSpPr/>
          <p:nvPr/>
        </p:nvSpPr>
        <p:spPr>
          <a:xfrm>
            <a:off x="10121658" y="4969265"/>
            <a:ext cx="1894941" cy="34847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Применить для всей группы</a:t>
            </a:r>
          </a:p>
        </p:txBody>
      </p:sp>
      <p:sp>
        <p:nvSpPr>
          <p:cNvPr id="62" name="Прямоугольник: скругленные верхние углы 61">
            <a:extLst>
              <a:ext uri="{FF2B5EF4-FFF2-40B4-BE49-F238E27FC236}">
                <a16:creationId xmlns:a16="http://schemas.microsoft.com/office/drawing/2014/main" id="{D1EDE82C-9168-A934-762C-CB1A5638AFA1}"/>
              </a:ext>
            </a:extLst>
          </p:cNvPr>
          <p:cNvSpPr/>
          <p:nvPr/>
        </p:nvSpPr>
        <p:spPr>
          <a:xfrm>
            <a:off x="10121657" y="5484554"/>
            <a:ext cx="1894941" cy="34847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Применить для всей группы</a:t>
            </a:r>
          </a:p>
        </p:txBody>
      </p:sp>
      <p:pic>
        <p:nvPicPr>
          <p:cNvPr id="21" name="Рисунок 20" descr="Ссылка">
            <a:extLst>
              <a:ext uri="{FF2B5EF4-FFF2-40B4-BE49-F238E27FC236}">
                <a16:creationId xmlns:a16="http://schemas.microsoft.com/office/drawing/2014/main" id="{95530987-FECC-98C5-81BA-84A39E2DB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033" y="1061322"/>
            <a:ext cx="387105" cy="3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5D9B9F1-48E3-30B4-5F0F-4C9C4E3CCC8C}"/>
              </a:ext>
            </a:extLst>
          </p:cNvPr>
          <p:cNvSpPr/>
          <p:nvPr/>
        </p:nvSpPr>
        <p:spPr>
          <a:xfrm>
            <a:off x="6265133" y="2470035"/>
            <a:ext cx="3312544" cy="9348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в черновики</a:t>
            </a:r>
          </a:p>
          <a:p>
            <a:r>
              <a:rPr lang="ru-RU" sz="1500" dirty="0">
                <a:solidFill>
                  <a:schemeClr val="tx1"/>
                </a:solidFill>
              </a:rPr>
              <a:t>без отправки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уведомлений слушателям</a:t>
            </a:r>
          </a:p>
        </p:txBody>
      </p:sp>
      <p:sp>
        <p:nvSpPr>
          <p:cNvPr id="4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670CB3BC-C2AE-3A49-3C94-A6C5790EA432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3A5EDA39-BD49-C67E-CA1D-FA5F628B73D4}"/>
              </a:ext>
            </a:extLst>
          </p:cNvPr>
          <p:cNvSpPr/>
          <p:nvPr/>
        </p:nvSpPr>
        <p:spPr>
          <a:xfrm>
            <a:off x="220836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группами</a:t>
            </a:r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D232F930-5BDD-6A99-D356-B0857F51FD47}"/>
              </a:ext>
            </a:extLst>
          </p:cNvPr>
          <p:cNvSpPr/>
          <p:nvPr/>
        </p:nvSpPr>
        <p:spPr>
          <a:xfrm>
            <a:off x="382150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Мои заказчики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3F68077D-9BAB-DDD3-7DA6-87DF1FAF754A}"/>
              </a:ext>
            </a:extLst>
          </p:cNvPr>
          <p:cNvSpPr/>
          <p:nvPr/>
        </p:nvSpPr>
        <p:spPr>
          <a:xfrm>
            <a:off x="543464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контентом</a:t>
            </a:r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E6DCC150-9F0E-35E8-587F-F51B631552B3}"/>
              </a:ext>
            </a:extLst>
          </p:cNvPr>
          <p:cNvSpPr/>
          <p:nvPr/>
        </p:nvSpPr>
        <p:spPr>
          <a:xfrm>
            <a:off x="7047781" y="50608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Статистика</a:t>
            </a: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C6AB75EE-7A80-46DC-851F-11571AA0AA42}"/>
              </a:ext>
            </a:extLst>
          </p:cNvPr>
          <p:cNvSpPr/>
          <p:nvPr/>
        </p:nvSpPr>
        <p:spPr>
          <a:xfrm>
            <a:off x="866092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ФисФРДО</a:t>
            </a:r>
            <a:endParaRPr lang="ru-RU" sz="1400" dirty="0"/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83017566-09CD-DC7F-63DC-2C3D9E0239E4}"/>
              </a:ext>
            </a:extLst>
          </p:cNvPr>
          <p:cNvSpPr/>
          <p:nvPr/>
        </p:nvSpPr>
        <p:spPr>
          <a:xfrm>
            <a:off x="10274059" y="50033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Найти</a:t>
            </a:r>
          </a:p>
        </p:txBody>
      </p:sp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CE4255A0-4672-B5D7-27F9-4BB1D3ECF510}"/>
              </a:ext>
            </a:extLst>
          </p:cNvPr>
          <p:cNvSpPr/>
          <p:nvPr/>
        </p:nvSpPr>
        <p:spPr>
          <a:xfrm>
            <a:off x="595220" y="1354351"/>
            <a:ext cx="4477111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№1</a:t>
            </a:r>
          </a:p>
          <a:p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			                        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BE0D5EDE-0044-D545-4572-9F6035CC220C}"/>
              </a:ext>
            </a:extLst>
          </p:cNvPr>
          <p:cNvSpPr/>
          <p:nvPr/>
        </p:nvSpPr>
        <p:spPr>
          <a:xfrm>
            <a:off x="595220" y="1840305"/>
            <a:ext cx="4477111" cy="85832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Заказчик: 	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Физическое лицо	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Куратор заказчика: 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Петров Николай Федорович, 			89129222222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hlinkClick r:id="rId2"/>
              </a:rPr>
              <a:t>petrov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6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@mail.ru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			   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: усеченные противолежащие углы 11">
            <a:extLst>
              <a:ext uri="{FF2B5EF4-FFF2-40B4-BE49-F238E27FC236}">
                <a16:creationId xmlns:a16="http://schemas.microsoft.com/office/drawing/2014/main" id="{993102A5-B34C-C5BA-F3E4-5B5CA6044C31}"/>
              </a:ext>
            </a:extLst>
          </p:cNvPr>
          <p:cNvSpPr/>
          <p:nvPr/>
        </p:nvSpPr>
        <p:spPr>
          <a:xfrm>
            <a:off x="595220" y="2835210"/>
            <a:ext cx="4477111" cy="89714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Аттестующая организация: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АНО ДПО «Югорский учебный центр»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Место аттестации: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Тюмень</a:t>
            </a:r>
          </a:p>
          <a:p>
            <a:pPr algn="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13" name="Прямоугольник: усеченные противолежащие углы 12">
            <a:extLst>
              <a:ext uri="{FF2B5EF4-FFF2-40B4-BE49-F238E27FC236}">
                <a16:creationId xmlns:a16="http://schemas.microsoft.com/office/drawing/2014/main" id="{4B476CE1-BEE0-3479-1266-42DE2843E156}"/>
              </a:ext>
            </a:extLst>
          </p:cNvPr>
          <p:cNvSpPr/>
          <p:nvPr/>
        </p:nvSpPr>
        <p:spPr>
          <a:xfrm>
            <a:off x="595220" y="3856005"/>
            <a:ext cx="4477111" cy="89714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Комиссия: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Председатель: 	Карева Валерия Станиславовна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Члены комиссии: 	Русинова Екатерина Викторовна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Никитина Евгения Викторовна</a:t>
            </a:r>
          </a:p>
          <a:p>
            <a:pPr algn="r"/>
            <a:r>
              <a:rPr lang="ru-RU" sz="1100" i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14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FD680282-255B-9D8D-2004-E2F2D481F2AB}"/>
              </a:ext>
            </a:extLst>
          </p:cNvPr>
          <p:cNvSpPr/>
          <p:nvPr/>
        </p:nvSpPr>
        <p:spPr>
          <a:xfrm>
            <a:off x="595220" y="4889739"/>
            <a:ext cx="2294629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Добавлено 25 слушателей</a:t>
            </a:r>
          </a:p>
          <a:p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	             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Прямоугольник: усеченные противолежащие углы 14">
            <a:extLst>
              <a:ext uri="{FF2B5EF4-FFF2-40B4-BE49-F238E27FC236}">
                <a16:creationId xmlns:a16="http://schemas.microsoft.com/office/drawing/2014/main" id="{5C442AC4-865C-F508-503C-D317368A5F48}"/>
              </a:ext>
            </a:extLst>
          </p:cNvPr>
          <p:cNvSpPr/>
          <p:nvPr/>
        </p:nvSpPr>
        <p:spPr>
          <a:xfrm>
            <a:off x="2954548" y="4889739"/>
            <a:ext cx="2117784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Импорт слушателей</a:t>
            </a:r>
          </a:p>
          <a:p>
            <a:pPr algn="r"/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Скачать образец</a:t>
            </a:r>
          </a:p>
        </p:txBody>
      </p:sp>
      <p:sp>
        <p:nvSpPr>
          <p:cNvPr id="16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CDE8C624-87B0-661B-EDF5-EF6A3025F4AC}"/>
              </a:ext>
            </a:extLst>
          </p:cNvPr>
          <p:cNvSpPr/>
          <p:nvPr/>
        </p:nvSpPr>
        <p:spPr>
          <a:xfrm>
            <a:off x="595219" y="5612912"/>
            <a:ext cx="4477111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Выбрано 13 программ</a:t>
            </a:r>
          </a:p>
          <a:p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			                        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Прямоугольник: загнутый угол 23">
            <a:extLst>
              <a:ext uri="{FF2B5EF4-FFF2-40B4-BE49-F238E27FC236}">
                <a16:creationId xmlns:a16="http://schemas.microsoft.com/office/drawing/2014/main" id="{D1D14F23-1901-766A-BF01-78D6E276B579}"/>
              </a:ext>
            </a:extLst>
          </p:cNvPr>
          <p:cNvSpPr/>
          <p:nvPr/>
        </p:nvSpPr>
        <p:spPr>
          <a:xfrm>
            <a:off x="6254159" y="1354351"/>
            <a:ext cx="3312544" cy="975877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Посмотреть/</a:t>
            </a:r>
          </a:p>
          <a:p>
            <a:r>
              <a:rPr lang="ru-RU" sz="1500" dirty="0">
                <a:solidFill>
                  <a:schemeClr val="tx1"/>
                </a:solidFill>
              </a:rPr>
              <a:t>редактировать </a:t>
            </a:r>
          </a:p>
          <a:p>
            <a:r>
              <a:rPr lang="ru-RU" sz="1500" dirty="0">
                <a:solidFill>
                  <a:schemeClr val="tx1"/>
                </a:solidFill>
              </a:rPr>
              <a:t>Группу </a:t>
            </a:r>
          </a:p>
          <a:p>
            <a:r>
              <a:rPr lang="ru-RU" sz="1200" dirty="0">
                <a:solidFill>
                  <a:srgbClr val="C00000"/>
                </a:solidFill>
              </a:rPr>
              <a:t>ОБНАРУЖЕНЫ ОШИБКИ</a:t>
            </a:r>
          </a:p>
        </p:txBody>
      </p:sp>
      <p:pic>
        <p:nvPicPr>
          <p:cNvPr id="27" name="Рисунок 26" descr="Глаз">
            <a:extLst>
              <a:ext uri="{FF2B5EF4-FFF2-40B4-BE49-F238E27FC236}">
                <a16:creationId xmlns:a16="http://schemas.microsoft.com/office/drawing/2014/main" id="{CA0EC12A-E0E1-CCCB-7697-96868F66C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7011" y="1421577"/>
            <a:ext cx="914400" cy="914400"/>
          </a:xfrm>
          <a:prstGeom prst="rect">
            <a:avLst/>
          </a:prstGeom>
        </p:spPr>
      </p:pic>
      <p:pic>
        <p:nvPicPr>
          <p:cNvPr id="33" name="Рисунок 32" descr="Диск">
            <a:extLst>
              <a:ext uri="{FF2B5EF4-FFF2-40B4-BE49-F238E27FC236}">
                <a16:creationId xmlns:a16="http://schemas.microsoft.com/office/drawing/2014/main" id="{84254E13-2FD1-11CC-4FCD-D9F7DFA12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7892" y="2682990"/>
            <a:ext cx="592373" cy="592373"/>
          </a:xfrm>
          <a:prstGeom prst="rect">
            <a:avLst/>
          </a:prstGeo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C024E72-EEC3-4343-E76B-E285FADA6824}"/>
              </a:ext>
            </a:extLst>
          </p:cNvPr>
          <p:cNvSpPr/>
          <p:nvPr/>
        </p:nvSpPr>
        <p:spPr>
          <a:xfrm>
            <a:off x="6265133" y="5612912"/>
            <a:ext cx="3312544" cy="362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Выйти без сохранения группы</a:t>
            </a:r>
          </a:p>
        </p:txBody>
      </p:sp>
      <p:sp>
        <p:nvSpPr>
          <p:cNvPr id="23" name="Стрелка: пятиугольник 22">
            <a:extLst>
              <a:ext uri="{FF2B5EF4-FFF2-40B4-BE49-F238E27FC236}">
                <a16:creationId xmlns:a16="http://schemas.microsoft.com/office/drawing/2014/main" id="{534B99D2-9723-4B8F-5B57-7C6E7466F433}"/>
              </a:ext>
            </a:extLst>
          </p:cNvPr>
          <p:cNvSpPr/>
          <p:nvPr/>
        </p:nvSpPr>
        <p:spPr>
          <a:xfrm>
            <a:off x="6265134" y="3568461"/>
            <a:ext cx="3508594" cy="119368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и направить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уведомление слушателям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с персональными логинами </a:t>
            </a:r>
          </a:p>
          <a:p>
            <a:r>
              <a:rPr lang="ru-RU" sz="1500" dirty="0">
                <a:solidFill>
                  <a:schemeClr val="tx1"/>
                </a:solidFill>
              </a:rPr>
              <a:t>и паролями</a:t>
            </a:r>
          </a:p>
        </p:txBody>
      </p:sp>
      <p:pic>
        <p:nvPicPr>
          <p:cNvPr id="25" name="Рисунок 24" descr="Отправить">
            <a:extLst>
              <a:ext uri="{FF2B5EF4-FFF2-40B4-BE49-F238E27FC236}">
                <a16:creationId xmlns:a16="http://schemas.microsoft.com/office/drawing/2014/main" id="{09C902E3-FB87-7307-0558-B96943651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7912" y="3856005"/>
            <a:ext cx="632597" cy="6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5D9B9F1-48E3-30B4-5F0F-4C9C4E3CCC8C}"/>
              </a:ext>
            </a:extLst>
          </p:cNvPr>
          <p:cNvSpPr/>
          <p:nvPr/>
        </p:nvSpPr>
        <p:spPr>
          <a:xfrm>
            <a:off x="6265133" y="2470035"/>
            <a:ext cx="3312544" cy="9348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в черновики</a:t>
            </a:r>
          </a:p>
          <a:p>
            <a:r>
              <a:rPr lang="ru-RU" sz="1500" dirty="0">
                <a:solidFill>
                  <a:schemeClr val="tx1"/>
                </a:solidFill>
              </a:rPr>
              <a:t>без отправки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уведомлений слушателям</a:t>
            </a:r>
          </a:p>
        </p:txBody>
      </p:sp>
      <p:sp>
        <p:nvSpPr>
          <p:cNvPr id="4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670CB3BC-C2AE-3A49-3C94-A6C5790EA432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3A5EDA39-BD49-C67E-CA1D-FA5F628B73D4}"/>
              </a:ext>
            </a:extLst>
          </p:cNvPr>
          <p:cNvSpPr/>
          <p:nvPr/>
        </p:nvSpPr>
        <p:spPr>
          <a:xfrm>
            <a:off x="220836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группами</a:t>
            </a:r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D232F930-5BDD-6A99-D356-B0857F51FD47}"/>
              </a:ext>
            </a:extLst>
          </p:cNvPr>
          <p:cNvSpPr/>
          <p:nvPr/>
        </p:nvSpPr>
        <p:spPr>
          <a:xfrm>
            <a:off x="382150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Мои заказчики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3F68077D-9BAB-DDD3-7DA6-87DF1FAF754A}"/>
              </a:ext>
            </a:extLst>
          </p:cNvPr>
          <p:cNvSpPr/>
          <p:nvPr/>
        </p:nvSpPr>
        <p:spPr>
          <a:xfrm>
            <a:off x="543464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контентом</a:t>
            </a:r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E6DCC150-9F0E-35E8-587F-F51B631552B3}"/>
              </a:ext>
            </a:extLst>
          </p:cNvPr>
          <p:cNvSpPr/>
          <p:nvPr/>
        </p:nvSpPr>
        <p:spPr>
          <a:xfrm>
            <a:off x="7047781" y="50608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Статистика</a:t>
            </a: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C6AB75EE-7A80-46DC-851F-11571AA0AA42}"/>
              </a:ext>
            </a:extLst>
          </p:cNvPr>
          <p:cNvSpPr/>
          <p:nvPr/>
        </p:nvSpPr>
        <p:spPr>
          <a:xfrm>
            <a:off x="866092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ФисФРДО</a:t>
            </a:r>
            <a:endParaRPr lang="ru-RU" sz="1400" dirty="0"/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83017566-09CD-DC7F-63DC-2C3D9E0239E4}"/>
              </a:ext>
            </a:extLst>
          </p:cNvPr>
          <p:cNvSpPr/>
          <p:nvPr/>
        </p:nvSpPr>
        <p:spPr>
          <a:xfrm>
            <a:off x="10274059" y="50033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Найти</a:t>
            </a:r>
          </a:p>
        </p:txBody>
      </p:sp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CE4255A0-4672-B5D7-27F9-4BB1D3ECF510}"/>
              </a:ext>
            </a:extLst>
          </p:cNvPr>
          <p:cNvSpPr/>
          <p:nvPr/>
        </p:nvSpPr>
        <p:spPr>
          <a:xfrm>
            <a:off x="595220" y="1354351"/>
            <a:ext cx="4477111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№1</a:t>
            </a:r>
          </a:p>
          <a:p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			                        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BE0D5EDE-0044-D545-4572-9F6035CC220C}"/>
              </a:ext>
            </a:extLst>
          </p:cNvPr>
          <p:cNvSpPr/>
          <p:nvPr/>
        </p:nvSpPr>
        <p:spPr>
          <a:xfrm>
            <a:off x="595220" y="1840305"/>
            <a:ext cx="4477111" cy="85832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Заказчик: 	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Физическое лицо	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Куратор заказчика: 	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Петров Николай Федорович, 			89129222222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hlinkClick r:id="rId2"/>
              </a:rPr>
              <a:t>petrov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6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@mail.ru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			                      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: усеченные противолежащие углы 11">
            <a:extLst>
              <a:ext uri="{FF2B5EF4-FFF2-40B4-BE49-F238E27FC236}">
                <a16:creationId xmlns:a16="http://schemas.microsoft.com/office/drawing/2014/main" id="{993102A5-B34C-C5BA-F3E4-5B5CA6044C31}"/>
              </a:ext>
            </a:extLst>
          </p:cNvPr>
          <p:cNvSpPr/>
          <p:nvPr/>
        </p:nvSpPr>
        <p:spPr>
          <a:xfrm>
            <a:off x="595220" y="2835210"/>
            <a:ext cx="4477111" cy="89714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Аттестующая организация: 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АНО ДПО «Югорский учебный центр»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Место аттестации: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Тюмень</a:t>
            </a:r>
          </a:p>
          <a:p>
            <a:pPr algn="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13" name="Прямоугольник: усеченные противолежащие углы 12">
            <a:extLst>
              <a:ext uri="{FF2B5EF4-FFF2-40B4-BE49-F238E27FC236}">
                <a16:creationId xmlns:a16="http://schemas.microsoft.com/office/drawing/2014/main" id="{4B476CE1-BEE0-3479-1266-42DE2843E156}"/>
              </a:ext>
            </a:extLst>
          </p:cNvPr>
          <p:cNvSpPr/>
          <p:nvPr/>
        </p:nvSpPr>
        <p:spPr>
          <a:xfrm>
            <a:off x="595220" y="3856005"/>
            <a:ext cx="4477111" cy="89714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Комиссия: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Председатель: 	Карева Валерия Станиславовна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Члены комиссии: 	Русинова Екатерина Викторовна</a:t>
            </a:r>
          </a:p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	Никитина Евгения Викторовна</a:t>
            </a:r>
          </a:p>
          <a:p>
            <a:pPr algn="r"/>
            <a:r>
              <a:rPr lang="ru-RU" sz="1100" i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Изменить</a:t>
            </a:r>
          </a:p>
        </p:txBody>
      </p:sp>
      <p:sp>
        <p:nvSpPr>
          <p:cNvPr id="14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FD680282-255B-9D8D-2004-E2F2D481F2AB}"/>
              </a:ext>
            </a:extLst>
          </p:cNvPr>
          <p:cNvSpPr/>
          <p:nvPr/>
        </p:nvSpPr>
        <p:spPr>
          <a:xfrm>
            <a:off x="595220" y="4889739"/>
            <a:ext cx="2294629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Добавлено 25 слушателей</a:t>
            </a:r>
          </a:p>
          <a:p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	             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Прямоугольник: усеченные противолежащие углы 14">
            <a:extLst>
              <a:ext uri="{FF2B5EF4-FFF2-40B4-BE49-F238E27FC236}">
                <a16:creationId xmlns:a16="http://schemas.microsoft.com/office/drawing/2014/main" id="{5C442AC4-865C-F508-503C-D317368A5F48}"/>
              </a:ext>
            </a:extLst>
          </p:cNvPr>
          <p:cNvSpPr/>
          <p:nvPr/>
        </p:nvSpPr>
        <p:spPr>
          <a:xfrm>
            <a:off x="2954548" y="4889739"/>
            <a:ext cx="2117784" cy="59091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Импорт слушателей</a:t>
            </a:r>
          </a:p>
          <a:p>
            <a:pPr algn="r"/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Скачать образец</a:t>
            </a:r>
          </a:p>
        </p:txBody>
      </p:sp>
      <p:sp>
        <p:nvSpPr>
          <p:cNvPr id="16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id="{CDE8C624-87B0-661B-EDF5-EF6A3025F4AC}"/>
              </a:ext>
            </a:extLst>
          </p:cNvPr>
          <p:cNvSpPr/>
          <p:nvPr/>
        </p:nvSpPr>
        <p:spPr>
          <a:xfrm>
            <a:off x="595219" y="5612912"/>
            <a:ext cx="4477111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Выбрано 13 программ</a:t>
            </a:r>
          </a:p>
          <a:p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			                         Изменить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Прямоугольник: загнутый угол 23">
            <a:extLst>
              <a:ext uri="{FF2B5EF4-FFF2-40B4-BE49-F238E27FC236}">
                <a16:creationId xmlns:a16="http://schemas.microsoft.com/office/drawing/2014/main" id="{D1D14F23-1901-766A-BF01-78D6E276B579}"/>
              </a:ext>
            </a:extLst>
          </p:cNvPr>
          <p:cNvSpPr/>
          <p:nvPr/>
        </p:nvSpPr>
        <p:spPr>
          <a:xfrm>
            <a:off x="6254159" y="1415828"/>
            <a:ext cx="3312544" cy="914400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Посмотреть/</a:t>
            </a:r>
          </a:p>
          <a:p>
            <a:r>
              <a:rPr lang="ru-RU" sz="1500" dirty="0">
                <a:solidFill>
                  <a:schemeClr val="tx1"/>
                </a:solidFill>
              </a:rPr>
              <a:t>редактировать </a:t>
            </a:r>
          </a:p>
          <a:p>
            <a:r>
              <a:rPr lang="ru-RU" sz="1500" dirty="0">
                <a:solidFill>
                  <a:schemeClr val="tx1"/>
                </a:solidFill>
              </a:rPr>
              <a:t>группу</a:t>
            </a:r>
          </a:p>
        </p:txBody>
      </p:sp>
      <p:pic>
        <p:nvPicPr>
          <p:cNvPr id="27" name="Рисунок 26" descr="Глаз">
            <a:extLst>
              <a:ext uri="{FF2B5EF4-FFF2-40B4-BE49-F238E27FC236}">
                <a16:creationId xmlns:a16="http://schemas.microsoft.com/office/drawing/2014/main" id="{CA0EC12A-E0E1-CCCB-7697-96868F66C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7011" y="1421577"/>
            <a:ext cx="914400" cy="914400"/>
          </a:xfrm>
          <a:prstGeom prst="rect">
            <a:avLst/>
          </a:prstGeom>
        </p:spPr>
      </p:pic>
      <p:sp>
        <p:nvSpPr>
          <p:cNvPr id="30" name="Стрелка: пятиугольник 29">
            <a:extLst>
              <a:ext uri="{FF2B5EF4-FFF2-40B4-BE49-F238E27FC236}">
                <a16:creationId xmlns:a16="http://schemas.microsoft.com/office/drawing/2014/main" id="{71F3AE8A-B738-1E22-2DC0-28687F21800C}"/>
              </a:ext>
            </a:extLst>
          </p:cNvPr>
          <p:cNvSpPr/>
          <p:nvPr/>
        </p:nvSpPr>
        <p:spPr>
          <a:xfrm>
            <a:off x="6265134" y="3568460"/>
            <a:ext cx="4477110" cy="1426239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Сохранить группу и направить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уведомление слушателям </a:t>
            </a:r>
          </a:p>
          <a:p>
            <a:r>
              <a:rPr lang="ru-RU" sz="1500" dirty="0">
                <a:solidFill>
                  <a:schemeClr val="tx1"/>
                </a:solidFill>
              </a:rPr>
              <a:t>с персональными логинами </a:t>
            </a:r>
          </a:p>
          <a:p>
            <a:r>
              <a:rPr lang="ru-RU" sz="1500" dirty="0">
                <a:solidFill>
                  <a:schemeClr val="tx1"/>
                </a:solidFill>
              </a:rPr>
              <a:t>и паролями</a:t>
            </a:r>
          </a:p>
        </p:txBody>
      </p:sp>
      <p:pic>
        <p:nvPicPr>
          <p:cNvPr id="31" name="Рисунок 30" descr="Отправить">
            <a:extLst>
              <a:ext uri="{FF2B5EF4-FFF2-40B4-BE49-F238E27FC236}">
                <a16:creationId xmlns:a16="http://schemas.microsoft.com/office/drawing/2014/main" id="{3C0464E6-0B4C-4C9F-3722-9D124A95D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1411" y="3956658"/>
            <a:ext cx="632597" cy="632597"/>
          </a:xfrm>
          <a:prstGeom prst="rect">
            <a:avLst/>
          </a:prstGeom>
        </p:spPr>
      </p:pic>
      <p:pic>
        <p:nvPicPr>
          <p:cNvPr id="33" name="Рисунок 32" descr="Диск">
            <a:extLst>
              <a:ext uri="{FF2B5EF4-FFF2-40B4-BE49-F238E27FC236}">
                <a16:creationId xmlns:a16="http://schemas.microsoft.com/office/drawing/2014/main" id="{84254E13-2FD1-11CC-4FCD-D9F7DFA12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7892" y="2682990"/>
            <a:ext cx="592373" cy="592373"/>
          </a:xfrm>
          <a:prstGeom prst="rect">
            <a:avLst/>
          </a:prstGeo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C024E72-EEC3-4343-E76B-E285FADA6824}"/>
              </a:ext>
            </a:extLst>
          </p:cNvPr>
          <p:cNvSpPr/>
          <p:nvPr/>
        </p:nvSpPr>
        <p:spPr>
          <a:xfrm>
            <a:off x="6265133" y="5612912"/>
            <a:ext cx="3312544" cy="362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Выйти без сохранения группы</a:t>
            </a:r>
          </a:p>
        </p:txBody>
      </p:sp>
    </p:spTree>
    <p:extLst>
      <p:ext uri="{BB962C8B-B14F-4D97-AF65-F5344CB8AC3E}">
        <p14:creationId xmlns:p14="http://schemas.microsoft.com/office/powerpoint/2010/main" val="260995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670CB3BC-C2AE-3A49-3C94-A6C5790EA432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3A5EDA39-BD49-C67E-CA1D-FA5F628B73D4}"/>
              </a:ext>
            </a:extLst>
          </p:cNvPr>
          <p:cNvSpPr/>
          <p:nvPr/>
        </p:nvSpPr>
        <p:spPr>
          <a:xfrm>
            <a:off x="2208360" y="500334"/>
            <a:ext cx="1492374" cy="612475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группами</a:t>
            </a:r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D232F930-5BDD-6A99-D356-B0857F51FD47}"/>
              </a:ext>
            </a:extLst>
          </p:cNvPr>
          <p:cNvSpPr/>
          <p:nvPr/>
        </p:nvSpPr>
        <p:spPr>
          <a:xfrm>
            <a:off x="382150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Мои заказчики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3F68077D-9BAB-DDD3-7DA6-87DF1FAF754A}"/>
              </a:ext>
            </a:extLst>
          </p:cNvPr>
          <p:cNvSpPr/>
          <p:nvPr/>
        </p:nvSpPr>
        <p:spPr>
          <a:xfrm>
            <a:off x="543464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контентом</a:t>
            </a:r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E6DCC150-9F0E-35E8-587F-F51B631552B3}"/>
              </a:ext>
            </a:extLst>
          </p:cNvPr>
          <p:cNvSpPr/>
          <p:nvPr/>
        </p:nvSpPr>
        <p:spPr>
          <a:xfrm>
            <a:off x="7047781" y="50608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Статистика</a:t>
            </a: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C6AB75EE-7A80-46DC-851F-11571AA0AA42}"/>
              </a:ext>
            </a:extLst>
          </p:cNvPr>
          <p:cNvSpPr/>
          <p:nvPr/>
        </p:nvSpPr>
        <p:spPr>
          <a:xfrm>
            <a:off x="866092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ФисФРДО</a:t>
            </a:r>
            <a:endParaRPr lang="ru-RU" sz="1400" dirty="0"/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83017566-09CD-DC7F-63DC-2C3D9E0239E4}"/>
              </a:ext>
            </a:extLst>
          </p:cNvPr>
          <p:cNvSpPr/>
          <p:nvPr/>
        </p:nvSpPr>
        <p:spPr>
          <a:xfrm>
            <a:off x="10274059" y="50033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Найти</a:t>
            </a:r>
          </a:p>
        </p:txBody>
      </p:sp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CE4255A0-4672-B5D7-27F9-4BB1D3ECF510}"/>
              </a:ext>
            </a:extLst>
          </p:cNvPr>
          <p:cNvSpPr/>
          <p:nvPr/>
        </p:nvSpPr>
        <p:spPr>
          <a:xfrm>
            <a:off x="362309" y="3217649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8DF30-9CBF-1C91-8197-3635EE9823EE}"/>
              </a:ext>
            </a:extLst>
          </p:cNvPr>
          <p:cNvSpPr txBox="1"/>
          <p:nvPr/>
        </p:nvSpPr>
        <p:spPr>
          <a:xfrm>
            <a:off x="737419" y="2100231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Наименование </a:t>
            </a:r>
          </a:p>
          <a:p>
            <a:pPr algn="ctr"/>
            <a:r>
              <a:rPr lang="ru-RU" sz="1400" dirty="0"/>
              <a:t>группы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26D9C-9A7A-CC53-1AF8-45F8DBA042C5}"/>
              </a:ext>
            </a:extLst>
          </p:cNvPr>
          <p:cNvSpPr txBox="1"/>
          <p:nvPr/>
        </p:nvSpPr>
        <p:spPr>
          <a:xfrm>
            <a:off x="3195650" y="2207952"/>
            <a:ext cx="1182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Организация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AB6949-059B-090D-142D-594C66E550E2}"/>
              </a:ext>
            </a:extLst>
          </p:cNvPr>
          <p:cNvSpPr txBox="1"/>
          <p:nvPr/>
        </p:nvSpPr>
        <p:spPr>
          <a:xfrm>
            <a:off x="5172083" y="2049320"/>
            <a:ext cx="856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Человек </a:t>
            </a:r>
          </a:p>
          <a:p>
            <a:pPr algn="ctr"/>
            <a:r>
              <a:rPr lang="ru-RU" sz="1400" dirty="0"/>
              <a:t>в группе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20CE4F-04B5-8C72-5F47-E9941E3809CC}"/>
              </a:ext>
            </a:extLst>
          </p:cNvPr>
          <p:cNvSpPr txBox="1"/>
          <p:nvPr/>
        </p:nvSpPr>
        <p:spPr>
          <a:xfrm>
            <a:off x="10243918" y="2105011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Просрочены/</a:t>
            </a:r>
          </a:p>
          <a:p>
            <a:pPr algn="ctr"/>
            <a:r>
              <a:rPr lang="ru-RU" sz="1400" dirty="0"/>
              <a:t>провалены</a:t>
            </a:r>
          </a:p>
        </p:txBody>
      </p:sp>
      <p:sp>
        <p:nvSpPr>
          <p:cNvPr id="59" name="Прямоугольник: усеченные противолежащие углы 58">
            <a:extLst>
              <a:ext uri="{FF2B5EF4-FFF2-40B4-BE49-F238E27FC236}">
                <a16:creationId xmlns:a16="http://schemas.microsoft.com/office/drawing/2014/main" id="{E8B7BA16-BBCC-DDC1-94B4-BB7D5C19A136}"/>
              </a:ext>
            </a:extLst>
          </p:cNvPr>
          <p:cNvSpPr/>
          <p:nvPr/>
        </p:nvSpPr>
        <p:spPr>
          <a:xfrm>
            <a:off x="2721635" y="3217649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Сибур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3AF862-E76C-4204-4629-CF984273FC49}"/>
              </a:ext>
            </a:extLst>
          </p:cNvPr>
          <p:cNvSpPr txBox="1"/>
          <p:nvPr/>
        </p:nvSpPr>
        <p:spPr>
          <a:xfrm>
            <a:off x="6264622" y="2042426"/>
            <a:ext cx="1100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Количество </a:t>
            </a:r>
          </a:p>
          <a:p>
            <a:pPr algn="ctr"/>
            <a:r>
              <a:rPr lang="ru-RU" sz="1400" dirty="0"/>
              <a:t>программ</a:t>
            </a:r>
          </a:p>
        </p:txBody>
      </p:sp>
      <p:sp>
        <p:nvSpPr>
          <p:cNvPr id="61" name="Прямоугольник: усеченные противолежащие углы 60">
            <a:extLst>
              <a:ext uri="{FF2B5EF4-FFF2-40B4-BE49-F238E27FC236}">
                <a16:creationId xmlns:a16="http://schemas.microsoft.com/office/drawing/2014/main" id="{AD2DCA69-00B2-520D-71DC-1C61971384BD}"/>
              </a:ext>
            </a:extLst>
          </p:cNvPr>
          <p:cNvSpPr/>
          <p:nvPr/>
        </p:nvSpPr>
        <p:spPr>
          <a:xfrm>
            <a:off x="5119123" y="3217648"/>
            <a:ext cx="96250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27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64" name="Прямоугольник: усеченные противолежащие углы 63">
            <a:extLst>
              <a:ext uri="{FF2B5EF4-FFF2-40B4-BE49-F238E27FC236}">
                <a16:creationId xmlns:a16="http://schemas.microsoft.com/office/drawing/2014/main" id="{92F894D1-9382-23BC-3072-8B3F75D283D5}"/>
              </a:ext>
            </a:extLst>
          </p:cNvPr>
          <p:cNvSpPr/>
          <p:nvPr/>
        </p:nvSpPr>
        <p:spPr>
          <a:xfrm>
            <a:off x="6264622" y="3217646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65" name="Прямоугольник: усеченные противолежащие углы 64">
            <a:extLst>
              <a:ext uri="{FF2B5EF4-FFF2-40B4-BE49-F238E27FC236}">
                <a16:creationId xmlns:a16="http://schemas.microsoft.com/office/drawing/2014/main" id="{185A5094-706C-93ED-2902-BC80D6D53BDE}"/>
              </a:ext>
            </a:extLst>
          </p:cNvPr>
          <p:cNvSpPr/>
          <p:nvPr/>
        </p:nvSpPr>
        <p:spPr>
          <a:xfrm>
            <a:off x="9699745" y="3217646"/>
            <a:ext cx="229893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i="1" dirty="0">
                <a:solidFill>
                  <a:srgbClr val="FF0000"/>
                </a:solidFill>
              </a:rPr>
              <a:t>Удалить   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6      </a:t>
            </a:r>
            <a:r>
              <a:rPr lang="ru-RU" sz="1100" i="1" dirty="0">
                <a:solidFill>
                  <a:srgbClr val="FF0000"/>
                </a:solidFill>
              </a:rPr>
              <a:t>Переназначить</a:t>
            </a:r>
          </a:p>
        </p:txBody>
      </p:sp>
      <p:sp>
        <p:nvSpPr>
          <p:cNvPr id="68" name="Прямоугольник: усеченные противолежащие углы 67">
            <a:extLst>
              <a:ext uri="{FF2B5EF4-FFF2-40B4-BE49-F238E27FC236}">
                <a16:creationId xmlns:a16="http://schemas.microsoft.com/office/drawing/2014/main" id="{00B7D4B9-1B9B-D29A-51B9-C176BBD25FF1}"/>
              </a:ext>
            </a:extLst>
          </p:cNvPr>
          <p:cNvSpPr/>
          <p:nvPr/>
        </p:nvSpPr>
        <p:spPr>
          <a:xfrm>
            <a:off x="362309" y="3743152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№2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69" name="Прямоугольник: усеченные противолежащие углы 68">
            <a:extLst>
              <a:ext uri="{FF2B5EF4-FFF2-40B4-BE49-F238E27FC236}">
                <a16:creationId xmlns:a16="http://schemas.microsoft.com/office/drawing/2014/main" id="{9B4DE774-0257-51D8-904C-C3AE49FD9721}"/>
              </a:ext>
            </a:extLst>
          </p:cNvPr>
          <p:cNvSpPr/>
          <p:nvPr/>
        </p:nvSpPr>
        <p:spPr>
          <a:xfrm>
            <a:off x="2721635" y="3743152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«Газпромнефть Ямал»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76" name="Прямоугольник: усеченные противолежащие углы 75">
            <a:extLst>
              <a:ext uri="{FF2B5EF4-FFF2-40B4-BE49-F238E27FC236}">
                <a16:creationId xmlns:a16="http://schemas.microsoft.com/office/drawing/2014/main" id="{0A88C9AF-7E0C-AF53-C214-91AFB6086C48}"/>
              </a:ext>
            </a:extLst>
          </p:cNvPr>
          <p:cNvSpPr/>
          <p:nvPr/>
        </p:nvSpPr>
        <p:spPr>
          <a:xfrm>
            <a:off x="5119123" y="3743151"/>
            <a:ext cx="96250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437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77" name="Прямоугольник: усеченные противолежащие углы 76">
            <a:extLst>
              <a:ext uri="{FF2B5EF4-FFF2-40B4-BE49-F238E27FC236}">
                <a16:creationId xmlns:a16="http://schemas.microsoft.com/office/drawing/2014/main" id="{129353A0-54FA-131A-FDA2-4D4C39C598CB}"/>
              </a:ext>
            </a:extLst>
          </p:cNvPr>
          <p:cNvSpPr/>
          <p:nvPr/>
        </p:nvSpPr>
        <p:spPr>
          <a:xfrm>
            <a:off x="6264622" y="3743149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78" name="Прямоугольник: усеченные противолежащие углы 77">
            <a:extLst>
              <a:ext uri="{FF2B5EF4-FFF2-40B4-BE49-F238E27FC236}">
                <a16:creationId xmlns:a16="http://schemas.microsoft.com/office/drawing/2014/main" id="{6CA66D7E-A92C-DB0E-E21D-1D942CF6E5DE}"/>
              </a:ext>
            </a:extLst>
          </p:cNvPr>
          <p:cNvSpPr/>
          <p:nvPr/>
        </p:nvSpPr>
        <p:spPr>
          <a:xfrm>
            <a:off x="9699745" y="3743149"/>
            <a:ext cx="229893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i="1" dirty="0">
                <a:solidFill>
                  <a:srgbClr val="FF0000"/>
                </a:solidFill>
              </a:rPr>
              <a:t>Удалить   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4      </a:t>
            </a:r>
            <a:r>
              <a:rPr lang="ru-RU" sz="1100" i="1" dirty="0">
                <a:solidFill>
                  <a:srgbClr val="FF0000"/>
                </a:solidFill>
              </a:rPr>
              <a:t>Переназначить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4D6F60-007E-6323-13B2-DB77FA844240}"/>
              </a:ext>
            </a:extLst>
          </p:cNvPr>
          <p:cNvSpPr txBox="1"/>
          <p:nvPr/>
        </p:nvSpPr>
        <p:spPr>
          <a:xfrm>
            <a:off x="7491785" y="1922448"/>
            <a:ext cx="11672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err="1"/>
              <a:t>Сфор</a:t>
            </a:r>
            <a:r>
              <a:rPr lang="ru-RU" sz="1400" dirty="0"/>
              <a:t>-но </a:t>
            </a:r>
          </a:p>
          <a:p>
            <a:pPr algn="ctr"/>
            <a:r>
              <a:rPr lang="ru-RU" sz="1400" dirty="0"/>
              <a:t>документов/</a:t>
            </a:r>
          </a:p>
          <a:p>
            <a:pPr algn="ctr"/>
            <a:r>
              <a:rPr lang="ru-RU" sz="1400" dirty="0"/>
              <a:t>Сдано</a:t>
            </a:r>
          </a:p>
        </p:txBody>
      </p:sp>
      <p:sp>
        <p:nvSpPr>
          <p:cNvPr id="80" name="Прямоугольник: усеченные противолежащие углы 79">
            <a:extLst>
              <a:ext uri="{FF2B5EF4-FFF2-40B4-BE49-F238E27FC236}">
                <a16:creationId xmlns:a16="http://schemas.microsoft.com/office/drawing/2014/main" id="{7FDE13CB-4B6B-D4BD-AE15-C065B7D33542}"/>
              </a:ext>
            </a:extLst>
          </p:cNvPr>
          <p:cNvSpPr/>
          <p:nvPr/>
        </p:nvSpPr>
        <p:spPr>
          <a:xfrm>
            <a:off x="7485259" y="3217646"/>
            <a:ext cx="110049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4/8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81" name="Прямоугольник: усеченные противолежащие углы 80">
            <a:extLst>
              <a:ext uri="{FF2B5EF4-FFF2-40B4-BE49-F238E27FC236}">
                <a16:creationId xmlns:a16="http://schemas.microsoft.com/office/drawing/2014/main" id="{A9FD54DE-3BB9-0365-7720-877AF4860E51}"/>
              </a:ext>
            </a:extLst>
          </p:cNvPr>
          <p:cNvSpPr/>
          <p:nvPr/>
        </p:nvSpPr>
        <p:spPr>
          <a:xfrm>
            <a:off x="7485259" y="3743149"/>
            <a:ext cx="1100494" cy="362309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1/5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08FF447-73F1-B9CF-E6D8-3EE28C6D26EF}"/>
              </a:ext>
            </a:extLst>
          </p:cNvPr>
          <p:cNvSpPr/>
          <p:nvPr/>
        </p:nvSpPr>
        <p:spPr>
          <a:xfrm>
            <a:off x="690113" y="1431985"/>
            <a:ext cx="1394934" cy="418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Фильтр (применен)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4A6D83F-A604-C5E6-1DB4-498E6CFE88BD}"/>
              </a:ext>
            </a:extLst>
          </p:cNvPr>
          <p:cNvSpPr/>
          <p:nvPr/>
        </p:nvSpPr>
        <p:spPr>
          <a:xfrm>
            <a:off x="2191789" y="1429531"/>
            <a:ext cx="1394934" cy="425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Поиск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269F46F3-0917-28A7-77F5-E52ABE1308AD}"/>
              </a:ext>
            </a:extLst>
          </p:cNvPr>
          <p:cNvSpPr/>
          <p:nvPr/>
        </p:nvSpPr>
        <p:spPr>
          <a:xfrm>
            <a:off x="3706999" y="1424704"/>
            <a:ext cx="1394934" cy="425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Сортировка</a:t>
            </a:r>
          </a:p>
        </p:txBody>
      </p:sp>
      <p:sp>
        <p:nvSpPr>
          <p:cNvPr id="84" name="Прямоугольник: усеченные противолежащие углы 83">
            <a:extLst>
              <a:ext uri="{FF2B5EF4-FFF2-40B4-BE49-F238E27FC236}">
                <a16:creationId xmlns:a16="http://schemas.microsoft.com/office/drawing/2014/main" id="{227F1362-A399-D8C1-255D-85992E6CC757}"/>
              </a:ext>
            </a:extLst>
          </p:cNvPr>
          <p:cNvSpPr/>
          <p:nvPr/>
        </p:nvSpPr>
        <p:spPr>
          <a:xfrm>
            <a:off x="362309" y="4266505"/>
            <a:ext cx="2130726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№3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85" name="Прямоугольник: усеченные противолежащие углы 84">
            <a:extLst>
              <a:ext uri="{FF2B5EF4-FFF2-40B4-BE49-F238E27FC236}">
                <a16:creationId xmlns:a16="http://schemas.microsoft.com/office/drawing/2014/main" id="{E64A5256-4203-32ED-CAEC-F58F4E3F77D2}"/>
              </a:ext>
            </a:extLst>
          </p:cNvPr>
          <p:cNvSpPr/>
          <p:nvPr/>
        </p:nvSpPr>
        <p:spPr>
          <a:xfrm>
            <a:off x="2721635" y="4266505"/>
            <a:ext cx="2130726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«Газпромнефть Развитие»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86" name="Прямоугольник: усеченные противолежащие углы 85">
            <a:extLst>
              <a:ext uri="{FF2B5EF4-FFF2-40B4-BE49-F238E27FC236}">
                <a16:creationId xmlns:a16="http://schemas.microsoft.com/office/drawing/2014/main" id="{1769215D-68FB-FA6A-04F8-44365F054FB7}"/>
              </a:ext>
            </a:extLst>
          </p:cNvPr>
          <p:cNvSpPr/>
          <p:nvPr/>
        </p:nvSpPr>
        <p:spPr>
          <a:xfrm>
            <a:off x="5119123" y="4266504"/>
            <a:ext cx="962502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37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87" name="Прямоугольник: усеченные противолежащие углы 86">
            <a:extLst>
              <a:ext uri="{FF2B5EF4-FFF2-40B4-BE49-F238E27FC236}">
                <a16:creationId xmlns:a16="http://schemas.microsoft.com/office/drawing/2014/main" id="{AC79B296-C2F6-7157-6E51-33036C72E2AA}"/>
              </a:ext>
            </a:extLst>
          </p:cNvPr>
          <p:cNvSpPr/>
          <p:nvPr/>
        </p:nvSpPr>
        <p:spPr>
          <a:xfrm>
            <a:off x="6264622" y="4266502"/>
            <a:ext cx="1100494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88" name="Прямоугольник: усеченные противолежащие углы 87">
            <a:extLst>
              <a:ext uri="{FF2B5EF4-FFF2-40B4-BE49-F238E27FC236}">
                <a16:creationId xmlns:a16="http://schemas.microsoft.com/office/drawing/2014/main" id="{235555CC-6FDE-4116-4C07-1D1EB1C9D20A}"/>
              </a:ext>
            </a:extLst>
          </p:cNvPr>
          <p:cNvSpPr/>
          <p:nvPr/>
        </p:nvSpPr>
        <p:spPr>
          <a:xfrm>
            <a:off x="9699745" y="4266502"/>
            <a:ext cx="2298934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Группа закрыта</a:t>
            </a:r>
            <a:endParaRPr lang="ru-RU" sz="1100" dirty="0">
              <a:solidFill>
                <a:srgbClr val="FF0000"/>
              </a:solidFill>
            </a:endParaRPr>
          </a:p>
        </p:txBody>
      </p:sp>
      <p:sp>
        <p:nvSpPr>
          <p:cNvPr id="89" name="Прямоугольник: усеченные противолежащие углы 88">
            <a:extLst>
              <a:ext uri="{FF2B5EF4-FFF2-40B4-BE49-F238E27FC236}">
                <a16:creationId xmlns:a16="http://schemas.microsoft.com/office/drawing/2014/main" id="{E0643C88-96A0-0A1B-EFFF-7E57116E7531}"/>
              </a:ext>
            </a:extLst>
          </p:cNvPr>
          <p:cNvSpPr/>
          <p:nvPr/>
        </p:nvSpPr>
        <p:spPr>
          <a:xfrm>
            <a:off x="7485259" y="4266502"/>
            <a:ext cx="1100494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37/37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90" name="Прямоугольник: усеченные противолежащие углы 89">
            <a:extLst>
              <a:ext uri="{FF2B5EF4-FFF2-40B4-BE49-F238E27FC236}">
                <a16:creationId xmlns:a16="http://schemas.microsoft.com/office/drawing/2014/main" id="{F6757F82-061E-443D-CDE3-C58DD6AE9FF4}"/>
              </a:ext>
            </a:extLst>
          </p:cNvPr>
          <p:cNvSpPr/>
          <p:nvPr/>
        </p:nvSpPr>
        <p:spPr>
          <a:xfrm>
            <a:off x="362309" y="4765949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№4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91" name="Прямоугольник: усеченные противолежащие углы 90">
            <a:extLst>
              <a:ext uri="{FF2B5EF4-FFF2-40B4-BE49-F238E27FC236}">
                <a16:creationId xmlns:a16="http://schemas.microsoft.com/office/drawing/2014/main" id="{54DCE90A-1CBC-DE4A-7F41-4586E293CC3E}"/>
              </a:ext>
            </a:extLst>
          </p:cNvPr>
          <p:cNvSpPr/>
          <p:nvPr/>
        </p:nvSpPr>
        <p:spPr>
          <a:xfrm>
            <a:off x="2721635" y="4765949"/>
            <a:ext cx="213072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Сибнефтемаш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92" name="Прямоугольник: усеченные противолежащие углы 91">
            <a:extLst>
              <a:ext uri="{FF2B5EF4-FFF2-40B4-BE49-F238E27FC236}">
                <a16:creationId xmlns:a16="http://schemas.microsoft.com/office/drawing/2014/main" id="{74AA696A-EEC1-84D4-2D55-E4C4E9C3EAB8}"/>
              </a:ext>
            </a:extLst>
          </p:cNvPr>
          <p:cNvSpPr/>
          <p:nvPr/>
        </p:nvSpPr>
        <p:spPr>
          <a:xfrm>
            <a:off x="5119123" y="4765948"/>
            <a:ext cx="96250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67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93" name="Прямоугольник: усеченные противолежащие углы 92">
            <a:extLst>
              <a:ext uri="{FF2B5EF4-FFF2-40B4-BE49-F238E27FC236}">
                <a16:creationId xmlns:a16="http://schemas.microsoft.com/office/drawing/2014/main" id="{59512DAB-E215-0FC5-32FC-D219158BC075}"/>
              </a:ext>
            </a:extLst>
          </p:cNvPr>
          <p:cNvSpPr/>
          <p:nvPr/>
        </p:nvSpPr>
        <p:spPr>
          <a:xfrm>
            <a:off x="6264622" y="4765946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94" name="Прямоугольник: усеченные противолежащие углы 93">
            <a:extLst>
              <a:ext uri="{FF2B5EF4-FFF2-40B4-BE49-F238E27FC236}">
                <a16:creationId xmlns:a16="http://schemas.microsoft.com/office/drawing/2014/main" id="{6E2CAFB1-9236-0DA6-92F2-678F88845F53}"/>
              </a:ext>
            </a:extLst>
          </p:cNvPr>
          <p:cNvSpPr/>
          <p:nvPr/>
        </p:nvSpPr>
        <p:spPr>
          <a:xfrm>
            <a:off x="9699745" y="4765946"/>
            <a:ext cx="229893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i="1" dirty="0">
              <a:solidFill>
                <a:srgbClr val="FF0000"/>
              </a:solidFill>
            </a:endParaRPr>
          </a:p>
        </p:txBody>
      </p:sp>
      <p:sp>
        <p:nvSpPr>
          <p:cNvPr id="95" name="Прямоугольник: усеченные противолежащие углы 94">
            <a:extLst>
              <a:ext uri="{FF2B5EF4-FFF2-40B4-BE49-F238E27FC236}">
                <a16:creationId xmlns:a16="http://schemas.microsoft.com/office/drawing/2014/main" id="{A03E0383-659E-50D0-8A9F-8E19D069C099}"/>
              </a:ext>
            </a:extLst>
          </p:cNvPr>
          <p:cNvSpPr/>
          <p:nvPr/>
        </p:nvSpPr>
        <p:spPr>
          <a:xfrm>
            <a:off x="7485259" y="4765946"/>
            <a:ext cx="110049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5/5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96" name="Прямоугольник: усеченные противолежащие углы 95">
            <a:extLst>
              <a:ext uri="{FF2B5EF4-FFF2-40B4-BE49-F238E27FC236}">
                <a16:creationId xmlns:a16="http://schemas.microsoft.com/office/drawing/2014/main" id="{A2C647E6-C5F6-99B0-F0E1-1B8DE7F014D3}"/>
              </a:ext>
            </a:extLst>
          </p:cNvPr>
          <p:cNvSpPr/>
          <p:nvPr/>
        </p:nvSpPr>
        <p:spPr>
          <a:xfrm>
            <a:off x="8712676" y="3217646"/>
            <a:ext cx="809445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97" name="Прямоугольник: усеченные противолежащие углы 96">
            <a:extLst>
              <a:ext uri="{FF2B5EF4-FFF2-40B4-BE49-F238E27FC236}">
                <a16:creationId xmlns:a16="http://schemas.microsoft.com/office/drawing/2014/main" id="{C2672FEB-FD92-BD16-F5ED-A6F8FFD99D70}"/>
              </a:ext>
            </a:extLst>
          </p:cNvPr>
          <p:cNvSpPr/>
          <p:nvPr/>
        </p:nvSpPr>
        <p:spPr>
          <a:xfrm>
            <a:off x="8712676" y="3743149"/>
            <a:ext cx="809445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428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98" name="Прямоугольник: усеченные противолежащие углы 97">
            <a:extLst>
              <a:ext uri="{FF2B5EF4-FFF2-40B4-BE49-F238E27FC236}">
                <a16:creationId xmlns:a16="http://schemas.microsoft.com/office/drawing/2014/main" id="{13F0B9A7-D63A-DF8E-2AB9-9B9F6FD6D334}"/>
              </a:ext>
            </a:extLst>
          </p:cNvPr>
          <p:cNvSpPr/>
          <p:nvPr/>
        </p:nvSpPr>
        <p:spPr>
          <a:xfrm>
            <a:off x="8712676" y="4266502"/>
            <a:ext cx="809445" cy="362309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99" name="Прямоугольник: усеченные противолежащие углы 98">
            <a:extLst>
              <a:ext uri="{FF2B5EF4-FFF2-40B4-BE49-F238E27FC236}">
                <a16:creationId xmlns:a16="http://schemas.microsoft.com/office/drawing/2014/main" id="{C57B1139-9F2B-BCAB-791E-034B3369EDAA}"/>
              </a:ext>
            </a:extLst>
          </p:cNvPr>
          <p:cNvSpPr/>
          <p:nvPr/>
        </p:nvSpPr>
        <p:spPr>
          <a:xfrm>
            <a:off x="8712676" y="4765946"/>
            <a:ext cx="809445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62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806AFFD-5F31-D831-6A03-DCADCFE1A55D}"/>
              </a:ext>
            </a:extLst>
          </p:cNvPr>
          <p:cNvSpPr txBox="1"/>
          <p:nvPr/>
        </p:nvSpPr>
        <p:spPr>
          <a:xfrm>
            <a:off x="8599467" y="2100231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Пока </a:t>
            </a:r>
          </a:p>
          <a:p>
            <a:pPr algn="ctr"/>
            <a:r>
              <a:rPr lang="ru-RU" sz="1400" dirty="0"/>
              <a:t>не сдавали</a:t>
            </a:r>
          </a:p>
        </p:txBody>
      </p:sp>
      <p:sp>
        <p:nvSpPr>
          <p:cNvPr id="47" name="Прямоугольник: усеченные противолежащие углы 46">
            <a:extLst>
              <a:ext uri="{FF2B5EF4-FFF2-40B4-BE49-F238E27FC236}">
                <a16:creationId xmlns:a16="http://schemas.microsoft.com/office/drawing/2014/main" id="{52918DA6-BBD8-D5AB-C3C6-4F6B3C74015E}"/>
              </a:ext>
            </a:extLst>
          </p:cNvPr>
          <p:cNvSpPr/>
          <p:nvPr/>
        </p:nvSpPr>
        <p:spPr>
          <a:xfrm>
            <a:off x="345119" y="2712643"/>
            <a:ext cx="2130726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№5 </a:t>
            </a:r>
            <a:r>
              <a:rPr lang="ru-RU" sz="1100" b="1" dirty="0">
                <a:solidFill>
                  <a:srgbClr val="FF0000"/>
                </a:solidFill>
              </a:rPr>
              <a:t>ЧЕРНОВИК            </a:t>
            </a:r>
            <a:r>
              <a:rPr lang="ru-RU" sz="1100" b="1" i="1" dirty="0">
                <a:solidFill>
                  <a:srgbClr val="FF0000"/>
                </a:solidFill>
              </a:rPr>
              <a:t>Продолжить</a:t>
            </a:r>
          </a:p>
        </p:txBody>
      </p:sp>
      <p:sp>
        <p:nvSpPr>
          <p:cNvPr id="48" name="Прямоугольник: усеченные противолежащие углы 47">
            <a:extLst>
              <a:ext uri="{FF2B5EF4-FFF2-40B4-BE49-F238E27FC236}">
                <a16:creationId xmlns:a16="http://schemas.microsoft.com/office/drawing/2014/main" id="{ECABD5B8-49BF-7768-0C7E-F94867D62B0D}"/>
              </a:ext>
            </a:extLst>
          </p:cNvPr>
          <p:cNvSpPr/>
          <p:nvPr/>
        </p:nvSpPr>
        <p:spPr>
          <a:xfrm>
            <a:off x="2704445" y="2712643"/>
            <a:ext cx="2130726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</a:rPr>
              <a:t>Сибур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49" name="Прямоугольник: усеченные противолежащие углы 48">
            <a:extLst>
              <a:ext uri="{FF2B5EF4-FFF2-40B4-BE49-F238E27FC236}">
                <a16:creationId xmlns:a16="http://schemas.microsoft.com/office/drawing/2014/main" id="{A6BCD4EF-D092-659E-C5A1-F386C4EF68A6}"/>
              </a:ext>
            </a:extLst>
          </p:cNvPr>
          <p:cNvSpPr/>
          <p:nvPr/>
        </p:nvSpPr>
        <p:spPr>
          <a:xfrm>
            <a:off x="5101933" y="2712642"/>
            <a:ext cx="962502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50" name="Прямоугольник: усеченные противолежащие углы 49">
            <a:extLst>
              <a:ext uri="{FF2B5EF4-FFF2-40B4-BE49-F238E27FC236}">
                <a16:creationId xmlns:a16="http://schemas.microsoft.com/office/drawing/2014/main" id="{72FC7EAC-E122-C880-66E2-8D60A51358CD}"/>
              </a:ext>
            </a:extLst>
          </p:cNvPr>
          <p:cNvSpPr/>
          <p:nvPr/>
        </p:nvSpPr>
        <p:spPr>
          <a:xfrm>
            <a:off x="6247432" y="2712640"/>
            <a:ext cx="1100494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51" name="Прямоугольник: усеченные противолежащие углы 50">
            <a:extLst>
              <a:ext uri="{FF2B5EF4-FFF2-40B4-BE49-F238E27FC236}">
                <a16:creationId xmlns:a16="http://schemas.microsoft.com/office/drawing/2014/main" id="{D359A510-2306-8250-C73C-B52EEA2B6E01}"/>
              </a:ext>
            </a:extLst>
          </p:cNvPr>
          <p:cNvSpPr/>
          <p:nvPr/>
        </p:nvSpPr>
        <p:spPr>
          <a:xfrm>
            <a:off x="9682555" y="2712640"/>
            <a:ext cx="2298934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i="1" dirty="0">
              <a:solidFill>
                <a:srgbClr val="FF0000"/>
              </a:solidFill>
            </a:endParaRPr>
          </a:p>
        </p:txBody>
      </p:sp>
      <p:sp>
        <p:nvSpPr>
          <p:cNvPr id="52" name="Прямоугольник: усеченные противолежащие углы 51">
            <a:extLst>
              <a:ext uri="{FF2B5EF4-FFF2-40B4-BE49-F238E27FC236}">
                <a16:creationId xmlns:a16="http://schemas.microsoft.com/office/drawing/2014/main" id="{2124195A-403D-CC32-3AC8-EDEF67E086DF}"/>
              </a:ext>
            </a:extLst>
          </p:cNvPr>
          <p:cNvSpPr/>
          <p:nvPr/>
        </p:nvSpPr>
        <p:spPr>
          <a:xfrm>
            <a:off x="7468069" y="2712640"/>
            <a:ext cx="1100494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53" name="Прямоугольник: усеченные противолежащие углы 52">
            <a:extLst>
              <a:ext uri="{FF2B5EF4-FFF2-40B4-BE49-F238E27FC236}">
                <a16:creationId xmlns:a16="http://schemas.microsoft.com/office/drawing/2014/main" id="{3FBC1E2D-5715-C2E3-C0D9-DA30D7781366}"/>
              </a:ext>
            </a:extLst>
          </p:cNvPr>
          <p:cNvSpPr/>
          <p:nvPr/>
        </p:nvSpPr>
        <p:spPr>
          <a:xfrm>
            <a:off x="8695486" y="2712640"/>
            <a:ext cx="809445" cy="362309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857DD51-77BE-496D-C758-F162923BB360}"/>
              </a:ext>
            </a:extLst>
          </p:cNvPr>
          <p:cNvSpPr/>
          <p:nvPr/>
        </p:nvSpPr>
        <p:spPr>
          <a:xfrm>
            <a:off x="9346057" y="6046885"/>
            <a:ext cx="2652622" cy="718868"/>
          </a:xfrm>
          <a:prstGeom prst="wedgeRectCallout">
            <a:avLst>
              <a:gd name="adj1" fmla="val 39980"/>
              <a:gd name="adj2" fmla="val -335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Предлагает 2 варианта:</a:t>
            </a:r>
          </a:p>
          <a:p>
            <a:pPr algn="ctr"/>
            <a:r>
              <a:rPr lang="ru-RU" dirty="0"/>
              <a:t>Автоматом на неделю или календарь</a:t>
            </a:r>
          </a:p>
        </p:txBody>
      </p:sp>
      <p:sp>
        <p:nvSpPr>
          <p:cNvPr id="56" name="Стрелка: пятиугольник 55">
            <a:extLst>
              <a:ext uri="{FF2B5EF4-FFF2-40B4-BE49-F238E27FC236}">
                <a16:creationId xmlns:a16="http://schemas.microsoft.com/office/drawing/2014/main" id="{B2EAEF92-FC75-D580-6A04-DB8A08E50DC8}"/>
              </a:ext>
            </a:extLst>
          </p:cNvPr>
          <p:cNvSpPr/>
          <p:nvPr/>
        </p:nvSpPr>
        <p:spPr>
          <a:xfrm>
            <a:off x="1106074" y="5538408"/>
            <a:ext cx="4477110" cy="405444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Отправить напоминание слушателям</a:t>
            </a:r>
          </a:p>
        </p:txBody>
      </p:sp>
      <p:pic>
        <p:nvPicPr>
          <p:cNvPr id="57" name="Рисунок 56" descr="Отправить">
            <a:extLst>
              <a:ext uri="{FF2B5EF4-FFF2-40B4-BE49-F238E27FC236}">
                <a16:creationId xmlns:a16="http://schemas.microsoft.com/office/drawing/2014/main" id="{ED6228E4-20F1-BB7B-502E-4D50B432E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553" y="5538408"/>
            <a:ext cx="419235" cy="419235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3DD95B17-6CC0-4812-F349-566F34E7889C}"/>
              </a:ext>
            </a:extLst>
          </p:cNvPr>
          <p:cNvSpPr/>
          <p:nvPr/>
        </p:nvSpPr>
        <p:spPr>
          <a:xfrm>
            <a:off x="29662" y="3273725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BD69056-13B6-0DA0-9A27-B6886848ACD3}"/>
              </a:ext>
            </a:extLst>
          </p:cNvPr>
          <p:cNvSpPr/>
          <p:nvPr/>
        </p:nvSpPr>
        <p:spPr>
          <a:xfrm>
            <a:off x="30520" y="3846665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C15C9CF-ED5B-63CA-D55B-3C946D1FE652}"/>
              </a:ext>
            </a:extLst>
          </p:cNvPr>
          <p:cNvSpPr/>
          <p:nvPr/>
        </p:nvSpPr>
        <p:spPr>
          <a:xfrm>
            <a:off x="43758" y="4869462"/>
            <a:ext cx="198408" cy="1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Стрелка: пятиугольник 69">
            <a:extLst>
              <a:ext uri="{FF2B5EF4-FFF2-40B4-BE49-F238E27FC236}">
                <a16:creationId xmlns:a16="http://schemas.microsoft.com/office/drawing/2014/main" id="{4A95FA2A-35F8-303C-A292-B90F6030CC28}"/>
              </a:ext>
            </a:extLst>
          </p:cNvPr>
          <p:cNvSpPr/>
          <p:nvPr/>
        </p:nvSpPr>
        <p:spPr>
          <a:xfrm>
            <a:off x="1106074" y="6104288"/>
            <a:ext cx="4477110" cy="405444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</a:rPr>
              <a:t>Направить срез куратору</a:t>
            </a:r>
          </a:p>
        </p:txBody>
      </p:sp>
      <p:pic>
        <p:nvPicPr>
          <p:cNvPr id="71" name="Рисунок 70" descr="Отправить">
            <a:extLst>
              <a:ext uri="{FF2B5EF4-FFF2-40B4-BE49-F238E27FC236}">
                <a16:creationId xmlns:a16="http://schemas.microsoft.com/office/drawing/2014/main" id="{01455D54-E64E-81E7-CC14-CCD50232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553" y="6104288"/>
            <a:ext cx="419235" cy="419235"/>
          </a:xfrm>
          <a:prstGeom prst="rect">
            <a:avLst/>
          </a:prstGeom>
        </p:spPr>
      </p:pic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9DDF86A5-E8BF-0DDA-2E27-C66FF3341BF9}"/>
              </a:ext>
            </a:extLst>
          </p:cNvPr>
          <p:cNvSpPr/>
          <p:nvPr/>
        </p:nvSpPr>
        <p:spPr>
          <a:xfrm>
            <a:off x="15548" y="5538408"/>
            <a:ext cx="1090526" cy="971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002060"/>
                </a:solidFill>
              </a:rPr>
              <a:t>Действия с выбранными</a:t>
            </a:r>
          </a:p>
        </p:txBody>
      </p:sp>
    </p:spTree>
    <p:extLst>
      <p:ext uri="{BB962C8B-B14F-4D97-AF65-F5344CB8AC3E}">
        <p14:creationId xmlns:p14="http://schemas.microsoft.com/office/powerpoint/2010/main" val="249104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670CB3BC-C2AE-3A49-3C94-A6C5790EA432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3A5EDA39-BD49-C67E-CA1D-FA5F628B73D4}"/>
              </a:ext>
            </a:extLst>
          </p:cNvPr>
          <p:cNvSpPr/>
          <p:nvPr/>
        </p:nvSpPr>
        <p:spPr>
          <a:xfrm>
            <a:off x="2208360" y="500334"/>
            <a:ext cx="1492374" cy="612475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группами</a:t>
            </a:r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D232F930-5BDD-6A99-D356-B0857F51FD47}"/>
              </a:ext>
            </a:extLst>
          </p:cNvPr>
          <p:cNvSpPr/>
          <p:nvPr/>
        </p:nvSpPr>
        <p:spPr>
          <a:xfrm>
            <a:off x="382150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Мои заказчики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3F68077D-9BAB-DDD3-7DA6-87DF1FAF754A}"/>
              </a:ext>
            </a:extLst>
          </p:cNvPr>
          <p:cNvSpPr/>
          <p:nvPr/>
        </p:nvSpPr>
        <p:spPr>
          <a:xfrm>
            <a:off x="543464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контентом</a:t>
            </a:r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E6DCC150-9F0E-35E8-587F-F51B631552B3}"/>
              </a:ext>
            </a:extLst>
          </p:cNvPr>
          <p:cNvSpPr/>
          <p:nvPr/>
        </p:nvSpPr>
        <p:spPr>
          <a:xfrm>
            <a:off x="7047781" y="50608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Статистика</a:t>
            </a: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C6AB75EE-7A80-46DC-851F-11571AA0AA42}"/>
              </a:ext>
            </a:extLst>
          </p:cNvPr>
          <p:cNvSpPr/>
          <p:nvPr/>
        </p:nvSpPr>
        <p:spPr>
          <a:xfrm>
            <a:off x="866092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ФисФРДО</a:t>
            </a:r>
            <a:endParaRPr lang="ru-RU" sz="1400" dirty="0"/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83017566-09CD-DC7F-63DC-2C3D9E0239E4}"/>
              </a:ext>
            </a:extLst>
          </p:cNvPr>
          <p:cNvSpPr/>
          <p:nvPr/>
        </p:nvSpPr>
        <p:spPr>
          <a:xfrm>
            <a:off x="10274059" y="50033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Найти</a:t>
            </a:r>
          </a:p>
        </p:txBody>
      </p:sp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CE4255A0-4672-B5D7-27F9-4BB1D3ECF510}"/>
              </a:ext>
            </a:extLst>
          </p:cNvPr>
          <p:cNvSpPr/>
          <p:nvPr/>
        </p:nvSpPr>
        <p:spPr>
          <a:xfrm>
            <a:off x="595221" y="1354351"/>
            <a:ext cx="3105514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Тестовая группа №1		</a:t>
            </a:r>
            <a:r>
              <a:rPr lang="en-US" sz="1100" b="1" dirty="0" err="1">
                <a:solidFill>
                  <a:srgbClr val="FF0000"/>
                </a:solidFill>
              </a:rPr>
              <a:t>i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23" name="Прямоугольник: усеченные противолежащие углы 22">
            <a:extLst>
              <a:ext uri="{FF2B5EF4-FFF2-40B4-BE49-F238E27FC236}">
                <a16:creationId xmlns:a16="http://schemas.microsoft.com/office/drawing/2014/main" id="{7EB6F3A1-F8EB-28BF-858F-BEA1482AFA3E}"/>
              </a:ext>
            </a:extLst>
          </p:cNvPr>
          <p:cNvSpPr/>
          <p:nvPr/>
        </p:nvSpPr>
        <p:spPr>
          <a:xfrm>
            <a:off x="753365" y="2231350"/>
            <a:ext cx="1492376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Битюков Дмитрий Владимирович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Прямоугольник: усеченные противолежащие углы 24">
            <a:extLst>
              <a:ext uri="{FF2B5EF4-FFF2-40B4-BE49-F238E27FC236}">
                <a16:creationId xmlns:a16="http://schemas.microsoft.com/office/drawing/2014/main" id="{D672C923-0346-4F35-4CE0-531FDEAE7A68}"/>
              </a:ext>
            </a:extLst>
          </p:cNvPr>
          <p:cNvSpPr/>
          <p:nvPr/>
        </p:nvSpPr>
        <p:spPr>
          <a:xfrm>
            <a:off x="4802030" y="2231350"/>
            <a:ext cx="1626603" cy="362309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  </a:t>
            </a:r>
            <a:endParaRPr lang="ru-RU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Прямоугольник: усеченные противолежащие углы 25">
            <a:extLst>
              <a:ext uri="{FF2B5EF4-FFF2-40B4-BE49-F238E27FC236}">
                <a16:creationId xmlns:a16="http://schemas.microsoft.com/office/drawing/2014/main" id="{C27547F1-C1A9-90AB-BD57-C8624B02316A}"/>
              </a:ext>
            </a:extLst>
          </p:cNvPr>
          <p:cNvSpPr/>
          <p:nvPr/>
        </p:nvSpPr>
        <p:spPr>
          <a:xfrm>
            <a:off x="6604957" y="2245182"/>
            <a:ext cx="1902375" cy="348477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ПРОСРОЧЕНА  	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Прямоугольник: усеченные противолежащие углы 27">
            <a:extLst>
              <a:ext uri="{FF2B5EF4-FFF2-40B4-BE49-F238E27FC236}">
                <a16:creationId xmlns:a16="http://schemas.microsoft.com/office/drawing/2014/main" id="{890F33F8-F29F-B6DE-ED65-81BBE7BCDF03}"/>
              </a:ext>
            </a:extLst>
          </p:cNvPr>
          <p:cNvSpPr/>
          <p:nvPr/>
        </p:nvSpPr>
        <p:spPr>
          <a:xfrm>
            <a:off x="2363629" y="2234233"/>
            <a:ext cx="2320512" cy="362309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Охрана труда	</a:t>
            </a:r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                  </a:t>
            </a:r>
          </a:p>
          <a:p>
            <a:r>
              <a:rPr lang="ru-RU" sz="1100" i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Прямоугольник: усеченные противолежащие углы 28">
            <a:extLst>
              <a:ext uri="{FF2B5EF4-FFF2-40B4-BE49-F238E27FC236}">
                <a16:creationId xmlns:a16="http://schemas.microsoft.com/office/drawing/2014/main" id="{52C77147-DDF4-9982-5E41-7354F4BBC194}"/>
              </a:ext>
            </a:extLst>
          </p:cNvPr>
          <p:cNvSpPr/>
          <p:nvPr/>
        </p:nvSpPr>
        <p:spPr>
          <a:xfrm>
            <a:off x="2363628" y="2744707"/>
            <a:ext cx="2320511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Техносферная безопасность 	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8DF30-9CBF-1C91-8197-3635EE9823EE}"/>
              </a:ext>
            </a:extLst>
          </p:cNvPr>
          <p:cNvSpPr txBox="1"/>
          <p:nvPr/>
        </p:nvSpPr>
        <p:spPr>
          <a:xfrm>
            <a:off x="782123" y="1818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ФИО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2FF2CE-A45A-6A03-2C9E-B19EE9C3B5E6}"/>
              </a:ext>
            </a:extLst>
          </p:cNvPr>
          <p:cNvSpPr txBox="1"/>
          <p:nvPr/>
        </p:nvSpPr>
        <p:spPr>
          <a:xfrm>
            <a:off x="2452770" y="1803701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Программа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26D9C-9A7A-CC53-1AF8-45F8DBA042C5}"/>
              </a:ext>
            </a:extLst>
          </p:cNvPr>
          <p:cNvSpPr txBox="1"/>
          <p:nvPr/>
        </p:nvSpPr>
        <p:spPr>
          <a:xfrm>
            <a:off x="4894043" y="1818575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Период обучения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AB6949-059B-090D-142D-594C66E550E2}"/>
              </a:ext>
            </a:extLst>
          </p:cNvPr>
          <p:cNvSpPr txBox="1"/>
          <p:nvPr/>
        </p:nvSpPr>
        <p:spPr>
          <a:xfrm>
            <a:off x="6671550" y="1820361"/>
            <a:ext cx="165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Период Аттестации</a:t>
            </a:r>
          </a:p>
        </p:txBody>
      </p:sp>
      <p:sp>
        <p:nvSpPr>
          <p:cNvPr id="40" name="Прямоугольник: усеченные противолежащие углы 39">
            <a:extLst>
              <a:ext uri="{FF2B5EF4-FFF2-40B4-BE49-F238E27FC236}">
                <a16:creationId xmlns:a16="http://schemas.microsoft.com/office/drawing/2014/main" id="{D82451C5-4D7B-82B1-D867-CF88F32DDD5D}"/>
              </a:ext>
            </a:extLst>
          </p:cNvPr>
          <p:cNvSpPr/>
          <p:nvPr/>
        </p:nvSpPr>
        <p:spPr>
          <a:xfrm>
            <a:off x="4802030" y="2760471"/>
            <a:ext cx="1626603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</a:t>
            </a:r>
            <a:endParaRPr lang="ru-RU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Прямоугольник: усеченные противолежащие углы 40">
            <a:extLst>
              <a:ext uri="{FF2B5EF4-FFF2-40B4-BE49-F238E27FC236}">
                <a16:creationId xmlns:a16="http://schemas.microsoft.com/office/drawing/2014/main" id="{5812DB4A-0A5E-22E6-FFEB-09116DBCD5DD}"/>
              </a:ext>
            </a:extLst>
          </p:cNvPr>
          <p:cNvSpPr/>
          <p:nvPr/>
        </p:nvSpPr>
        <p:spPr>
          <a:xfrm>
            <a:off x="6604957" y="2774303"/>
            <a:ext cx="1902372" cy="34847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СДАНО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Прямоугольник: усеченные противолежащие углы 41">
            <a:extLst>
              <a:ext uri="{FF2B5EF4-FFF2-40B4-BE49-F238E27FC236}">
                <a16:creationId xmlns:a16="http://schemas.microsoft.com/office/drawing/2014/main" id="{15FC788D-8D62-596A-EE7F-14174CE64C0E}"/>
              </a:ext>
            </a:extLst>
          </p:cNvPr>
          <p:cNvSpPr/>
          <p:nvPr/>
        </p:nvSpPr>
        <p:spPr>
          <a:xfrm>
            <a:off x="753362" y="3511374"/>
            <a:ext cx="1492376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Иванов Иван Иванович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Прямоугольник: усеченные противолежащие углы 42">
            <a:extLst>
              <a:ext uri="{FF2B5EF4-FFF2-40B4-BE49-F238E27FC236}">
                <a16:creationId xmlns:a16="http://schemas.microsoft.com/office/drawing/2014/main" id="{52C5C960-4C74-0ED3-4347-0AE7893F7FDD}"/>
              </a:ext>
            </a:extLst>
          </p:cNvPr>
          <p:cNvSpPr/>
          <p:nvPr/>
        </p:nvSpPr>
        <p:spPr>
          <a:xfrm>
            <a:off x="4802027" y="3511374"/>
            <a:ext cx="1626603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  </a:t>
            </a:r>
            <a:endParaRPr lang="ru-RU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Прямоугольник: усеченные противолежащие углы 43">
            <a:extLst>
              <a:ext uri="{FF2B5EF4-FFF2-40B4-BE49-F238E27FC236}">
                <a16:creationId xmlns:a16="http://schemas.microsoft.com/office/drawing/2014/main" id="{914E6E38-0FDC-BF5C-4747-12EAF63688E4}"/>
              </a:ext>
            </a:extLst>
          </p:cNvPr>
          <p:cNvSpPr/>
          <p:nvPr/>
        </p:nvSpPr>
        <p:spPr>
          <a:xfrm>
            <a:off x="6604954" y="3525206"/>
            <a:ext cx="1902375" cy="34847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СДАНО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Прямоугольник: усеченные противолежащие углы 44">
            <a:extLst>
              <a:ext uri="{FF2B5EF4-FFF2-40B4-BE49-F238E27FC236}">
                <a16:creationId xmlns:a16="http://schemas.microsoft.com/office/drawing/2014/main" id="{C9D7E116-5220-F1A0-0811-C01389CF3FAB}"/>
              </a:ext>
            </a:extLst>
          </p:cNvPr>
          <p:cNvSpPr/>
          <p:nvPr/>
        </p:nvSpPr>
        <p:spPr>
          <a:xfrm>
            <a:off x="2363626" y="3514257"/>
            <a:ext cx="2320512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Охрана труда</a:t>
            </a:r>
          </a:p>
        </p:txBody>
      </p:sp>
      <p:sp>
        <p:nvSpPr>
          <p:cNvPr id="46" name="Прямоугольник: усеченные противолежащие углы 45">
            <a:extLst>
              <a:ext uri="{FF2B5EF4-FFF2-40B4-BE49-F238E27FC236}">
                <a16:creationId xmlns:a16="http://schemas.microsoft.com/office/drawing/2014/main" id="{F7DEFB11-E7A4-2256-3C03-AD135AFC5A8F}"/>
              </a:ext>
            </a:extLst>
          </p:cNvPr>
          <p:cNvSpPr/>
          <p:nvPr/>
        </p:nvSpPr>
        <p:spPr>
          <a:xfrm>
            <a:off x="2363625" y="4024731"/>
            <a:ext cx="2320511" cy="362309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Экологическая безопасность	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Прямоугольник: усеченные противолежащие углы 47">
            <a:extLst>
              <a:ext uri="{FF2B5EF4-FFF2-40B4-BE49-F238E27FC236}">
                <a16:creationId xmlns:a16="http://schemas.microsoft.com/office/drawing/2014/main" id="{0D05D6C7-4D0B-74CB-6B35-1004CF2CE9A0}"/>
              </a:ext>
            </a:extLst>
          </p:cNvPr>
          <p:cNvSpPr/>
          <p:nvPr/>
        </p:nvSpPr>
        <p:spPr>
          <a:xfrm>
            <a:off x="4802027" y="4040495"/>
            <a:ext cx="1626603" cy="362309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</a:t>
            </a:r>
            <a:endParaRPr lang="ru-RU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Прямоугольник: усеченные противолежащие углы 48">
            <a:extLst>
              <a:ext uri="{FF2B5EF4-FFF2-40B4-BE49-F238E27FC236}">
                <a16:creationId xmlns:a16="http://schemas.microsoft.com/office/drawing/2014/main" id="{29784B17-C396-C20C-B305-D5495C7B67E5}"/>
              </a:ext>
            </a:extLst>
          </p:cNvPr>
          <p:cNvSpPr/>
          <p:nvPr/>
        </p:nvSpPr>
        <p:spPr>
          <a:xfrm>
            <a:off x="6604954" y="4054327"/>
            <a:ext cx="1902375" cy="348477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СДАНО. ДОКУМЕНТЫ СФОРМИРОВАНЫ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Прямоугольник: усеченные противолежащие углы 49">
            <a:extLst>
              <a:ext uri="{FF2B5EF4-FFF2-40B4-BE49-F238E27FC236}">
                <a16:creationId xmlns:a16="http://schemas.microsoft.com/office/drawing/2014/main" id="{23AAC548-88BA-3A13-883E-1DD9E5E876DF}"/>
              </a:ext>
            </a:extLst>
          </p:cNvPr>
          <p:cNvSpPr/>
          <p:nvPr/>
        </p:nvSpPr>
        <p:spPr>
          <a:xfrm>
            <a:off x="753362" y="4860545"/>
            <a:ext cx="1492376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Иванов Иван Иванович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Прямоугольник: усеченные противолежащие углы 50">
            <a:extLst>
              <a:ext uri="{FF2B5EF4-FFF2-40B4-BE49-F238E27FC236}">
                <a16:creationId xmlns:a16="http://schemas.microsoft.com/office/drawing/2014/main" id="{D40B5A12-B55A-2D9A-9480-955BB3354067}"/>
              </a:ext>
            </a:extLst>
          </p:cNvPr>
          <p:cNvSpPr/>
          <p:nvPr/>
        </p:nvSpPr>
        <p:spPr>
          <a:xfrm>
            <a:off x="4802027" y="4860545"/>
            <a:ext cx="1626603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</a:t>
            </a:r>
            <a:endParaRPr lang="ru-RU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Прямоугольник: усеченные противолежащие углы 51">
            <a:extLst>
              <a:ext uri="{FF2B5EF4-FFF2-40B4-BE49-F238E27FC236}">
                <a16:creationId xmlns:a16="http://schemas.microsoft.com/office/drawing/2014/main" id="{0551FED7-8E97-72A5-A794-5862EE67EC58}"/>
              </a:ext>
            </a:extLst>
          </p:cNvPr>
          <p:cNvSpPr/>
          <p:nvPr/>
        </p:nvSpPr>
        <p:spPr>
          <a:xfrm>
            <a:off x="6604954" y="4874377"/>
            <a:ext cx="1902375" cy="348477"/>
          </a:xfrm>
          <a:prstGeom prst="snip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05.06.2022-07.06.2022  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Прямоугольник: усеченные противолежащие углы 52">
            <a:extLst>
              <a:ext uri="{FF2B5EF4-FFF2-40B4-BE49-F238E27FC236}">
                <a16:creationId xmlns:a16="http://schemas.microsoft.com/office/drawing/2014/main" id="{237C539A-1F9F-FE66-B398-67FF30AAAAC7}"/>
              </a:ext>
            </a:extLst>
          </p:cNvPr>
          <p:cNvSpPr/>
          <p:nvPr/>
        </p:nvSpPr>
        <p:spPr>
          <a:xfrm>
            <a:off x="2363626" y="4863428"/>
            <a:ext cx="1626603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Охрана труда 	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Прямоугольник: усеченные противолежащие углы 53">
            <a:extLst>
              <a:ext uri="{FF2B5EF4-FFF2-40B4-BE49-F238E27FC236}">
                <a16:creationId xmlns:a16="http://schemas.microsoft.com/office/drawing/2014/main" id="{AC94FE88-9F03-1320-E1A2-DA602F4FA501}"/>
              </a:ext>
            </a:extLst>
          </p:cNvPr>
          <p:cNvSpPr/>
          <p:nvPr/>
        </p:nvSpPr>
        <p:spPr>
          <a:xfrm>
            <a:off x="2363625" y="5373902"/>
            <a:ext cx="182018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Пожарная безопасность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56" name="Прямоугольник: усеченные противолежащие углы 55">
            <a:extLst>
              <a:ext uri="{FF2B5EF4-FFF2-40B4-BE49-F238E27FC236}">
                <a16:creationId xmlns:a16="http://schemas.microsoft.com/office/drawing/2014/main" id="{44385430-11EA-B970-FCCF-B948716E09FA}"/>
              </a:ext>
            </a:extLst>
          </p:cNvPr>
          <p:cNvSpPr/>
          <p:nvPr/>
        </p:nvSpPr>
        <p:spPr>
          <a:xfrm>
            <a:off x="4802027" y="5389666"/>
            <a:ext cx="1626603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01.06.2022-07.06.2022</a:t>
            </a:r>
            <a:endParaRPr lang="ru-RU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Прямоугольник: усеченные противолежащие углы 56">
            <a:extLst>
              <a:ext uri="{FF2B5EF4-FFF2-40B4-BE49-F238E27FC236}">
                <a16:creationId xmlns:a16="http://schemas.microsoft.com/office/drawing/2014/main" id="{AE09B63D-1337-501D-15C4-A5878CA11766}"/>
              </a:ext>
            </a:extLst>
          </p:cNvPr>
          <p:cNvSpPr/>
          <p:nvPr/>
        </p:nvSpPr>
        <p:spPr>
          <a:xfrm>
            <a:off x="6604954" y="5403498"/>
            <a:ext cx="1902375" cy="348477"/>
          </a:xfrm>
          <a:prstGeom prst="snip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05.06.2022-07.06.2022  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Прямоугольник: усеченные противолежащие углы 61">
            <a:extLst>
              <a:ext uri="{FF2B5EF4-FFF2-40B4-BE49-F238E27FC236}">
                <a16:creationId xmlns:a16="http://schemas.microsoft.com/office/drawing/2014/main" id="{6F282E1F-BE67-A4A4-AB53-B9AF445D9B4A}"/>
              </a:ext>
            </a:extLst>
          </p:cNvPr>
          <p:cNvSpPr/>
          <p:nvPr/>
        </p:nvSpPr>
        <p:spPr>
          <a:xfrm>
            <a:off x="3597215" y="4867460"/>
            <a:ext cx="1086924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Прямоугольник: усеченные противолежащие углы 62">
            <a:extLst>
              <a:ext uri="{FF2B5EF4-FFF2-40B4-BE49-F238E27FC236}">
                <a16:creationId xmlns:a16="http://schemas.microsoft.com/office/drawing/2014/main" id="{4DA5D25D-B30A-29EB-C517-448953259FE5}"/>
              </a:ext>
            </a:extLst>
          </p:cNvPr>
          <p:cNvSpPr/>
          <p:nvPr/>
        </p:nvSpPr>
        <p:spPr>
          <a:xfrm>
            <a:off x="3990229" y="5377934"/>
            <a:ext cx="693907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Рисунок 10" descr="Мусор">
            <a:extLst>
              <a:ext uri="{FF2B5EF4-FFF2-40B4-BE49-F238E27FC236}">
                <a16:creationId xmlns:a16="http://schemas.microsoft.com/office/drawing/2014/main" id="{6EA713A1-F53E-061B-66E4-28B9ACCD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928" y="2296651"/>
            <a:ext cx="252292" cy="252292"/>
          </a:xfrm>
          <a:prstGeom prst="rect">
            <a:avLst/>
          </a:prstGeom>
        </p:spPr>
      </p:pic>
      <p:pic>
        <p:nvPicPr>
          <p:cNvPr id="13" name="Рисунок 12" descr="Диплом">
            <a:extLst>
              <a:ext uri="{FF2B5EF4-FFF2-40B4-BE49-F238E27FC236}">
                <a16:creationId xmlns:a16="http://schemas.microsoft.com/office/drawing/2014/main" id="{635DA027-633C-6D49-41A9-BFED73EA0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850" y="4097369"/>
            <a:ext cx="357479" cy="357479"/>
          </a:xfrm>
          <a:prstGeom prst="rect">
            <a:avLst/>
          </a:prstGeom>
        </p:spPr>
      </p:pic>
      <p:pic>
        <p:nvPicPr>
          <p:cNvPr id="15" name="Рисунок 14" descr="Факс">
            <a:extLst>
              <a:ext uri="{FF2B5EF4-FFF2-40B4-BE49-F238E27FC236}">
                <a16:creationId xmlns:a16="http://schemas.microsoft.com/office/drawing/2014/main" id="{54DF8036-E565-84EB-6A5E-8A6DF9BA3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7716" y="3561377"/>
            <a:ext cx="276133" cy="276133"/>
          </a:xfrm>
          <a:prstGeom prst="rect">
            <a:avLst/>
          </a:prstGeom>
        </p:spPr>
      </p:pic>
      <p:pic>
        <p:nvPicPr>
          <p:cNvPr id="55" name="Рисунок 54" descr="Факс">
            <a:extLst>
              <a:ext uri="{FF2B5EF4-FFF2-40B4-BE49-F238E27FC236}">
                <a16:creationId xmlns:a16="http://schemas.microsoft.com/office/drawing/2014/main" id="{CAB9AD63-B8BE-8041-A072-970F5BF4A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0411" y="2813671"/>
            <a:ext cx="276133" cy="27613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020CE4F-04B5-8C72-5F47-E9941E3809CC}"/>
              </a:ext>
            </a:extLst>
          </p:cNvPr>
          <p:cNvSpPr txBox="1"/>
          <p:nvPr/>
        </p:nvSpPr>
        <p:spPr>
          <a:xfrm>
            <a:off x="10119931" y="1819355"/>
            <a:ext cx="83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Выбрать</a:t>
            </a:r>
          </a:p>
        </p:txBody>
      </p:sp>
      <p:sp>
        <p:nvSpPr>
          <p:cNvPr id="67" name="Прямоугольник: усеченные противолежащие углы 66">
            <a:extLst>
              <a:ext uri="{FF2B5EF4-FFF2-40B4-BE49-F238E27FC236}">
                <a16:creationId xmlns:a16="http://schemas.microsoft.com/office/drawing/2014/main" id="{2B8E5292-E88A-1D24-1931-A53F9BB99617}"/>
              </a:ext>
            </a:extLst>
          </p:cNvPr>
          <p:cNvSpPr/>
          <p:nvPr/>
        </p:nvSpPr>
        <p:spPr>
          <a:xfrm>
            <a:off x="10322010" y="2231349"/>
            <a:ext cx="301266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Прямоугольник: усеченные противолежащие углы 69">
            <a:extLst>
              <a:ext uri="{FF2B5EF4-FFF2-40B4-BE49-F238E27FC236}">
                <a16:creationId xmlns:a16="http://schemas.microsoft.com/office/drawing/2014/main" id="{C5865B1B-40D9-1002-0018-1121F064D9F1}"/>
              </a:ext>
            </a:extLst>
          </p:cNvPr>
          <p:cNvSpPr/>
          <p:nvPr/>
        </p:nvSpPr>
        <p:spPr>
          <a:xfrm>
            <a:off x="10322010" y="2774303"/>
            <a:ext cx="301266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Прямоугольник: усеченные противолежащие углы 70">
            <a:extLst>
              <a:ext uri="{FF2B5EF4-FFF2-40B4-BE49-F238E27FC236}">
                <a16:creationId xmlns:a16="http://schemas.microsoft.com/office/drawing/2014/main" id="{D294E48E-0E91-0EFC-15E7-07DCD419DA8A}"/>
              </a:ext>
            </a:extLst>
          </p:cNvPr>
          <p:cNvSpPr/>
          <p:nvPr/>
        </p:nvSpPr>
        <p:spPr>
          <a:xfrm>
            <a:off x="10322007" y="3536857"/>
            <a:ext cx="301266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Прямоугольник: усеченные противолежащие углы 71">
            <a:extLst>
              <a:ext uri="{FF2B5EF4-FFF2-40B4-BE49-F238E27FC236}">
                <a16:creationId xmlns:a16="http://schemas.microsoft.com/office/drawing/2014/main" id="{C5FB015D-65DA-EBAB-E5E2-EDB8EB8B7FC2}"/>
              </a:ext>
            </a:extLst>
          </p:cNvPr>
          <p:cNvSpPr/>
          <p:nvPr/>
        </p:nvSpPr>
        <p:spPr>
          <a:xfrm>
            <a:off x="10322007" y="4034523"/>
            <a:ext cx="301266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Прямоугольник: усеченные противолежащие углы 72">
            <a:extLst>
              <a:ext uri="{FF2B5EF4-FFF2-40B4-BE49-F238E27FC236}">
                <a16:creationId xmlns:a16="http://schemas.microsoft.com/office/drawing/2014/main" id="{FB3A88B2-EA44-82F0-613E-8CB092F57B73}"/>
              </a:ext>
            </a:extLst>
          </p:cNvPr>
          <p:cNvSpPr/>
          <p:nvPr/>
        </p:nvSpPr>
        <p:spPr>
          <a:xfrm>
            <a:off x="10322007" y="4867460"/>
            <a:ext cx="301266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Прямоугольник: усеченные противолежащие углы 73">
            <a:extLst>
              <a:ext uri="{FF2B5EF4-FFF2-40B4-BE49-F238E27FC236}">
                <a16:creationId xmlns:a16="http://schemas.microsoft.com/office/drawing/2014/main" id="{98E45038-D8E2-2FA6-8957-2CA413691802}"/>
              </a:ext>
            </a:extLst>
          </p:cNvPr>
          <p:cNvSpPr/>
          <p:nvPr/>
        </p:nvSpPr>
        <p:spPr>
          <a:xfrm>
            <a:off x="10322007" y="5389665"/>
            <a:ext cx="301266" cy="3623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Прямоугольник: усеченные противолежащие углы 74">
            <a:extLst>
              <a:ext uri="{FF2B5EF4-FFF2-40B4-BE49-F238E27FC236}">
                <a16:creationId xmlns:a16="http://schemas.microsoft.com/office/drawing/2014/main" id="{8792030C-DDFC-3D5E-ADC0-C2DD32B6FA2B}"/>
              </a:ext>
            </a:extLst>
          </p:cNvPr>
          <p:cNvSpPr/>
          <p:nvPr/>
        </p:nvSpPr>
        <p:spPr>
          <a:xfrm>
            <a:off x="9993728" y="5929013"/>
            <a:ext cx="1085776" cy="362309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Действия с выбранными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58" name="Прямоугольник: усеченные противолежащие углы 57">
            <a:extLst>
              <a:ext uri="{FF2B5EF4-FFF2-40B4-BE49-F238E27FC236}">
                <a16:creationId xmlns:a16="http://schemas.microsoft.com/office/drawing/2014/main" id="{0F4D027D-758C-AD62-E313-F24F9EC850BC}"/>
              </a:ext>
            </a:extLst>
          </p:cNvPr>
          <p:cNvSpPr/>
          <p:nvPr/>
        </p:nvSpPr>
        <p:spPr>
          <a:xfrm>
            <a:off x="3821500" y="1365944"/>
            <a:ext cx="3231574" cy="362309"/>
          </a:xfrm>
          <a:prstGeom prst="snip2Diag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Сформировать документы всем сдавшим</a:t>
            </a:r>
            <a:endParaRPr lang="ru-RU" sz="1100" b="1" dirty="0">
              <a:solidFill>
                <a:srgbClr val="FF0000"/>
              </a:solidFill>
            </a:endParaRPr>
          </a:p>
        </p:txBody>
      </p:sp>
      <p:pic>
        <p:nvPicPr>
          <p:cNvPr id="59" name="Рисунок 58" descr="Факс">
            <a:extLst>
              <a:ext uri="{FF2B5EF4-FFF2-40B4-BE49-F238E27FC236}">
                <a16:creationId xmlns:a16="http://schemas.microsoft.com/office/drawing/2014/main" id="{553CE2D2-68F8-1176-16D3-CCEC35BB7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9317" y="1387091"/>
            <a:ext cx="276133" cy="276133"/>
          </a:xfrm>
          <a:prstGeom prst="rect">
            <a:avLst/>
          </a:prstGeom>
        </p:spPr>
      </p:pic>
      <p:pic>
        <p:nvPicPr>
          <p:cNvPr id="12" name="Рисунок 11" descr="Контрольный список (справа налево)">
            <a:extLst>
              <a:ext uri="{FF2B5EF4-FFF2-40B4-BE49-F238E27FC236}">
                <a16:creationId xmlns:a16="http://schemas.microsoft.com/office/drawing/2014/main" id="{B4F6C20E-9F75-1849-4E29-AC6090657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13106" y="2735570"/>
            <a:ext cx="401042" cy="401042"/>
          </a:xfrm>
          <a:prstGeom prst="rect">
            <a:avLst/>
          </a:prstGeom>
        </p:spPr>
      </p:pic>
      <p:pic>
        <p:nvPicPr>
          <p:cNvPr id="60" name="Рисунок 59" descr="Контрольный список (справа налево)">
            <a:extLst>
              <a:ext uri="{FF2B5EF4-FFF2-40B4-BE49-F238E27FC236}">
                <a16:creationId xmlns:a16="http://schemas.microsoft.com/office/drawing/2014/main" id="{AB013075-9716-F682-C2C9-F1E45B4F23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13105" y="3517490"/>
            <a:ext cx="401042" cy="401042"/>
          </a:xfrm>
          <a:prstGeom prst="rect">
            <a:avLst/>
          </a:prstGeom>
        </p:spPr>
      </p:pic>
      <p:pic>
        <p:nvPicPr>
          <p:cNvPr id="61" name="Рисунок 60" descr="Контрольный список (справа налево)">
            <a:extLst>
              <a:ext uri="{FF2B5EF4-FFF2-40B4-BE49-F238E27FC236}">
                <a16:creationId xmlns:a16="http://schemas.microsoft.com/office/drawing/2014/main" id="{560BC386-EAAC-157C-8F26-0BD0105E67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13105" y="4015156"/>
            <a:ext cx="401042" cy="401042"/>
          </a:xfrm>
          <a:prstGeom prst="rect">
            <a:avLst/>
          </a:prstGeom>
        </p:spPr>
      </p:pic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412B505D-14F2-9F0C-0D98-C7B1F90D3E47}"/>
              </a:ext>
            </a:extLst>
          </p:cNvPr>
          <p:cNvSpPr/>
          <p:nvPr/>
        </p:nvSpPr>
        <p:spPr>
          <a:xfrm>
            <a:off x="3336516" y="4531173"/>
            <a:ext cx="957532" cy="263108"/>
          </a:xfrm>
          <a:prstGeom prst="wedgeRectCallout">
            <a:avLst>
              <a:gd name="adj1" fmla="val -22794"/>
              <a:gd name="adj2" fmla="val 1084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Изучено 48%</a:t>
            </a:r>
          </a:p>
        </p:txBody>
      </p:sp>
      <p:sp>
        <p:nvSpPr>
          <p:cNvPr id="69" name="Облачко с текстом: прямоугольное 68">
            <a:extLst>
              <a:ext uri="{FF2B5EF4-FFF2-40B4-BE49-F238E27FC236}">
                <a16:creationId xmlns:a16="http://schemas.microsoft.com/office/drawing/2014/main" id="{19289073-9325-A5D3-D9AC-EDBC008E9A1A}"/>
              </a:ext>
            </a:extLst>
          </p:cNvPr>
          <p:cNvSpPr/>
          <p:nvPr/>
        </p:nvSpPr>
        <p:spPr>
          <a:xfrm>
            <a:off x="8817968" y="2399010"/>
            <a:ext cx="1175759" cy="263108"/>
          </a:xfrm>
          <a:prstGeom prst="wedgeRectCallout">
            <a:avLst>
              <a:gd name="adj1" fmla="val -22794"/>
              <a:gd name="adj2" fmla="val 1084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Экзаменационный лист</a:t>
            </a:r>
          </a:p>
        </p:txBody>
      </p:sp>
      <p:sp>
        <p:nvSpPr>
          <p:cNvPr id="76" name="Облачко с текстом: прямоугольное 75">
            <a:extLst>
              <a:ext uri="{FF2B5EF4-FFF2-40B4-BE49-F238E27FC236}">
                <a16:creationId xmlns:a16="http://schemas.microsoft.com/office/drawing/2014/main" id="{6190C891-8F88-33E5-2479-5D6BDBF1D1C1}"/>
              </a:ext>
            </a:extLst>
          </p:cNvPr>
          <p:cNvSpPr/>
          <p:nvPr/>
        </p:nvSpPr>
        <p:spPr>
          <a:xfrm>
            <a:off x="8596651" y="4545873"/>
            <a:ext cx="1175759" cy="263108"/>
          </a:xfrm>
          <a:prstGeom prst="wedgeRectCallout">
            <a:avLst>
              <a:gd name="adj1" fmla="val -65348"/>
              <a:gd name="adj2" fmla="val -1374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Посмотреть документы</a:t>
            </a:r>
          </a:p>
        </p:txBody>
      </p:sp>
      <p:sp>
        <p:nvSpPr>
          <p:cNvPr id="77" name="Облачко с текстом: прямоугольное 76">
            <a:extLst>
              <a:ext uri="{FF2B5EF4-FFF2-40B4-BE49-F238E27FC236}">
                <a16:creationId xmlns:a16="http://schemas.microsoft.com/office/drawing/2014/main" id="{FF95D53E-148A-CDEA-4A01-F394A6C69475}"/>
              </a:ext>
            </a:extLst>
          </p:cNvPr>
          <p:cNvSpPr/>
          <p:nvPr/>
        </p:nvSpPr>
        <p:spPr>
          <a:xfrm>
            <a:off x="8944172" y="3107016"/>
            <a:ext cx="1175759" cy="404358"/>
          </a:xfrm>
          <a:prstGeom prst="wedgeRectCallout">
            <a:avLst>
              <a:gd name="adj1" fmla="val -104967"/>
              <a:gd name="adj2" fmla="val -11782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Сформировать и распечатать документы</a:t>
            </a:r>
          </a:p>
        </p:txBody>
      </p:sp>
      <p:sp>
        <p:nvSpPr>
          <p:cNvPr id="78" name="Облачко с текстом: прямоугольное 77">
            <a:extLst>
              <a:ext uri="{FF2B5EF4-FFF2-40B4-BE49-F238E27FC236}">
                <a16:creationId xmlns:a16="http://schemas.microsoft.com/office/drawing/2014/main" id="{A7AE5B71-339E-9A9B-BE2A-8EF9849D494C}"/>
              </a:ext>
            </a:extLst>
          </p:cNvPr>
          <p:cNvSpPr/>
          <p:nvPr/>
        </p:nvSpPr>
        <p:spPr>
          <a:xfrm>
            <a:off x="3552797" y="1877748"/>
            <a:ext cx="1175759" cy="263108"/>
          </a:xfrm>
          <a:prstGeom prst="wedgeRectCallout">
            <a:avLst>
              <a:gd name="adj1" fmla="val 36635"/>
              <a:gd name="adj2" fmla="val 1411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Удалить</a:t>
            </a:r>
          </a:p>
        </p:txBody>
      </p:sp>
      <p:pic>
        <p:nvPicPr>
          <p:cNvPr id="17" name="Рисунок 16" descr="Обновить">
            <a:extLst>
              <a:ext uri="{FF2B5EF4-FFF2-40B4-BE49-F238E27FC236}">
                <a16:creationId xmlns:a16="http://schemas.microsoft.com/office/drawing/2014/main" id="{E3F5F8C4-D117-4304-5A33-CD1A1E5725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47877" y="2287341"/>
            <a:ext cx="278921" cy="278921"/>
          </a:xfrm>
          <a:prstGeom prst="rect">
            <a:avLst/>
          </a:prstGeom>
        </p:spPr>
      </p:pic>
      <p:sp>
        <p:nvSpPr>
          <p:cNvPr id="79" name="Облачко с текстом: прямоугольное 78">
            <a:extLst>
              <a:ext uri="{FF2B5EF4-FFF2-40B4-BE49-F238E27FC236}">
                <a16:creationId xmlns:a16="http://schemas.microsoft.com/office/drawing/2014/main" id="{A2333182-DDD9-4B20-5138-5C2DA4103BC4}"/>
              </a:ext>
            </a:extLst>
          </p:cNvPr>
          <p:cNvSpPr/>
          <p:nvPr/>
        </p:nvSpPr>
        <p:spPr>
          <a:xfrm>
            <a:off x="8356292" y="1847927"/>
            <a:ext cx="1175759" cy="263108"/>
          </a:xfrm>
          <a:prstGeom prst="wedgeRectCallout">
            <a:avLst>
              <a:gd name="adj1" fmla="val -54343"/>
              <a:gd name="adj2" fmla="val 13790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Переназначить</a:t>
            </a:r>
          </a:p>
        </p:txBody>
      </p:sp>
    </p:spTree>
    <p:extLst>
      <p:ext uri="{BB962C8B-B14F-4D97-AF65-F5344CB8AC3E}">
        <p14:creationId xmlns:p14="http://schemas.microsoft.com/office/powerpoint/2010/main" val="93037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670CB3BC-C2AE-3A49-3C94-A6C5790EA432}"/>
              </a:ext>
            </a:extLst>
          </p:cNvPr>
          <p:cNvSpPr/>
          <p:nvPr/>
        </p:nvSpPr>
        <p:spPr>
          <a:xfrm>
            <a:off x="595221" y="500336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новую группу</a:t>
            </a:r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3A5EDA39-BD49-C67E-CA1D-FA5F628B73D4}"/>
              </a:ext>
            </a:extLst>
          </p:cNvPr>
          <p:cNvSpPr/>
          <p:nvPr/>
        </p:nvSpPr>
        <p:spPr>
          <a:xfrm>
            <a:off x="2208360" y="500334"/>
            <a:ext cx="1492374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группами</a:t>
            </a:r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D232F930-5BDD-6A99-D356-B0857F51FD47}"/>
              </a:ext>
            </a:extLst>
          </p:cNvPr>
          <p:cNvSpPr/>
          <p:nvPr/>
        </p:nvSpPr>
        <p:spPr>
          <a:xfrm>
            <a:off x="3821500" y="500334"/>
            <a:ext cx="1492374" cy="612475"/>
          </a:xfrm>
          <a:prstGeom prst="round2Same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Мои заказчики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3F68077D-9BAB-DDD3-7DA6-87DF1FAF754A}"/>
              </a:ext>
            </a:extLst>
          </p:cNvPr>
          <p:cNvSpPr/>
          <p:nvPr/>
        </p:nvSpPr>
        <p:spPr>
          <a:xfrm>
            <a:off x="543464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Работа с контентом</a:t>
            </a:r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E6DCC150-9F0E-35E8-587F-F51B631552B3}"/>
              </a:ext>
            </a:extLst>
          </p:cNvPr>
          <p:cNvSpPr/>
          <p:nvPr/>
        </p:nvSpPr>
        <p:spPr>
          <a:xfrm>
            <a:off x="7047781" y="50608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Статистика</a:t>
            </a: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C6AB75EE-7A80-46DC-851F-11571AA0AA42}"/>
              </a:ext>
            </a:extLst>
          </p:cNvPr>
          <p:cNvSpPr/>
          <p:nvPr/>
        </p:nvSpPr>
        <p:spPr>
          <a:xfrm>
            <a:off x="8660920" y="500334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ФисФРДО</a:t>
            </a:r>
            <a:endParaRPr lang="ru-RU" sz="1400" dirty="0"/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83017566-09CD-DC7F-63DC-2C3D9E0239E4}"/>
              </a:ext>
            </a:extLst>
          </p:cNvPr>
          <p:cNvSpPr/>
          <p:nvPr/>
        </p:nvSpPr>
        <p:spPr>
          <a:xfrm>
            <a:off x="10274059" y="500333"/>
            <a:ext cx="1492375" cy="61247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Найти</a:t>
            </a:r>
          </a:p>
        </p:txBody>
      </p:sp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CE4255A0-4672-B5D7-27F9-4BB1D3ECF510}"/>
              </a:ext>
            </a:extLst>
          </p:cNvPr>
          <p:cNvSpPr/>
          <p:nvPr/>
        </p:nvSpPr>
        <p:spPr>
          <a:xfrm>
            <a:off x="595221" y="1285773"/>
            <a:ext cx="1492374" cy="43088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Добавить организацию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23" name="Прямоугольник: усеченные противолежащие углы 22">
            <a:extLst>
              <a:ext uri="{FF2B5EF4-FFF2-40B4-BE49-F238E27FC236}">
                <a16:creationId xmlns:a16="http://schemas.microsoft.com/office/drawing/2014/main" id="{7EB6F3A1-F8EB-28BF-858F-BEA1482AFA3E}"/>
              </a:ext>
            </a:extLst>
          </p:cNvPr>
          <p:cNvSpPr/>
          <p:nvPr/>
        </p:nvSpPr>
        <p:spPr>
          <a:xfrm>
            <a:off x="347933" y="2671291"/>
            <a:ext cx="1977378" cy="9216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Общество с ограниченной ответственностью Западно-сибирский многопрофильный центр консалтинга»</a:t>
            </a:r>
          </a:p>
        </p:txBody>
      </p:sp>
      <p:sp>
        <p:nvSpPr>
          <p:cNvPr id="64" name="Прямоугольник: усеченные противолежащие углы 63">
            <a:extLst>
              <a:ext uri="{FF2B5EF4-FFF2-40B4-BE49-F238E27FC236}">
                <a16:creationId xmlns:a16="http://schemas.microsoft.com/office/drawing/2014/main" id="{8F4F5CD7-6A5C-900B-4001-7D9174BCCDA8}"/>
              </a:ext>
            </a:extLst>
          </p:cNvPr>
          <p:cNvSpPr/>
          <p:nvPr/>
        </p:nvSpPr>
        <p:spPr>
          <a:xfrm>
            <a:off x="2419722" y="2674744"/>
            <a:ext cx="1519662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</a:rPr>
              <a:t>ЗапсибМЦП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38DBE0-E4B7-538B-30B9-35A6704593FE}"/>
              </a:ext>
            </a:extLst>
          </p:cNvPr>
          <p:cNvSpPr txBox="1"/>
          <p:nvPr/>
        </p:nvSpPr>
        <p:spPr>
          <a:xfrm>
            <a:off x="2525150" y="2126319"/>
            <a:ext cx="1077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Сокращенное </a:t>
            </a:r>
          </a:p>
          <a:p>
            <a:r>
              <a:rPr lang="ru-RU" sz="1100" dirty="0"/>
              <a:t>наименование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16152C-C436-7FA1-EBC6-EBCDBDEFE368}"/>
              </a:ext>
            </a:extLst>
          </p:cNvPr>
          <p:cNvSpPr txBox="1"/>
          <p:nvPr/>
        </p:nvSpPr>
        <p:spPr>
          <a:xfrm>
            <a:off x="372937" y="2152947"/>
            <a:ext cx="1077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Полное </a:t>
            </a:r>
          </a:p>
          <a:p>
            <a:r>
              <a:rPr lang="ru-RU" sz="1100" dirty="0"/>
              <a:t>наименование</a:t>
            </a:r>
          </a:p>
        </p:txBody>
      </p:sp>
      <p:sp>
        <p:nvSpPr>
          <p:cNvPr id="82" name="Прямоугольник: усеченные противолежащие углы 81">
            <a:extLst>
              <a:ext uri="{FF2B5EF4-FFF2-40B4-BE49-F238E27FC236}">
                <a16:creationId xmlns:a16="http://schemas.microsoft.com/office/drawing/2014/main" id="{7706E68E-A42E-A0EF-E302-629851B411BA}"/>
              </a:ext>
            </a:extLst>
          </p:cNvPr>
          <p:cNvSpPr/>
          <p:nvPr/>
        </p:nvSpPr>
        <p:spPr>
          <a:xfrm>
            <a:off x="4044771" y="2665456"/>
            <a:ext cx="1669202" cy="927444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РС 76543489058895-09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КС 74918237509230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БИК 047876174098…</a:t>
            </a:r>
          </a:p>
        </p:txBody>
      </p:sp>
      <p:pic>
        <p:nvPicPr>
          <p:cNvPr id="83" name="Рисунок 82" descr="Глаз">
            <a:extLst>
              <a:ext uri="{FF2B5EF4-FFF2-40B4-BE49-F238E27FC236}">
                <a16:creationId xmlns:a16="http://schemas.microsoft.com/office/drawing/2014/main" id="{5F37EFA5-C164-12A1-0526-510644FD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267" y="2771965"/>
            <a:ext cx="300143" cy="357213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48427E3-08D9-7AA3-C833-70212EB19C53}"/>
              </a:ext>
            </a:extLst>
          </p:cNvPr>
          <p:cNvSpPr txBox="1"/>
          <p:nvPr/>
        </p:nvSpPr>
        <p:spPr>
          <a:xfrm>
            <a:off x="4356330" y="221766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Реквизиты</a:t>
            </a:r>
          </a:p>
        </p:txBody>
      </p:sp>
      <p:sp>
        <p:nvSpPr>
          <p:cNvPr id="85" name="Облачко с текстом: прямоугольное 84">
            <a:extLst>
              <a:ext uri="{FF2B5EF4-FFF2-40B4-BE49-F238E27FC236}">
                <a16:creationId xmlns:a16="http://schemas.microsoft.com/office/drawing/2014/main" id="{EA71A864-5B38-81B9-BAAA-C2C76A1A4E1C}"/>
              </a:ext>
            </a:extLst>
          </p:cNvPr>
          <p:cNvSpPr/>
          <p:nvPr/>
        </p:nvSpPr>
        <p:spPr>
          <a:xfrm>
            <a:off x="2325311" y="1672219"/>
            <a:ext cx="1175759" cy="263108"/>
          </a:xfrm>
          <a:prstGeom prst="wedgeRectCallout">
            <a:avLst>
              <a:gd name="adj1" fmla="val -91027"/>
              <a:gd name="adj2" fmla="val 180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Скрыть колонку</a:t>
            </a:r>
          </a:p>
        </p:txBody>
      </p:sp>
      <p:sp>
        <p:nvSpPr>
          <p:cNvPr id="86" name="Прямоугольник: усеченные противолежащие углы 85">
            <a:extLst>
              <a:ext uri="{FF2B5EF4-FFF2-40B4-BE49-F238E27FC236}">
                <a16:creationId xmlns:a16="http://schemas.microsoft.com/office/drawing/2014/main" id="{AD42A281-DA9D-F4A2-9803-AB35B1B6929B}"/>
              </a:ext>
            </a:extLst>
          </p:cNvPr>
          <p:cNvSpPr/>
          <p:nvPr/>
        </p:nvSpPr>
        <p:spPr>
          <a:xfrm>
            <a:off x="5855664" y="2674744"/>
            <a:ext cx="1545908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Орлов Сергей Михайлович,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8912385654354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orlov@mail.ru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7" name="Рисунок 86" descr="Глаз">
            <a:extLst>
              <a:ext uri="{FF2B5EF4-FFF2-40B4-BE49-F238E27FC236}">
                <a16:creationId xmlns:a16="http://schemas.microsoft.com/office/drawing/2014/main" id="{240C10CF-1AA2-D0C3-4199-83717C1F0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137" y="2729730"/>
            <a:ext cx="300143" cy="36350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ACA93C9-854B-A816-52DD-F2227ACAC931}"/>
              </a:ext>
            </a:extLst>
          </p:cNvPr>
          <p:cNvSpPr txBox="1"/>
          <p:nvPr/>
        </p:nvSpPr>
        <p:spPr>
          <a:xfrm>
            <a:off x="6184423" y="2235595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Кураторы</a:t>
            </a:r>
          </a:p>
        </p:txBody>
      </p:sp>
      <p:sp>
        <p:nvSpPr>
          <p:cNvPr id="89" name="Прямоугольник: усеченные противолежащие углы 88">
            <a:extLst>
              <a:ext uri="{FF2B5EF4-FFF2-40B4-BE49-F238E27FC236}">
                <a16:creationId xmlns:a16="http://schemas.microsoft.com/office/drawing/2014/main" id="{C1C0EEC8-1F29-816F-0B33-78469CD43F80}"/>
              </a:ext>
            </a:extLst>
          </p:cNvPr>
          <p:cNvSpPr/>
          <p:nvPr/>
        </p:nvSpPr>
        <p:spPr>
          <a:xfrm>
            <a:off x="7520560" y="2686597"/>
            <a:ext cx="1708940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625014, Тюмень Республики 164, строение 2, офис 410</a:t>
            </a:r>
          </a:p>
        </p:txBody>
      </p:sp>
      <p:pic>
        <p:nvPicPr>
          <p:cNvPr id="90" name="Рисунок 89" descr="Глаз">
            <a:extLst>
              <a:ext uri="{FF2B5EF4-FFF2-40B4-BE49-F238E27FC236}">
                <a16:creationId xmlns:a16="http://schemas.microsoft.com/office/drawing/2014/main" id="{C8D690DB-12F4-6371-7819-59B61374B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958" y="2765197"/>
            <a:ext cx="300143" cy="30014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C34F094-4E6D-E9CC-57DE-9BB909522D6D}"/>
              </a:ext>
            </a:extLst>
          </p:cNvPr>
          <p:cNvSpPr txBox="1"/>
          <p:nvPr/>
        </p:nvSpPr>
        <p:spPr>
          <a:xfrm>
            <a:off x="7591081" y="2236257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Почтовый адрес</a:t>
            </a:r>
          </a:p>
        </p:txBody>
      </p:sp>
      <p:sp>
        <p:nvSpPr>
          <p:cNvPr id="92" name="Прямоугольник: усеченные противолежащие углы 91">
            <a:extLst>
              <a:ext uri="{FF2B5EF4-FFF2-40B4-BE49-F238E27FC236}">
                <a16:creationId xmlns:a16="http://schemas.microsoft.com/office/drawing/2014/main" id="{DC3658C2-E8B2-6423-355D-08D628EC0C9C}"/>
              </a:ext>
            </a:extLst>
          </p:cNvPr>
          <p:cNvSpPr/>
          <p:nvPr/>
        </p:nvSpPr>
        <p:spPr>
          <a:xfrm>
            <a:off x="9336087" y="2682814"/>
            <a:ext cx="1708940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№ 245/юуц-72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№34/ЮУЦ- 86</a:t>
            </a:r>
          </a:p>
          <a:p>
            <a:r>
              <a:rPr lang="ru-RU" sz="1100" i="1" dirty="0">
                <a:solidFill>
                  <a:schemeClr val="accent2"/>
                </a:solidFill>
              </a:rPr>
              <a:t>Создать/загрузить новый</a:t>
            </a:r>
          </a:p>
        </p:txBody>
      </p:sp>
      <p:pic>
        <p:nvPicPr>
          <p:cNvPr id="93" name="Рисунок 92" descr="Глаз">
            <a:extLst>
              <a:ext uri="{FF2B5EF4-FFF2-40B4-BE49-F238E27FC236}">
                <a16:creationId xmlns:a16="http://schemas.microsoft.com/office/drawing/2014/main" id="{9AD76919-1F1A-B5AC-404E-924237BF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5485" y="2761414"/>
            <a:ext cx="300143" cy="30014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224B873-3921-19B3-C94B-AB90993DB80B}"/>
              </a:ext>
            </a:extLst>
          </p:cNvPr>
          <p:cNvSpPr txBox="1"/>
          <p:nvPr/>
        </p:nvSpPr>
        <p:spPr>
          <a:xfrm>
            <a:off x="9504954" y="221766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Договоры</a:t>
            </a:r>
          </a:p>
        </p:txBody>
      </p:sp>
      <p:pic>
        <p:nvPicPr>
          <p:cNvPr id="16" name="Рисунок 15" descr="Карандаш">
            <a:extLst>
              <a:ext uri="{FF2B5EF4-FFF2-40B4-BE49-F238E27FC236}">
                <a16:creationId xmlns:a16="http://schemas.microsoft.com/office/drawing/2014/main" id="{452E3BD0-1A26-CA6F-F3DF-1BF25BA27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6654" y="3302050"/>
            <a:ext cx="282781" cy="282781"/>
          </a:xfrm>
          <a:prstGeom prst="rect">
            <a:avLst/>
          </a:prstGeom>
        </p:spPr>
      </p:pic>
      <p:pic>
        <p:nvPicPr>
          <p:cNvPr id="97" name="Рисунок 96" descr="Карандаш">
            <a:extLst>
              <a:ext uri="{FF2B5EF4-FFF2-40B4-BE49-F238E27FC236}">
                <a16:creationId xmlns:a16="http://schemas.microsoft.com/office/drawing/2014/main" id="{AA47AA01-20B8-6024-306F-2132C3C53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906" y="3296623"/>
            <a:ext cx="282781" cy="282781"/>
          </a:xfrm>
          <a:prstGeom prst="rect">
            <a:avLst/>
          </a:prstGeom>
        </p:spPr>
      </p:pic>
      <p:pic>
        <p:nvPicPr>
          <p:cNvPr id="98" name="Рисунок 97" descr="Карандаш">
            <a:extLst>
              <a:ext uri="{FF2B5EF4-FFF2-40B4-BE49-F238E27FC236}">
                <a16:creationId xmlns:a16="http://schemas.microsoft.com/office/drawing/2014/main" id="{9FE09BA4-BF73-FA22-A8C5-2A54AB7F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3651" y="3310119"/>
            <a:ext cx="282781" cy="282781"/>
          </a:xfrm>
          <a:prstGeom prst="rect">
            <a:avLst/>
          </a:prstGeom>
        </p:spPr>
      </p:pic>
      <p:pic>
        <p:nvPicPr>
          <p:cNvPr id="99" name="Рисунок 98" descr="Карандаш">
            <a:extLst>
              <a:ext uri="{FF2B5EF4-FFF2-40B4-BE49-F238E27FC236}">
                <a16:creationId xmlns:a16="http://schemas.microsoft.com/office/drawing/2014/main" id="{1BDA0A11-6AA6-8C07-568C-60D635A3E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4852" y="3253649"/>
            <a:ext cx="282781" cy="282781"/>
          </a:xfrm>
          <a:prstGeom prst="rect">
            <a:avLst/>
          </a:prstGeom>
        </p:spPr>
      </p:pic>
      <p:pic>
        <p:nvPicPr>
          <p:cNvPr id="100" name="Рисунок 99" descr="Карандаш">
            <a:extLst>
              <a:ext uri="{FF2B5EF4-FFF2-40B4-BE49-F238E27FC236}">
                <a16:creationId xmlns:a16="http://schemas.microsoft.com/office/drawing/2014/main" id="{68652EE4-01D4-4C18-D040-38866413B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6719" y="3273573"/>
            <a:ext cx="282781" cy="282781"/>
          </a:xfrm>
          <a:prstGeom prst="rect">
            <a:avLst/>
          </a:prstGeom>
        </p:spPr>
      </p:pic>
      <p:pic>
        <p:nvPicPr>
          <p:cNvPr id="101" name="Рисунок 100" descr="Карандаш">
            <a:extLst>
              <a:ext uri="{FF2B5EF4-FFF2-40B4-BE49-F238E27FC236}">
                <a16:creationId xmlns:a16="http://schemas.microsoft.com/office/drawing/2014/main" id="{E0C66153-49C8-5548-1220-40E752C32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2644" y="3253650"/>
            <a:ext cx="282781" cy="282781"/>
          </a:xfrm>
          <a:prstGeom prst="rect">
            <a:avLst/>
          </a:prstGeom>
        </p:spPr>
      </p:pic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AD1CFE25-DC67-4C32-793A-DFD77C7A4340}"/>
              </a:ext>
            </a:extLst>
          </p:cNvPr>
          <p:cNvSpPr/>
          <p:nvPr/>
        </p:nvSpPr>
        <p:spPr>
          <a:xfrm>
            <a:off x="7389327" y="1439070"/>
            <a:ext cx="1394934" cy="4180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Фильтр </a:t>
            </a: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2E682C3A-8C5E-5A99-CE61-78F6A5397AEF}"/>
              </a:ext>
            </a:extLst>
          </p:cNvPr>
          <p:cNvSpPr/>
          <p:nvPr/>
        </p:nvSpPr>
        <p:spPr>
          <a:xfrm>
            <a:off x="8891003" y="1436616"/>
            <a:ext cx="1394934" cy="425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Поиск</a:t>
            </a: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2ECB2907-B58F-6A6A-CF56-D3B9AF386611}"/>
              </a:ext>
            </a:extLst>
          </p:cNvPr>
          <p:cNvSpPr/>
          <p:nvPr/>
        </p:nvSpPr>
        <p:spPr>
          <a:xfrm>
            <a:off x="10406213" y="1431789"/>
            <a:ext cx="1394934" cy="4253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Сортировка</a:t>
            </a:r>
          </a:p>
          <a:p>
            <a:pPr algn="ctr"/>
            <a:r>
              <a:rPr lang="ru-RU" sz="1400" dirty="0"/>
              <a:t>(Применена)</a:t>
            </a:r>
          </a:p>
        </p:txBody>
      </p:sp>
      <p:sp>
        <p:nvSpPr>
          <p:cNvPr id="105" name="Прямоугольник: усеченные противолежащие углы 104">
            <a:extLst>
              <a:ext uri="{FF2B5EF4-FFF2-40B4-BE49-F238E27FC236}">
                <a16:creationId xmlns:a16="http://schemas.microsoft.com/office/drawing/2014/main" id="{3F68E721-9143-4930-B919-F5CBCDAAEAA3}"/>
              </a:ext>
            </a:extLst>
          </p:cNvPr>
          <p:cNvSpPr/>
          <p:nvPr/>
        </p:nvSpPr>
        <p:spPr>
          <a:xfrm>
            <a:off x="11151618" y="2688128"/>
            <a:ext cx="926857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14563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F92F59-6246-66C3-4060-95128F643840}"/>
              </a:ext>
            </a:extLst>
          </p:cNvPr>
          <p:cNvSpPr txBox="1"/>
          <p:nvPr/>
        </p:nvSpPr>
        <p:spPr>
          <a:xfrm>
            <a:off x="10874290" y="2111034"/>
            <a:ext cx="926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Количество</a:t>
            </a:r>
          </a:p>
          <a:p>
            <a:r>
              <a:rPr lang="ru-RU" sz="1100" dirty="0"/>
              <a:t>слушателей </a:t>
            </a:r>
          </a:p>
        </p:txBody>
      </p:sp>
      <p:pic>
        <p:nvPicPr>
          <p:cNvPr id="19" name="Рисунок 18" descr="Угловые стрелки (справа налево)">
            <a:extLst>
              <a:ext uri="{FF2B5EF4-FFF2-40B4-BE49-F238E27FC236}">
                <a16:creationId xmlns:a16="http://schemas.microsoft.com/office/drawing/2014/main" id="{827F9F3B-5BA1-69DE-7D40-AD9ADF380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5916" y="2202457"/>
            <a:ext cx="317975" cy="317975"/>
          </a:xfrm>
          <a:prstGeom prst="rect">
            <a:avLst/>
          </a:prstGeom>
        </p:spPr>
      </p:pic>
      <p:pic>
        <p:nvPicPr>
          <p:cNvPr id="109" name="Рисунок 108" descr="Угловые стрелки (справа налево)">
            <a:extLst>
              <a:ext uri="{FF2B5EF4-FFF2-40B4-BE49-F238E27FC236}">
                <a16:creationId xmlns:a16="http://schemas.microsoft.com/office/drawing/2014/main" id="{666A7C23-A64E-0003-5AED-4F8DD71A7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2712" y="2193652"/>
            <a:ext cx="317975" cy="317975"/>
          </a:xfrm>
          <a:prstGeom prst="rect">
            <a:avLst/>
          </a:prstGeom>
        </p:spPr>
      </p:pic>
      <p:pic>
        <p:nvPicPr>
          <p:cNvPr id="110" name="Рисунок 109" descr="Угловые стрелки (справа налево)">
            <a:extLst>
              <a:ext uri="{FF2B5EF4-FFF2-40B4-BE49-F238E27FC236}">
                <a16:creationId xmlns:a16="http://schemas.microsoft.com/office/drawing/2014/main" id="{D0FBCB5A-A4D0-BCD9-872E-FF4823822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8210" y="2207467"/>
            <a:ext cx="317975" cy="317975"/>
          </a:xfrm>
          <a:prstGeom prst="rect">
            <a:avLst/>
          </a:prstGeom>
        </p:spPr>
      </p:pic>
      <p:pic>
        <p:nvPicPr>
          <p:cNvPr id="111" name="Рисунок 110" descr="Угловые стрелки (справа налево)">
            <a:extLst>
              <a:ext uri="{FF2B5EF4-FFF2-40B4-BE49-F238E27FC236}">
                <a16:creationId xmlns:a16="http://schemas.microsoft.com/office/drawing/2014/main" id="{3B8B972D-5404-FE07-756A-66A129B18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8306" y="2217757"/>
            <a:ext cx="317975" cy="317975"/>
          </a:xfrm>
          <a:prstGeom prst="rect">
            <a:avLst/>
          </a:prstGeom>
        </p:spPr>
      </p:pic>
      <p:pic>
        <p:nvPicPr>
          <p:cNvPr id="112" name="Рисунок 111" descr="Угловые стрелки (справа налево)">
            <a:extLst>
              <a:ext uri="{FF2B5EF4-FFF2-40B4-BE49-F238E27FC236}">
                <a16:creationId xmlns:a16="http://schemas.microsoft.com/office/drawing/2014/main" id="{19F041D9-38BA-0029-8F59-7F9A52BF9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3043" y="2207467"/>
            <a:ext cx="317975" cy="317975"/>
          </a:xfrm>
          <a:prstGeom prst="rect">
            <a:avLst/>
          </a:prstGeom>
        </p:spPr>
      </p:pic>
      <p:pic>
        <p:nvPicPr>
          <p:cNvPr id="113" name="Рисунок 112" descr="Угловые стрелки (справа налево)">
            <a:extLst>
              <a:ext uri="{FF2B5EF4-FFF2-40B4-BE49-F238E27FC236}">
                <a16:creationId xmlns:a16="http://schemas.microsoft.com/office/drawing/2014/main" id="{85B363FE-2EFC-1822-E89A-5EFED5B9C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74059" y="2193651"/>
            <a:ext cx="317975" cy="317975"/>
          </a:xfrm>
          <a:prstGeom prst="rect">
            <a:avLst/>
          </a:prstGeom>
        </p:spPr>
      </p:pic>
      <p:pic>
        <p:nvPicPr>
          <p:cNvPr id="114" name="Рисунок 113" descr="Угловые стрелки (справа налево)">
            <a:extLst>
              <a:ext uri="{FF2B5EF4-FFF2-40B4-BE49-F238E27FC236}">
                <a16:creationId xmlns:a16="http://schemas.microsoft.com/office/drawing/2014/main" id="{D0A2D2F3-1390-447B-D50A-B571D7BEB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62065" y="2179892"/>
            <a:ext cx="317975" cy="317975"/>
          </a:xfrm>
          <a:prstGeom prst="rect">
            <a:avLst/>
          </a:prstGeom>
        </p:spPr>
      </p:pic>
      <p:sp>
        <p:nvSpPr>
          <p:cNvPr id="115" name="Прямоугольник: усеченные противолежащие углы 114">
            <a:extLst>
              <a:ext uri="{FF2B5EF4-FFF2-40B4-BE49-F238E27FC236}">
                <a16:creationId xmlns:a16="http://schemas.microsoft.com/office/drawing/2014/main" id="{3DC1D880-DF87-5402-479F-D73596DBF842}"/>
              </a:ext>
            </a:extLst>
          </p:cNvPr>
          <p:cNvSpPr/>
          <p:nvPr/>
        </p:nvSpPr>
        <p:spPr>
          <a:xfrm>
            <a:off x="347933" y="3789610"/>
            <a:ext cx="1977378" cy="92160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Общество с ограниченной ответственностью «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</a:rPr>
              <a:t>Симакс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116" name="Прямоугольник: усеченные противолежащие углы 115">
            <a:extLst>
              <a:ext uri="{FF2B5EF4-FFF2-40B4-BE49-F238E27FC236}">
                <a16:creationId xmlns:a16="http://schemas.microsoft.com/office/drawing/2014/main" id="{F2A7081B-218C-D813-83AC-14A6785AD490}"/>
              </a:ext>
            </a:extLst>
          </p:cNvPr>
          <p:cNvSpPr/>
          <p:nvPr/>
        </p:nvSpPr>
        <p:spPr>
          <a:xfrm>
            <a:off x="2419722" y="3793063"/>
            <a:ext cx="1519662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ООО «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</a:rPr>
              <a:t>СиМакс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117" name="Прямоугольник: усеченные противолежащие углы 116">
            <a:extLst>
              <a:ext uri="{FF2B5EF4-FFF2-40B4-BE49-F238E27FC236}">
                <a16:creationId xmlns:a16="http://schemas.microsoft.com/office/drawing/2014/main" id="{DE2302F4-0C02-1CE9-1A3D-7F7CE4AF9C91}"/>
              </a:ext>
            </a:extLst>
          </p:cNvPr>
          <p:cNvSpPr/>
          <p:nvPr/>
        </p:nvSpPr>
        <p:spPr>
          <a:xfrm>
            <a:off x="4044771" y="3783775"/>
            <a:ext cx="1669202" cy="927444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РС 76543489058895-09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КС 74918237509230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БИК 047876174098…</a:t>
            </a:r>
          </a:p>
        </p:txBody>
      </p:sp>
      <p:pic>
        <p:nvPicPr>
          <p:cNvPr id="118" name="Рисунок 117" descr="Глаз">
            <a:extLst>
              <a:ext uri="{FF2B5EF4-FFF2-40B4-BE49-F238E27FC236}">
                <a16:creationId xmlns:a16="http://schemas.microsoft.com/office/drawing/2014/main" id="{D07A5C25-A1CA-411C-42F8-ACB95494D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267" y="3890284"/>
            <a:ext cx="300143" cy="357213"/>
          </a:xfrm>
          <a:prstGeom prst="rect">
            <a:avLst/>
          </a:prstGeom>
        </p:spPr>
      </p:pic>
      <p:sp>
        <p:nvSpPr>
          <p:cNvPr id="119" name="Прямоугольник: усеченные противолежащие углы 118">
            <a:extLst>
              <a:ext uri="{FF2B5EF4-FFF2-40B4-BE49-F238E27FC236}">
                <a16:creationId xmlns:a16="http://schemas.microsoft.com/office/drawing/2014/main" id="{CE3C1528-522B-0F4D-C7D4-DC698CFDB195}"/>
              </a:ext>
            </a:extLst>
          </p:cNvPr>
          <p:cNvSpPr/>
          <p:nvPr/>
        </p:nvSpPr>
        <p:spPr>
          <a:xfrm>
            <a:off x="5855664" y="3793063"/>
            <a:ext cx="1545908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Русинова Екатерина Викторовна,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8912385654354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orlov@mail.ru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0" name="Рисунок 119" descr="Глаз">
            <a:extLst>
              <a:ext uri="{FF2B5EF4-FFF2-40B4-BE49-F238E27FC236}">
                <a16:creationId xmlns:a16="http://schemas.microsoft.com/office/drawing/2014/main" id="{3F499335-BC19-642A-EED4-B83BA5641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137" y="3848049"/>
            <a:ext cx="300143" cy="363509"/>
          </a:xfrm>
          <a:prstGeom prst="rect">
            <a:avLst/>
          </a:prstGeom>
        </p:spPr>
      </p:pic>
      <p:sp>
        <p:nvSpPr>
          <p:cNvPr id="121" name="Прямоугольник: усеченные противолежащие углы 120">
            <a:extLst>
              <a:ext uri="{FF2B5EF4-FFF2-40B4-BE49-F238E27FC236}">
                <a16:creationId xmlns:a16="http://schemas.microsoft.com/office/drawing/2014/main" id="{2EA931DB-906F-BAC5-DEBB-3F6E88422A85}"/>
              </a:ext>
            </a:extLst>
          </p:cNvPr>
          <p:cNvSpPr/>
          <p:nvPr/>
        </p:nvSpPr>
        <p:spPr>
          <a:xfrm>
            <a:off x="7520560" y="3804916"/>
            <a:ext cx="1708940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625014, Тюмень Республики 164, строение 2, офис 410</a:t>
            </a:r>
          </a:p>
        </p:txBody>
      </p:sp>
      <p:pic>
        <p:nvPicPr>
          <p:cNvPr id="122" name="Рисунок 121" descr="Глаз">
            <a:extLst>
              <a:ext uri="{FF2B5EF4-FFF2-40B4-BE49-F238E27FC236}">
                <a16:creationId xmlns:a16="http://schemas.microsoft.com/office/drawing/2014/main" id="{18BD6034-6B3B-1709-2E3D-3DD611D7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958" y="3883516"/>
            <a:ext cx="300143" cy="300143"/>
          </a:xfrm>
          <a:prstGeom prst="rect">
            <a:avLst/>
          </a:prstGeom>
        </p:spPr>
      </p:pic>
      <p:sp>
        <p:nvSpPr>
          <p:cNvPr id="123" name="Прямоугольник: усеченные противолежащие углы 122">
            <a:extLst>
              <a:ext uri="{FF2B5EF4-FFF2-40B4-BE49-F238E27FC236}">
                <a16:creationId xmlns:a16="http://schemas.microsoft.com/office/drawing/2014/main" id="{B3AAD4B6-7F23-658B-0D12-43AA7738027A}"/>
              </a:ext>
            </a:extLst>
          </p:cNvPr>
          <p:cNvSpPr/>
          <p:nvPr/>
        </p:nvSpPr>
        <p:spPr>
          <a:xfrm>
            <a:off x="9336087" y="3801133"/>
            <a:ext cx="1708940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№ 245/юуц-72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№34/ЮУЦ- 86</a:t>
            </a:r>
          </a:p>
          <a:p>
            <a:r>
              <a:rPr lang="ru-RU" sz="1100" i="1" dirty="0">
                <a:solidFill>
                  <a:schemeClr val="accent2"/>
                </a:solidFill>
              </a:rPr>
              <a:t>Создать/загрузить</a:t>
            </a:r>
          </a:p>
          <a:p>
            <a:r>
              <a:rPr lang="ru-RU" sz="1100" i="1" dirty="0">
                <a:solidFill>
                  <a:schemeClr val="accent2"/>
                </a:solidFill>
              </a:rPr>
              <a:t>новый</a:t>
            </a:r>
          </a:p>
        </p:txBody>
      </p:sp>
      <p:pic>
        <p:nvPicPr>
          <p:cNvPr id="124" name="Рисунок 123" descr="Глаз">
            <a:extLst>
              <a:ext uri="{FF2B5EF4-FFF2-40B4-BE49-F238E27FC236}">
                <a16:creationId xmlns:a16="http://schemas.microsoft.com/office/drawing/2014/main" id="{ED110C9A-2BFC-7C21-F3A3-867ACBE60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5485" y="3879733"/>
            <a:ext cx="300143" cy="300143"/>
          </a:xfrm>
          <a:prstGeom prst="rect">
            <a:avLst/>
          </a:prstGeom>
        </p:spPr>
      </p:pic>
      <p:pic>
        <p:nvPicPr>
          <p:cNvPr id="125" name="Рисунок 124" descr="Карандаш">
            <a:extLst>
              <a:ext uri="{FF2B5EF4-FFF2-40B4-BE49-F238E27FC236}">
                <a16:creationId xmlns:a16="http://schemas.microsoft.com/office/drawing/2014/main" id="{CA063C15-5330-7BA5-7C3E-E58054F2D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6654" y="4420369"/>
            <a:ext cx="282781" cy="282781"/>
          </a:xfrm>
          <a:prstGeom prst="rect">
            <a:avLst/>
          </a:prstGeom>
        </p:spPr>
      </p:pic>
      <p:pic>
        <p:nvPicPr>
          <p:cNvPr id="128" name="Рисунок 127" descr="Карандаш">
            <a:extLst>
              <a:ext uri="{FF2B5EF4-FFF2-40B4-BE49-F238E27FC236}">
                <a16:creationId xmlns:a16="http://schemas.microsoft.com/office/drawing/2014/main" id="{4B23C224-C48D-2296-7FF2-9FF3C4F4D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906" y="4414942"/>
            <a:ext cx="282781" cy="282781"/>
          </a:xfrm>
          <a:prstGeom prst="rect">
            <a:avLst/>
          </a:prstGeom>
        </p:spPr>
      </p:pic>
      <p:pic>
        <p:nvPicPr>
          <p:cNvPr id="129" name="Рисунок 128" descr="Карандаш">
            <a:extLst>
              <a:ext uri="{FF2B5EF4-FFF2-40B4-BE49-F238E27FC236}">
                <a16:creationId xmlns:a16="http://schemas.microsoft.com/office/drawing/2014/main" id="{6446E03B-5FA4-4AEA-B4E5-883CFC147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3651" y="4428438"/>
            <a:ext cx="282781" cy="282781"/>
          </a:xfrm>
          <a:prstGeom prst="rect">
            <a:avLst/>
          </a:prstGeom>
        </p:spPr>
      </p:pic>
      <p:pic>
        <p:nvPicPr>
          <p:cNvPr id="130" name="Рисунок 129" descr="Карандаш">
            <a:extLst>
              <a:ext uri="{FF2B5EF4-FFF2-40B4-BE49-F238E27FC236}">
                <a16:creationId xmlns:a16="http://schemas.microsoft.com/office/drawing/2014/main" id="{3E741979-11FB-B724-96C5-CD4887DD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4852" y="4371968"/>
            <a:ext cx="282781" cy="282781"/>
          </a:xfrm>
          <a:prstGeom prst="rect">
            <a:avLst/>
          </a:prstGeom>
        </p:spPr>
      </p:pic>
      <p:pic>
        <p:nvPicPr>
          <p:cNvPr id="131" name="Рисунок 130" descr="Карандаш">
            <a:extLst>
              <a:ext uri="{FF2B5EF4-FFF2-40B4-BE49-F238E27FC236}">
                <a16:creationId xmlns:a16="http://schemas.microsoft.com/office/drawing/2014/main" id="{2E76767E-9443-4899-E314-12F1B17FD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6719" y="4391892"/>
            <a:ext cx="282781" cy="282781"/>
          </a:xfrm>
          <a:prstGeom prst="rect">
            <a:avLst/>
          </a:prstGeom>
        </p:spPr>
      </p:pic>
      <p:pic>
        <p:nvPicPr>
          <p:cNvPr id="132" name="Рисунок 131" descr="Карандаш">
            <a:extLst>
              <a:ext uri="{FF2B5EF4-FFF2-40B4-BE49-F238E27FC236}">
                <a16:creationId xmlns:a16="http://schemas.microsoft.com/office/drawing/2014/main" id="{4272A8B0-9129-3FC7-03B6-0792A71D8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2644" y="4371969"/>
            <a:ext cx="282781" cy="282781"/>
          </a:xfrm>
          <a:prstGeom prst="rect">
            <a:avLst/>
          </a:prstGeom>
        </p:spPr>
      </p:pic>
      <p:sp>
        <p:nvSpPr>
          <p:cNvPr id="133" name="Прямоугольник: усеченные противолежащие углы 132">
            <a:extLst>
              <a:ext uri="{FF2B5EF4-FFF2-40B4-BE49-F238E27FC236}">
                <a16:creationId xmlns:a16="http://schemas.microsoft.com/office/drawing/2014/main" id="{3DFCD12E-9A51-815B-A6EF-E53C7B636059}"/>
              </a:ext>
            </a:extLst>
          </p:cNvPr>
          <p:cNvSpPr/>
          <p:nvPr/>
        </p:nvSpPr>
        <p:spPr>
          <a:xfrm>
            <a:off x="11151618" y="3806447"/>
            <a:ext cx="926857" cy="918156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463</a:t>
            </a:r>
          </a:p>
        </p:txBody>
      </p:sp>
    </p:spTree>
    <p:extLst>
      <p:ext uri="{BB962C8B-B14F-4D97-AF65-F5344CB8AC3E}">
        <p14:creationId xmlns:p14="http://schemas.microsoft.com/office/powerpoint/2010/main" val="2631373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949</Words>
  <Application>Microsoft Office PowerPoint</Application>
  <PresentationFormat>Широкоэкранный</PresentationFormat>
  <Paragraphs>346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Битюков</dc:creator>
  <cp:lastModifiedBy>Дмитрий Битюков</cp:lastModifiedBy>
  <cp:revision>9</cp:revision>
  <dcterms:created xsi:type="dcterms:W3CDTF">2022-06-01T09:35:59Z</dcterms:created>
  <dcterms:modified xsi:type="dcterms:W3CDTF">2022-06-03T10:45:48Z</dcterms:modified>
</cp:coreProperties>
</file>