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28" d="100"/>
          <a:sy n="128" d="100"/>
        </p:scale>
        <p:origin x="-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58:48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24575,'9'0'0,"3"4"0,11-3 0,62 3 0,-23-10 0,4-2-1611,7 6 0,5 1 1611,-6-3 0,4-2 0,-4 3 0,7 2 0,0 2 0,-11-1 0,3 0 0,-5 0 0,2 0 0,-7 0 755,31 0-755,-50 0 0,-34-4 0,0 3 0,-3-3 0,4 4 2467,-1 0-2467,-3-4 0,3 3 0,-3-3 0,3 4 0,1-4 0,0 3 0,0-3 0,3 4 0,-2-4 0,6 3 0,26-3 0,-8 4 0,31 0 0,4 0 0,-11 0-835,25 0 0,6 0 835,2 0 0,-20 0 0,1 0 0,-18 0 0,-3 0 0,0 0 0,-1 0 0,31 0 0,-19 0 0,-4 0 0,-19 0 0,-14 0 0,10 0 0,-19 0 1670,7 0-1670,-11 0 0,-3 0 0,4 0 0,-4 0 0,8 0 0,-4 0 0,5 0 0,9 0 0,-8 0 0,8 0 0,0 0 0,-7 0 0,3 0 0,-11 0 0,-3 0 0,0 0 0,-1 0 0,1 0 0,0 0 0,-1 0 0,1 0 0,0 0 0,0 0 0,-1 0 0,1 0 0,0 0 0,-1 0 0,1 0 0,0 0 0,-4-4 0,2 3 0,-2-3 0,8 4 0,-3-4 0,2 3 0,-3-6 0,-4 2 0,-19 0 0,-26 1 0,-32-3 0,-12 1 0,5 5 0,-4-1-1436,3-2 0,-5-1 0,3 2 1436,-15 2 0,3 2 0,27-1 0,-1 1 0,-3-2-665,-11-4 0,-3-1 0,4 2 665,-13 2 0,1 0 0,13-3 0,-3-1 0,7 2 0,8 3 0,7 2 0,6-1 0,5 0 0,-18 0 0,45 0 0,10 0 0,5 0 3777,-1 0-3777,0 0 2526,0 0-2526,0 0 0,0 0 0,-13 0 0,6 4 0,-7-3 0,7 3 0,2-1 0,-4-2 0,5 3 0,-4-4 0,7 0 0,-6 0 0,6 0 0,-3 0 0,4 0 0,0 0 0,1 0 0,-1 0 0,0 0 0,0 0 0,0 0 0,0 0 0,0 0 0,1 0 0,-1 0 0,0 0 0,0 4 0,0-3 0,-4 3 0,4 0 0,-8-3 0,3 3 0,-3-4 0,-1 4 0,1-3 0,-1 6 0,4-6 0,-2 3 0,-7-4 0,3 0 0,-35 0 0,21 0 0,-24 0 0,29 0 0,2 0 0,9 0 0,4 0 0,2 0 0,3 0 0,8 0 0,9 0 0,7 4 0,6-3 0,6 3 0,21-4 0,34 0 0,-21 0 0,2 0 0,-7 0 0,-2 0 0,37 0 0,-17 0 0,-49 0 0,17 0 0,-29 0 0,-5 0 0,5 0 0,0 0 0,1 0 0,12 0 0,-1 0 0,33-9 0,23 7 0,-19-3 0,0 0-607,29 5 607,-24 0 0,0 0-669,-15 0 0,1 0 669,19 0 0,5 0 0,6 0 0,1 0 0,-1 0 0,1 0-917,10 0 1,-1 0 916,-19 0 0,5 0 0,11 0 0,10 0 0,-15 0 0,-32 0 0,-1 0 0,19 0 0,7 0 0,-21 0 0,-33 0 0,18 0 510,-29 0-510,-5 0 1242,5-3-1242,1 2 2026,12-3-2026,3 4 0,1 0 0,-4 0 0,-12 0 0,-2 0 0,-7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50:39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24575,'4'0'0,"-1"0"0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50:41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24575,'7'0'0,"0"3"0,0-2 0,0 2 0,-3 0 0,3-2 0,-4 2 0,4-3 0,0 3 0,0-2 0,0 2 0,-3 0 0,3-2 0,-4 2 0,4-3 0,-3 3 0,3-2 0,-3 2 0,-1 0 0,4-2 0,-3 2 0,3-3 0,0 0 0,0 0 0,0 0 0,-4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9:00:52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9:00:57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59:09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24575,'7'-3'0,"2"3"0,7-3 0,1 3 0,6-3 0,0 2 0,1-2 0,-1 3 0,0 0 0,12 0 0,-9 0 0,20 0 0,-20 0 0,31 0 0,-28-4 0,17 3 0,-11-2 0,2 3 0,1 0 0,-9 0 0,-15 0 0,-7 0 0,-2 0 0,1 0 0,1 0 0,-1 0 0,10 0 0,-1-4 0,8 3 0,12-2 0,2 3 0,1 0 0,-9 0 0,-13 0 0,-8-2 0,-1 1 0,-1-1 0,-1 2 0,0 0 0,0 0 0,1 0 0,1 0 0,1 0 0,8 0 0,13 0 0,32 0 0,5 0 0,-3 0 0,18 0 0,-38 0 0,41 0 0,-21 0 0,23 0 0,3 0 0,-11 0 0,-6 0 0,-12 0 0,-8 0 0,9 0 0,-24 0 0,-2 0 0,-12 0 0,0 0 0,-5 0 0,-5 0 0,-3 0 0,4 0 0,-2 0 0,10 0 0,7 0 0,31 0 0,6 0 0,21 0 0,-14 0 0,-21 3 0,-7-2 0,-22 2 0,0-3 0,0 0 0,23 0 0,-22 0 0,38 0 0,11 0 0,13 8-657,-13-6 1,2-2 656,-13 5 0,-3-2 0,-2-2 0,1-2 0,7 1 0,-1 0 0,-11 0 0,-2 0 0,5 0 0,-6 0 0,-7 0 0,9-2 0,-30 1 0,-10-1 0,10 2 0,-10 0 1313,4 0-1313,-6 0 0,3 0 0,-2 0 0,0 0 0,-4 0 0,-1 0 0,1 0 0,-1 0 0,2 0 0,-3 0 0,0-2 0,0 1 0,0-1 0,1 2 0,-1 0 0,3 0 0,-3 0 0,3 0 0,-3 0 0,0-3 0,3 3 0,-2-3 0,1 3 0,-1 0 0,-1 0 0,2-2 0,-1 2 0,2-3 0,-3 3 0,0 0 0,1 0 0,-1 0 0,0 0 0,0 0 0,1 0 0,-1 0 0,0 0 0,0 0 0,1 0 0,-1 0 0,2 0 0,2 0 0,-1 0 0,-1 0 0,-2 0 0,1 0 0,-1 0 0,0 0 0,-2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59:14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1060 1 24575,'-20'19'0,"-13"7"0,6-2 0,-28 16 0,6-3 0,3-2 0,-10 3 0,2-1 0,21-14-951,-40 30 1,2 2 950,43-30 0,-21 22 0,-5 8 0,19-12 0,3 1 0,-5 6 0,-1 3 0,-6 13 0,3-2 295,-4 5-295,8 12 0,13-29 0,0 34 0,9-8 0,7 19 0,8-19-524,0 8 524,0 12 123,0-47 1,0 2-124,0 9 0,0 2 0,0 0 0,0-1 0,0-13 0,0 3 0,0 33 0,0 5 0,0-9 0,0 0-878,0 8 0,0 2 878,0 3 0,0-9 0,0 9 0,0-29 0,0 0 0,0-6 0,0-5-575,0 29 575,0-15 0,0 0 0,0 3 0,0-7 0,0 5 0,0-14 0,0 3 0,0 37 0,0 2 0,0-32 0,0 0-291,0 25 1,0-2 290,0-38 0,0-2 0,0 13 0,0 0 0,0-8 0,0-1 313,0 4 0,0-2-313,0 19 0,0 10 0,0 5 0,0 3 0,0-6 0,-6-14 0,4 26 431,-2-40 0,1 2-431,3-2 0,0 2 0,1 12 0,-2-2 0,-6 25 0,6-40 0,0 1 0,-7 41 0,8-7 0,0-1 0,0-14 0,0-17 0,0 1 0,0 28 0,0-13 0,0-2 606,0-3-606,0 23 0,0-17 1186,0 17-1186,0-3 0,0 2 0,0-38 0,0 0 0,0 31 0,0-2 393,0 7-393,0 0 0,0-28 0,0-1 0,0 23 0,0-27 0,0-3 1122,0 11-1122,0-4 0,0 1 0,0 13 0,8 16-747,-7-42 1,0 4 746,3 23 0,-1-3 0,-3 5-114,4 1 1,0-6 113,-2-26 0,6 49 0,-8-43 0,0 8 0,0-11 0,0-11 0,0 18 0,0-4 0,0 10 0,0 10 0,0 14 0,0-6 0,0 7 0,0-15 1475,0-9-1475,0-17 245,0 22-245,0-34 0,6 27 0,-5-12 0,10 0 0,-10-12 0,8 20 0,-8-17 0,6 8 0,-6-14 0,2-11 0,-3 0 0,0 1 0,2-9 0,-1 17 0,1-2 0,2 7 0,-4-2 0,7-12 0,0 12 0,1-9 0,3 20 0,14 13 0,-3-4 0,4 4 0,-4-13 0,-13-28 0,6 15 0,-10-24 0,4 7 0,-3-5 0,1-3 0,-1 2 0,-1-2 0,9 13 0,-4-8 0,7 8 0,0-9 0,-7 5 0,6-5 0,-9 1 0,-2-8 0,0 0 0,-2 1 0,2-3 0,-2 1 0,1-1 0,-1 2 0,3 1 0,1-1 0,1 3 0,8 2 0,8 13 0,-5-8 0,20 13 0,-18-17 0,8 3 0,-16-7 0,-3-2 0,-4-2 0,6 1 0,-5-3 0,3 1 0,-3 1 0,1-3 0,3 3 0,-1-3 0,7 3 0,12-2 0,-3 2 0,20-3 0,-20 4 0,8-3 0,-18 2 0,1-3 0,-10 0 0,3 0 0,-5 0 0,0 0 0,0 2 0,1-1 0,-1 1 0,0-2 0,0 2 0,1-1 0,-6-1 0,2-3 0,-7-2 0,5-3 0,-5 2 0,4-9 0,-1-1 0,2-7 0,-2 5 0,-2-3 0,0 3 0,1 0 0,3-3 0,-3 9 0,3-10 0,-2 4 0,-1 1 0,3-5 0,-3 10 0,0-10 0,2-7 0,-6 3 0,6-9 0,-2 18 0,3-5 0,0 5 0,-3 0 0,3 4 0,-3 5 0,3 3 0,0-1 0,3 3 0,0 3 0,4 6 0,-1-1 0,-1 5 0,2-4 0,-2 10 0,4-1 0,-2 8 0,-2-8 0,5 6 0,-3 6 0,5-1 0,-3 9 0,-1-12 0,-4-6 0,2 0 0,-5-7 0,3 1 0,-3-1 0,1 0 0,0 1 0,-1-1 0,1-1 0,-2-2 0,0-2 0,0 1 0,0-1 0,0 0 0,-2-2 0,1 2 0,-1-2 0,0 2 0,1 0 0,-4-2 0,5 2 0,-5-2 0,2 2 0,0 0 0,1 0 0,-1 1 0,0-1 0,0 0 0,-1 0 0,3 1 0,-1-1 0,2 0 0,0 0 0,0 1 0,0 1 0,0-1 0,0 2 0,2-6 0,-1 3 0,3-2 0,-3 2 0,1 0 0,1 1 0,-3-1 0,3 3 0,-3 0 0,0 0 0,0-1 0,0 1 0,0-2 0,0 1 0,0-1 0,0-1 0,0 0 0,-3 0 0,0 1 0,-2-1 0,-3-2 0,2 1 0,-4-1 0,4 0 0,-4 2 0,2-2 0,-2 0 0,-1 1 0,-5 0 0,4 2 0,-10 1 0,4-4 0,1 3 0,-5-2 0,10 2 0,-4-2 0,8 0 0,0-3 0,3 1 0,-1 1 0,1-3 0,2 5 0,-2-5 0,2 3 0,-2-3 0,0 0 0,-3 0 0,2 0 0,-2 0 0,1 2 0,-1-1 0,-3 1 0,3-2 0,-2 2 0,2-1 0,-3 1 0,0-2 0,3 0 0,1 0 0,1 0 0,1 0 0,0 0 0,2 3 0,0-1 0,1 1 0,-1 0 0,0-3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59:38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46:42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24575,'9'0'0,"5"0"0,-4 0 0,3 0 0,-3 0 0,-1 0 0,0 0 0,1 0 0,-1 0 0,1 0 0,-1 0 0,0 0 0,1 0 0,-1 0 0,0 0 0,1 0 0,-1 0 0,4 0 0,-2 0 0,6 0 0,8 0 0,6 0 0,1 0 0,-4 0 0,-9 0 0,-5 0 0,0 0 0,-5 0 0,1 0 0,-1 0 0,0 0 0,5 0 0,0 0 0,1 0 0,-2 0 0,1 0 0,-4 0 0,4 0 0,-1 0 0,2 0 0,-1 0 0,4 0 0,-8 0 0,8 0 0,-8 0 0,4 0 0,-5 0 0,1 0 0,-1 4 0,0-3 0,1 3 0,-1-4 0,5 0 0,10 0 0,-3 0 0,18 0 0,-18 4 0,8-3 0,-14 3 0,2-4 0,-6 0 0,2 5 0,1-4 0,0 3 0,13-4 0,-6 0 0,6 0 0,-8 0 0,-1 0 0,1 0 0,-4 0 0,2 4 0,-6-3 0,6 3 0,-2-4 0,-1 0 0,8 4 0,-6-3 0,7 3 0,5-4 0,-11 0 0,11 0 0,-18 0 0,8 0 0,-3 0 0,3 0 0,9 5 0,4-4 0,-1 3 0,-2-4 0,-9 0 0,0 0 0,-5 0 0,0 0 0,-1 0 0,-2 0 0,2 0 0,-3 0 0,-1 4 0,4-3 0,-2 3 0,2-4 0,1 0 0,0 0 0,5 0 0,10 6 0,-8-4 0,18 4 0,-18-6 0,18 6 0,-18-5 0,3 5 0,-10-1 0,-5-4 0,1 3 0,-1-4 0,0 0 0,1 0 0,-1 0 0,0 0 0,1 0 0,-1 0 0,0 0 0,1 0 0,-1 0 0,0 0 0,-3-4 0,2 2 0,-3-2 0,4 4 0,1 0 0,-1 0 0,0 0 0,1 0 0,-1-4 0,-4 3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46:50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0 24575,'-9'0'0,"-1"0"0,1 0 0,4 4 0,-4-3 0,4 4 0,-5-5 0,1 0 0,4 4 0,-4-3 0,4 3 0,-5 0 0,1-3 0,4 7 0,-4-7 0,8 8 0,-7-8 0,2 7 0,1-3 0,-3 0 0,7 4 0,-8-8 0,8 7 0,-7-7 0,7 7 0,-8-7 0,4 12 0,-5-7 0,1 8 0,-1-5 0,5 0 0,-3-3 0,7 2 0,-8-3 0,4 4 0,-4 1 0,-1-1 0,5 0 0,1 1 0,-1-5 0,4 3 0,-7-7 0,7 8 0,-3-4 0,-1 4 0,4 1 0,-7-1 0,7 0 0,-8 1 0,8-1 0,-3 0 0,4 1 0,-4-5 0,3 3 0,-3-3 0,4 5 0,0-1 0,-5 0 0,4 1 0,-3-1 0,4 0 0,0 1 0,0-1 0,0 0 0,0 5 0,0-4 0,0 4 0,0-5 0,0 0 0,0 1 0,0-1 0,0 1 0,0-1 0,0 0 0,4 1 0,-3-1 0,3 0 0,-4 1 0,0-1 0,5 0 0,-4 1 0,3-1 0,-4 0 0,0 1 0,0-1 0,0 0 0,0 5 0,-4 0 0,3 1 0,-4-2 0,1-3 0,3-1 0,-7 1 0,7-1 0,-8 0 0,4-4 0,0 4 0,-4-4 0,4 0 0,0 3 0,-4-7 0,8 8 0,-7-4 0,2 0 0,-3 3 0,-5-2 0,4-1 0,-8 3 0,7-7 0,-2 3 0,-1-4 0,4 4 0,-4-2 0,9-3 0,5-4 0,5 0 0,0-4 0,3 8 0,-3-3 0,5 4 0,-1 0 0,1 0 0,-1 0 0,4 0 0,-2 0 0,2 4 0,-3-3 0,-1 8 0,0-8 0,1 7 0,-1-3 0,0 0 0,-3 4 0,2-8 0,-3 7 0,4-7 0,1 7 0,-1-7 0,-4 8 0,4-8 0,-8 7 0,7-7 0,-7 7 0,7-2 0,-3 3 0,1 0 0,2-3 0,-7 2 0,3-3 0,-4 4 0,4-3 0,-3 2 0,3-3 0,-4 4 0,0 1 0,5-1 0,-4 0 0,3 1 0,-4-1 0,0 1 0,0-1 0,0 0 0,0 1 0,0-1 0,0 0 0,0 1 0,0-1 0,0 0 0,0 1 0,0-1 0,0 0 0,0 1 0,0-1 0,0 0 0,0 1 0,0-1 0,0 0 0,0 1 0,0-1 0,0 0 0,0 1 0,0-1 0,0 0 0,0 1 0,0-1 0,0 1 0,0-1 0,0 4 0,0-2 0,0 6 0,0-6 0,0 6 0,0-6 0,0 2 0,0-3 0,4-5 0,-3 3 0,7-3 0,-7 5 0,4-1 0,-1 0 0,-3 1 0,3-1 0,0-4 0,-3 4 0,7-8 0,-2 7 0,3-3 0,0 0 0,1 0 0,-1-1 0,0-3 0,-4 7 0,4-7 0,-4 3 0,4-4 0,5 0 0,-4 0 0,8 0 0,-4 0 0,5 0 0,0 0 0,-1 0 0,-3 0 0,3 0 0,-8 0 0,4 0 0,-9-4 0,3 3 0,-3-3 0,0-1 0,4 4 0,-4-7 0,0 7 0,-1-3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46:54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1270 20699,'-10'0'0,"1"0"1837,-1 0-1837,-3 0 656,2 0-656,-3 0 336,5 0-336,-1 0 1047,1 0-1047,0 0 0,-1 0 0,1 0 0,-1 0 0,1 0 0,3-4 0,-2 3 0,3-8 0,-5 8 0,5-7 0,-4 2 0,4-3 0,0-1 0,-4 1 0,4-1 0,0 1 0,-4-1 0,8 1 0,-7-1 0,7 1 0,-8-1 0,4 5 0,0-3 0,-4 2 0,8-3 0,-7-5 0,3 4 0,-1-4 0,-2 0 0,3 8 0,-1-6 0,-2 6 0,7-3 0,-8-1 0,8 1 0,-7-1 0,7 1 0,-3-1 0,0 1 0,2-1 0,-6 1 0,7-1 0,-7-3 0,6-2 0,-2 0 0,0-3 0,3 8 0,-3-4 0,4 5 0,-4-5 0,2 4 0,-2-4 0,4 4 0,0-3 0,-6-20 0,5-1 0,-6-5 0,7 10 0,0 10 0,0 0 0,0 4 0,0-2 0,0 6 0,0-7 0,0 8 0,0-4 0,0 5 0,0-1 0,0 1 0,0-1 0,0 1 0,0-1 0,5-4 0,0 0 0,0-1 0,3 1 0,-2 5 0,3 4 0,-4-8 0,3 7 0,2-8 0,4 5 0,5-5 0,0 3 0,-1-2 0,-3-1 0,3 8 0,-8-7 0,8 8 0,-8 0 0,8-4 0,-4 4 0,1-4 0,2 3 0,-2-2 0,-1 3 0,4-1 0,-8-2 0,4 7 0,-5-3 0,1 4 0,-1-5 0,0 4 0,5-7 0,-4 7 0,8-8 0,-8 8 0,4-7 0,-5 7 0,0-3 0,5 4 0,-4-5 0,4 0 0,-1 0 0,2-4 0,-1 8 0,4-3 0,-3 0 0,-1 3 0,4-8 0,-8 8 0,4-3 0,-5 4 0,0-4 0,1 3 0,-1-3 0,0 4 0,1 0 0,-1 0 0,0 0 0,1 0 0,-1 0 0,1 0 0,-5 4 0,-5 1 0,-1 8 0,-8-2 0,8 2 0,-7 1 0,2 0 0,-3 5 0,-1-4 0,5-2 0,-3-4 0,7 1 0,-8-5 0,8 3 0,-3-2 0,-4 3 0,5 4 0,-9 2 0,11 4 0,-8-5 0,8 0 0,-3-5 0,0-4 0,3-5 0,-3-5 0,4-9 0,0 4 0,0-8 0,0 3 0,4-4 0,1 5 0,0-4 0,3 3 0,-2-4 0,-1 5 0,3 0 0,-3 0 0,5 4 0,-5-4 0,3 5 0,-7-1 0,8 5 0,-8-3 0,7 2 0,-7-3 0,7-1 0,-3 5 0,1-3 0,2 7 0,-7-8 0,-5 8 0,-3-3 0,-10 4 0,2 0 0,0 0 0,-3 0 0,8-4 0,-4 3 0,5-4 0,-1 5 0,1 0 0,-1 0 0,1 0 0,-1 0 0,1 0 0,-1 0 0,1 0 0,-5 0 0,4 0 0,-4 0 0,5 0 0,-1-4 0,1 3 0,-1-3 0,1 0 0,-1 3 0,1-8 0,-1 8 0,1-3 0,3 0 0,-2 3 0,3-4 0,-5 1 0,1 3 0,-1-3 0,1 4 0,-1 0 0,5-4 0,-3 3 0,2-4 0,-3 5 0,-1-4 0,1 3 0,-1-7 0,1 7 0,-1-4 0,5 5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47:15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50:37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0 24575,'25'0'0,"-2"3"0,3 1 0,2 5 0,-5 0 0,1-1 0,-6-2 0,-8 0 0,3 1 0,-4 1 0,4 2 0,-9-3 0,2-3 0,-5 2 0,5-2 0,-5 3 0,5 0 0,-5 3 0,5-2 0,-5 2 0,2-3 0,0 3 0,-2-2 0,5 2 0,-5-3 0,2 3 0,0-5 0,-2 4 0,2-5 0,-3 3 0,0 0 0,0 0 0,0 0 0,0 0 0,0 0 0,0 0 0,0 0 0,0 0 0,-3-3 0,2 2 0,-2-2 0,0 3 0,2 0 0,-5-3 0,2 2 0,-3-2 0,0 3 0,0-3 0,0 2 0,-4-2 0,3 0 0,-5 2 0,5-2 0,-5 3 0,5 0 0,-5 0 0,2 0 0,-4-3 0,-6 4 0,5-7 0,-3 7 0,6-4 0,2-1 0,-3 4 0,3-3 0,0-1 0,4 1 0,0-1 0,0 1 0,0-1 0,0 4 0,0-7 0,0 4 0,0-1 0,-4 1 0,3 3 0,-2-3 0,0 2 0,2-2 0,-5 0 0,5-1 0,-2 0 0,-1 1 0,3 0 0,-8 2 0,7-2 0,-4 0 0,9 2 0,-2-5 0,2 5 0,-4-2 0,-2 0 0,2-1 0,-2 0 0,3-2 0,-3 5 0,2-5 0,-2 5 0,3-5 0,-1 5 0,1-5 0,0 2 0,0-3 0,-3 3 0,2 1 0,-2 0 0,3 2 0,-1-5 0,5 5 0,-4-5 0,3 5 0,-3-2 0,-3 3 0,2 0 0,-5 0 0,2 0 0,-4 0 0,1 0 0,3-3 0,4 2 0,1-5 0,2 2 0,-3-3 0,0 3 0,0-2 0,0 2 0,-1-3 0,4 3 0,-2-2 0,8-1 0,-4-15 0,5-5 0,-3-4 0,0-5 0,0 19 0,0-4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533A1-D974-2D37-BA8C-D0D44957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4BBCA4-ACF8-AA70-40CE-C5C35023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273D3-EEB9-6190-1B72-0A81C51E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49470-2FD4-BAF4-573B-358AAE2F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CF534-2EFC-0FC0-1E93-68F5020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80BE8-CED9-A957-0B3C-785CA485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7D0000-EA5E-0FDD-F729-AEDF6BA4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6FA849-54D2-0324-05B5-0ABD616C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40BE3-05D3-7EAD-4F68-D2FB8222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10BC4-EEDE-04DA-DED4-7A422401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0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9A0588-3EDB-3AF0-7AAE-A19CE4ABF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4E9E4E-A34F-3E8B-D4A4-E9B93B7EE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987CC-C691-D4EB-3EB3-B9E55048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C462B-46EF-54E1-61D7-9B7BC54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04C39-805E-B4FA-4022-D6BC2D7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1445D-9FE5-D9A5-B56A-7331BB79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7370D-81D5-91C2-51D0-9FE08327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118AA-A0A5-99E1-5985-0CE3DE8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61E8D-07E0-F87E-30AD-79EB3489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379D5-5868-8679-721F-C225548F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7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6FF7-1AEE-0636-510F-80511C36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C698A-27CB-1046-EFE7-D2B7737A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2BECE-49A8-096B-92A8-8F17E7D3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BD767-45DA-2056-7998-A9909629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4F2B6-09DD-4820-3313-9BECC88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CA3CC-1FC8-1D28-4678-36543D58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B45B3-46EA-055A-09A4-C49D0D3B3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F49AD-5783-7ED5-5CE0-0472F049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2709F-673C-EC85-45E5-83195D72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7C0F6-7675-3A2B-9157-C49DE7A4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9E7860-E27F-6849-F5DD-8DFA385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6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E398-1A29-4D83-CF2D-8F641B51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34181F-6BCC-5C51-48CD-BA8FD8AE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C62914-41F9-AFF6-2316-9741B55F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06A1FD-F69C-F89A-6ED4-558AECA28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0B547C-15DB-E58C-368E-9B4A3DA8A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5AA8B1-40B9-D953-369B-142A48CC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D86DB8-38D4-9922-1EFA-97E2800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9BF660-5D24-DE35-185E-BE54AB93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5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A8A3B-8495-F927-A5A0-3DAE076D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E62221-FD40-FA95-FECD-AD4D7FE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91C60-97DA-AF63-7177-302423F2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F2047-FF9F-8ECA-AD89-3796FDC6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4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61DC5F-8850-CB8A-4DF4-67D64689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6A65FF-E630-82A1-C5A2-7EC5809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B2CD8B-ADB9-CF6D-0193-C6F60AC3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A66BA-E25C-7104-96DC-401C86B8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65DA4-EBD9-ABB4-9517-207C2FFA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0F5FA-2BF6-9F49-6C99-00BFB3A7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28DE4-3FF0-77D0-1EF0-DA9BDAC4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4E016-F2B1-AE35-B2B4-5CA61A80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E2C1AB-FD64-A1CA-DB41-CF27661B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4120-BBD3-C4EF-177E-BFD88D73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9F4984-12FE-BCEB-0EAD-71E5519DA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A0AA06-96A9-EFD8-B132-C815A15C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B13188-9140-D26C-5551-8F98E1CD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20762E-D303-3C98-EEF9-BA060E8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65506-3C65-5A82-97DE-AA550FB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1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0B97D-BCE4-9E5B-4AB9-EEA4FC3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89599-8865-A812-1189-322C177B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73DB2-8ECF-4202-4831-0026B03AF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D2C3-3A04-2D41-88AE-E3D592040B0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CB6F4-3A99-935B-4DF3-2F2215177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291EC-3A85-99B8-BE3A-C56D99A16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A737-367D-F54E-B99F-38207D1CD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etrov6@mail.r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etrov6@mail.ru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petrov6@mail.ru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9E6F7F-50CB-4892-FF78-7AE68DC9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526" y="0"/>
            <a:ext cx="5625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BBCBE7F3-4B0A-6931-495B-350562CFA294}"/>
                  </a:ext>
                </a:extLst>
              </p14:cNvPr>
              <p14:cNvContentPartPr/>
              <p14:nvPr/>
            </p14:nvContentPartPr>
            <p14:xfrm>
              <a:off x="1521214" y="845212"/>
              <a:ext cx="1166760" cy="590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BBCBE7F3-4B0A-6931-495B-350562CFA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6894" y="840892"/>
                <a:ext cx="11754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22C25851-534D-3ABD-6E0B-FD102BFA21A5}"/>
                  </a:ext>
                </a:extLst>
              </p14:cNvPr>
              <p14:cNvContentPartPr/>
              <p14:nvPr/>
            </p14:nvContentPartPr>
            <p14:xfrm>
              <a:off x="1453873" y="1339314"/>
              <a:ext cx="1469160" cy="126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22C25851-534D-3ABD-6E0B-FD102BFA21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553" y="1334994"/>
                <a:ext cx="1477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CBB73C22-F964-9467-A0D7-8A9F42AC48E1}"/>
                  </a:ext>
                </a:extLst>
              </p14:cNvPr>
              <p14:cNvContentPartPr/>
              <p14:nvPr/>
            </p14:nvContentPartPr>
            <p14:xfrm>
              <a:off x="1105393" y="1527594"/>
              <a:ext cx="381600" cy="403992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CBB73C22-F964-9467-A0D7-8A9F42AC48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1073" y="1523274"/>
                <a:ext cx="390240" cy="40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203A9202-FEE0-B6A2-8B53-E7049D8EDBE6}"/>
                  </a:ext>
                </a:extLst>
              </p14:cNvPr>
              <p14:cNvContentPartPr/>
              <p14:nvPr/>
            </p14:nvContentPartPr>
            <p14:xfrm>
              <a:off x="2039593" y="2160114"/>
              <a:ext cx="360" cy="3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203A9202-FEE0-B6A2-8B53-E7049D8EDB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35273" y="215579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Прямоугольная выноска 9">
            <a:extLst>
              <a:ext uri="{FF2B5EF4-FFF2-40B4-BE49-F238E27FC236}">
                <a16:creationId xmlns:a16="http://schemas.microsoft.com/office/drawing/2014/main" id="{5C67E9B5-A281-25D4-345A-08832B5EF025}"/>
              </a:ext>
            </a:extLst>
          </p:cNvPr>
          <p:cNvSpPr/>
          <p:nvPr/>
        </p:nvSpPr>
        <p:spPr>
          <a:xfrm>
            <a:off x="3467491" y="3547554"/>
            <a:ext cx="2703067" cy="381000"/>
          </a:xfrm>
          <a:prstGeom prst="wedgeRectCallout">
            <a:avLst>
              <a:gd name="adj1" fmla="val -80972"/>
              <a:gd name="adj2" fmla="val -5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База сформированных документов</a:t>
            </a:r>
          </a:p>
        </p:txBody>
      </p:sp>
      <p:sp>
        <p:nvSpPr>
          <p:cNvPr id="11" name="Прямоугольная выноска 10">
            <a:extLst>
              <a:ext uri="{FF2B5EF4-FFF2-40B4-BE49-F238E27FC236}">
                <a16:creationId xmlns:a16="http://schemas.microsoft.com/office/drawing/2014/main" id="{71C97E9C-8353-2C8B-BCA5-87BBACF30AD1}"/>
              </a:ext>
            </a:extLst>
          </p:cNvPr>
          <p:cNvSpPr/>
          <p:nvPr/>
        </p:nvSpPr>
        <p:spPr>
          <a:xfrm>
            <a:off x="3467490" y="4110771"/>
            <a:ext cx="2703067" cy="381000"/>
          </a:xfrm>
          <a:prstGeom prst="wedgeRectCallout">
            <a:avLst>
              <a:gd name="adj1" fmla="val -80972"/>
              <a:gd name="adj2" fmla="val -5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База программ/ режим создания курса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DA9B448-30DC-6F10-6C91-5CBEA8277003}"/>
                  </a:ext>
                </a:extLst>
              </p14:cNvPr>
              <p14:cNvContentPartPr/>
              <p14:nvPr/>
            </p14:nvContentPartPr>
            <p14:xfrm>
              <a:off x="1423685" y="4832045"/>
              <a:ext cx="739800" cy="3708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DA9B448-30DC-6F10-6C91-5CBEA82770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19365" y="4827725"/>
                <a:ext cx="748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8F10C1C9-789F-2C52-025B-B9EF41C37EEF}"/>
                  </a:ext>
                </a:extLst>
              </p14:cNvPr>
              <p14:cNvContentPartPr/>
              <p14:nvPr/>
            </p14:nvContentPartPr>
            <p14:xfrm>
              <a:off x="1299845" y="4166045"/>
              <a:ext cx="221040" cy="5385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8F10C1C9-789F-2C52-025B-B9EF41C37E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95525" y="4161725"/>
                <a:ext cx="2296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609157B3-FAC6-0CF6-180C-5265EB5E9C6C}"/>
                  </a:ext>
                </a:extLst>
              </p14:cNvPr>
              <p14:cNvContentPartPr/>
              <p14:nvPr/>
            </p14:nvContentPartPr>
            <p14:xfrm>
              <a:off x="1190765" y="4005125"/>
              <a:ext cx="264600" cy="45720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609157B3-FAC6-0CF6-180C-5265EB5E9C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86445" y="4000805"/>
                <a:ext cx="2732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4E3A3747-B9D2-ED0A-62AF-F614A0114D2A}"/>
                  </a:ext>
                </a:extLst>
              </p14:cNvPr>
              <p14:cNvContentPartPr/>
              <p14:nvPr/>
            </p14:nvContentPartPr>
            <p14:xfrm>
              <a:off x="8903765" y="2695805"/>
              <a:ext cx="360" cy="36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4E3A3747-B9D2-ED0A-62AF-F614A0114D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99445" y="269148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Прямоугольная выноска 15">
            <a:extLst>
              <a:ext uri="{FF2B5EF4-FFF2-40B4-BE49-F238E27FC236}">
                <a16:creationId xmlns:a16="http://schemas.microsoft.com/office/drawing/2014/main" id="{9CB7745E-2E8F-E4CF-526C-52B85A439A5B}"/>
              </a:ext>
            </a:extLst>
          </p:cNvPr>
          <p:cNvSpPr/>
          <p:nvPr/>
        </p:nvSpPr>
        <p:spPr>
          <a:xfrm>
            <a:off x="3467489" y="5720910"/>
            <a:ext cx="2703067" cy="381000"/>
          </a:xfrm>
          <a:prstGeom prst="wedgeRectCallout">
            <a:avLst>
              <a:gd name="adj1" fmla="val -80972"/>
              <a:gd name="adj2" fmla="val -5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Самостоятельная настройка форматов </a:t>
            </a:r>
            <a:r>
              <a:rPr lang="ru-RU" sz="1000" dirty="0" err="1"/>
              <a:t>удост</a:t>
            </a:r>
            <a:r>
              <a:rPr lang="ru-RU" sz="1000" dirty="0"/>
              <a:t>/протоколов (как в </a:t>
            </a:r>
            <a:r>
              <a:rPr lang="ru-RU" sz="1000" dirty="0" err="1"/>
              <a:t>апк</a:t>
            </a:r>
            <a:r>
              <a:rPr lang="ru-RU" sz="1000" dirty="0"/>
              <a:t>) по типам</a:t>
            </a:r>
          </a:p>
        </p:txBody>
      </p:sp>
      <p:sp>
        <p:nvSpPr>
          <p:cNvPr id="17" name="Прямоугольная выноска 16">
            <a:extLst>
              <a:ext uri="{FF2B5EF4-FFF2-40B4-BE49-F238E27FC236}">
                <a16:creationId xmlns:a16="http://schemas.microsoft.com/office/drawing/2014/main" id="{C5E09D28-F4B7-DDAC-9C16-E2FF74B160F1}"/>
              </a:ext>
            </a:extLst>
          </p:cNvPr>
          <p:cNvSpPr/>
          <p:nvPr/>
        </p:nvSpPr>
        <p:spPr>
          <a:xfrm>
            <a:off x="6331832" y="5186514"/>
            <a:ext cx="2703067" cy="381000"/>
          </a:xfrm>
          <a:prstGeom prst="wedgeRectCallout">
            <a:avLst>
              <a:gd name="adj1" fmla="val -204028"/>
              <a:gd name="adj2" fmla="val 14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Типизация документов об обучении</a:t>
            </a:r>
          </a:p>
        </p:txBody>
      </p:sp>
      <p:sp>
        <p:nvSpPr>
          <p:cNvPr id="18" name="Прямоугольная выноска 17">
            <a:extLst>
              <a:ext uri="{FF2B5EF4-FFF2-40B4-BE49-F238E27FC236}">
                <a16:creationId xmlns:a16="http://schemas.microsoft.com/office/drawing/2014/main" id="{2EC83313-E5C4-2687-0CD7-470665DC537E}"/>
              </a:ext>
            </a:extLst>
          </p:cNvPr>
          <p:cNvSpPr/>
          <p:nvPr/>
        </p:nvSpPr>
        <p:spPr>
          <a:xfrm>
            <a:off x="6812223" y="5911410"/>
            <a:ext cx="2703067" cy="381000"/>
          </a:xfrm>
          <a:prstGeom prst="wedgeRectCallout">
            <a:avLst>
              <a:gd name="adj1" fmla="val -217265"/>
              <a:gd name="adj2" fmla="val 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Настройка направлений, применения шифров и </a:t>
            </a:r>
            <a:r>
              <a:rPr lang="ru-RU" sz="1000" dirty="0" err="1"/>
              <a:t>тд</a:t>
            </a:r>
            <a:endParaRPr lang="ru-RU" sz="1000" dirty="0"/>
          </a:p>
        </p:txBody>
      </p:sp>
      <p:sp>
        <p:nvSpPr>
          <p:cNvPr id="19" name="Прямоугольная выноска 18">
            <a:extLst>
              <a:ext uri="{FF2B5EF4-FFF2-40B4-BE49-F238E27FC236}">
                <a16:creationId xmlns:a16="http://schemas.microsoft.com/office/drawing/2014/main" id="{62261FF5-0783-62EC-D52B-FC09D04152D9}"/>
              </a:ext>
            </a:extLst>
          </p:cNvPr>
          <p:cNvSpPr/>
          <p:nvPr/>
        </p:nvSpPr>
        <p:spPr>
          <a:xfrm>
            <a:off x="6924866" y="6357399"/>
            <a:ext cx="2703067" cy="381000"/>
          </a:xfrm>
          <a:prstGeom prst="wedgeRectCallout">
            <a:avLst>
              <a:gd name="adj1" fmla="val -215059"/>
              <a:gd name="adj2" fmla="val -1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Настройка площадок для </a:t>
            </a:r>
            <a:r>
              <a:rPr lang="ru-RU" sz="1000" dirty="0" err="1"/>
              <a:t>суперадмина</a:t>
            </a:r>
            <a:r>
              <a:rPr lang="ru-RU" sz="1000" dirty="0"/>
              <a:t> </a:t>
            </a:r>
            <a:r>
              <a:rPr lang="ru-RU" sz="1000" dirty="0" err="1"/>
              <a:t>подвкладка</a:t>
            </a:r>
            <a:endParaRPr lang="ru-RU" sz="10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0E7757-F720-A043-30E3-4C49E207868D}"/>
              </a:ext>
            </a:extLst>
          </p:cNvPr>
          <p:cNvGrpSpPr/>
          <p:nvPr/>
        </p:nvGrpSpPr>
        <p:grpSpPr>
          <a:xfrm>
            <a:off x="2259141" y="6293739"/>
            <a:ext cx="287640" cy="254160"/>
            <a:chOff x="2259141" y="6293739"/>
            <a:chExt cx="2876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9581577-1C10-6FD3-2211-EDCBFFF68C19}"/>
                    </a:ext>
                  </a:extLst>
                </p14:cNvPr>
                <p14:cNvContentPartPr/>
                <p14:nvPr/>
              </p14:nvContentPartPr>
              <p14:xfrm>
                <a:off x="2263461" y="6293739"/>
                <a:ext cx="283320" cy="235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9581577-1C10-6FD3-2211-EDCBFFF68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9141" y="6289419"/>
                  <a:ext cx="291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A6A2AC8-F3BD-8700-A745-B939DDD0E4EB}"/>
                    </a:ext>
                  </a:extLst>
                </p14:cNvPr>
                <p14:cNvContentPartPr/>
                <p14:nvPr/>
              </p14:nvContentPartPr>
              <p14:xfrm>
                <a:off x="2259141" y="6495339"/>
                <a:ext cx="2880" cy="3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A6A2AC8-F3BD-8700-A745-B939DDD0E4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4821" y="6491019"/>
                  <a:ext cx="11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DC5EABB-EBC5-8645-F824-DC3A1DC1610E}"/>
                    </a:ext>
                  </a:extLst>
                </p14:cNvPr>
                <p14:cNvContentPartPr/>
                <p14:nvPr/>
              </p14:nvContentPartPr>
              <p14:xfrm>
                <a:off x="2274261" y="6532419"/>
                <a:ext cx="55800" cy="154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DC5EABB-EBC5-8645-F824-DC3A1DC161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69941" y="6528099"/>
                  <a:ext cx="6444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Прямоугольная выноска 24">
            <a:extLst>
              <a:ext uri="{FF2B5EF4-FFF2-40B4-BE49-F238E27FC236}">
                <a16:creationId xmlns:a16="http://schemas.microsoft.com/office/drawing/2014/main" id="{223234C4-247D-6BC2-648C-AD540B63AE82}"/>
              </a:ext>
            </a:extLst>
          </p:cNvPr>
          <p:cNvSpPr/>
          <p:nvPr/>
        </p:nvSpPr>
        <p:spPr>
          <a:xfrm>
            <a:off x="6331832" y="404852"/>
            <a:ext cx="2702707" cy="1323476"/>
          </a:xfrm>
          <a:prstGeom prst="wedgeRectCallout">
            <a:avLst>
              <a:gd name="adj1" fmla="val -203293"/>
              <a:gd name="adj2" fmla="val 5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- Уведомления о проваливших/сдавших слушателях</a:t>
            </a:r>
          </a:p>
          <a:p>
            <a:pPr marL="171450" indent="-171450" algn="ctr">
              <a:buFontTx/>
              <a:buChar char="-"/>
            </a:pPr>
            <a:r>
              <a:rPr lang="ru-RU" sz="1000" dirty="0"/>
              <a:t>Новостной раздел о создании программы/изменении программы/</a:t>
            </a:r>
            <a:r>
              <a:rPr lang="ru-RU" sz="1000" dirty="0" err="1"/>
              <a:t>нтд</a:t>
            </a:r>
            <a:r>
              <a:rPr lang="ru-RU" sz="1000" dirty="0"/>
              <a:t>/</a:t>
            </a:r>
            <a:r>
              <a:rPr lang="ru-RU" sz="1000" dirty="0" err="1"/>
              <a:t>лекциии</a:t>
            </a:r>
            <a:r>
              <a:rPr lang="ru-RU" sz="1000" dirty="0"/>
              <a:t> и </a:t>
            </a:r>
            <a:r>
              <a:rPr lang="ru-RU" sz="1000" dirty="0" err="1"/>
              <a:t>тд</a:t>
            </a:r>
            <a:endParaRPr lang="ru-RU" sz="1000" dirty="0"/>
          </a:p>
          <a:p>
            <a:pPr marL="171450" indent="-171450" algn="ctr">
              <a:buFontTx/>
              <a:buChar char="-"/>
            </a:pPr>
            <a:r>
              <a:rPr lang="ru-RU" sz="1000" dirty="0"/>
              <a:t>применение стилей персональных</a:t>
            </a:r>
          </a:p>
          <a:p>
            <a:pPr marL="171450" indent="-171450" algn="ctr">
              <a:buFontTx/>
              <a:buChar char="-"/>
            </a:pPr>
            <a:r>
              <a:rPr lang="ru-RU" sz="1000" dirty="0"/>
              <a:t>Переход в свой </a:t>
            </a:r>
            <a:r>
              <a:rPr lang="ru-RU" sz="1000" dirty="0" err="1"/>
              <a:t>лк</a:t>
            </a:r>
            <a:r>
              <a:rPr lang="ru-RU" sz="1000" dirty="0"/>
              <a:t> </a:t>
            </a:r>
            <a:r>
              <a:rPr lang="ru-RU" sz="1000" dirty="0" err="1"/>
              <a:t>слуушателя</a:t>
            </a:r>
            <a:endParaRPr lang="ru-RU" sz="1000" dirty="0"/>
          </a:p>
          <a:p>
            <a:pPr marL="171450" indent="-171450" algn="ctr">
              <a:buFontTx/>
              <a:buChar char="-"/>
            </a:pPr>
            <a:r>
              <a:rPr lang="ru-RU" sz="1000" dirty="0"/>
              <a:t>Инструкции по созданию программы и </a:t>
            </a:r>
            <a:r>
              <a:rPr lang="ru-RU" sz="1000" dirty="0" err="1"/>
              <a:t>тд</a:t>
            </a:r>
            <a:endParaRPr lang="ru-RU" sz="1000" dirty="0"/>
          </a:p>
          <a:p>
            <a:pPr algn="ctr"/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74665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FAE03576-014B-96B3-D6CA-016EF164E8B9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9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3A758879-97AC-7525-5C1F-33FDA320D7DC}"/>
              </a:ext>
            </a:extLst>
          </p:cNvPr>
          <p:cNvSpPr/>
          <p:nvPr/>
        </p:nvSpPr>
        <p:spPr>
          <a:xfrm>
            <a:off x="362309" y="32176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42467-A4F7-E742-EAC2-F3E297D9F4D7}"/>
              </a:ext>
            </a:extLst>
          </p:cNvPr>
          <p:cNvSpPr txBox="1"/>
          <p:nvPr/>
        </p:nvSpPr>
        <p:spPr>
          <a:xfrm>
            <a:off x="737419" y="2100231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Наименование </a:t>
            </a:r>
          </a:p>
          <a:p>
            <a:pPr algn="ctr"/>
            <a:r>
              <a:rPr lang="ru-RU" sz="1400" dirty="0"/>
              <a:t>группы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EDDF6-241E-E4AC-603E-39C5BD3DF512}"/>
              </a:ext>
            </a:extLst>
          </p:cNvPr>
          <p:cNvSpPr txBox="1"/>
          <p:nvPr/>
        </p:nvSpPr>
        <p:spPr>
          <a:xfrm>
            <a:off x="3195650" y="2207952"/>
            <a:ext cx="1182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Организация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16621-E8EE-EB1B-F3C6-8FCAF81D21C3}"/>
              </a:ext>
            </a:extLst>
          </p:cNvPr>
          <p:cNvSpPr txBox="1"/>
          <p:nvPr/>
        </p:nvSpPr>
        <p:spPr>
          <a:xfrm>
            <a:off x="5172083" y="2049320"/>
            <a:ext cx="856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Человек </a:t>
            </a:r>
          </a:p>
          <a:p>
            <a:pPr algn="ctr"/>
            <a:r>
              <a:rPr lang="ru-RU" sz="1400" dirty="0"/>
              <a:t>в группе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4D4CD-D8FE-DCE2-2B35-65B03914FCAE}"/>
              </a:ext>
            </a:extLst>
          </p:cNvPr>
          <p:cNvSpPr txBox="1"/>
          <p:nvPr/>
        </p:nvSpPr>
        <p:spPr>
          <a:xfrm>
            <a:off x="10243918" y="2105011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Просрочены/</a:t>
            </a:r>
          </a:p>
          <a:p>
            <a:pPr algn="ctr"/>
            <a:r>
              <a:rPr lang="ru-RU" sz="1400" dirty="0"/>
              <a:t>провалены</a:t>
            </a:r>
          </a:p>
        </p:txBody>
      </p:sp>
      <p:sp>
        <p:nvSpPr>
          <p:cNvPr id="14" name="Прямоугольник: усеченные противолежащие углы 58">
            <a:extLst>
              <a:ext uri="{FF2B5EF4-FFF2-40B4-BE49-F238E27FC236}">
                <a16:creationId xmlns:a16="http://schemas.microsoft.com/office/drawing/2014/main" id="{59A70965-DC8C-153A-EFC2-904595B7F59E}"/>
              </a:ext>
            </a:extLst>
          </p:cNvPr>
          <p:cNvSpPr/>
          <p:nvPr/>
        </p:nvSpPr>
        <p:spPr>
          <a:xfrm>
            <a:off x="2721635" y="32176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Сибур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82E6E-2B01-1462-977E-9BF353A1FA92}"/>
              </a:ext>
            </a:extLst>
          </p:cNvPr>
          <p:cNvSpPr txBox="1"/>
          <p:nvPr/>
        </p:nvSpPr>
        <p:spPr>
          <a:xfrm>
            <a:off x="6264622" y="204242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Шифры</a:t>
            </a:r>
          </a:p>
        </p:txBody>
      </p:sp>
      <p:sp>
        <p:nvSpPr>
          <p:cNvPr id="16" name="Прямоугольник: усеченные противолежащие углы 60">
            <a:extLst>
              <a:ext uri="{FF2B5EF4-FFF2-40B4-BE49-F238E27FC236}">
                <a16:creationId xmlns:a16="http://schemas.microsoft.com/office/drawing/2014/main" id="{6031006D-06E6-1E07-AB10-BBA423C682B4}"/>
              </a:ext>
            </a:extLst>
          </p:cNvPr>
          <p:cNvSpPr/>
          <p:nvPr/>
        </p:nvSpPr>
        <p:spPr>
          <a:xfrm>
            <a:off x="5119123" y="3217648"/>
            <a:ext cx="96250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27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: усеченные противолежащие углы 63">
            <a:extLst>
              <a:ext uri="{FF2B5EF4-FFF2-40B4-BE49-F238E27FC236}">
                <a16:creationId xmlns:a16="http://schemas.microsoft.com/office/drawing/2014/main" id="{124E4845-F9DC-CCF3-829D-D6CC92EDA636}"/>
              </a:ext>
            </a:extLst>
          </p:cNvPr>
          <p:cNvSpPr/>
          <p:nvPr/>
        </p:nvSpPr>
        <p:spPr>
          <a:xfrm>
            <a:off x="6264622" y="3217646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О1; п.17.1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: усеченные противолежащие углы 64">
            <a:extLst>
              <a:ext uri="{FF2B5EF4-FFF2-40B4-BE49-F238E27FC236}">
                <a16:creationId xmlns:a16="http://schemas.microsoft.com/office/drawing/2014/main" id="{5122108B-B042-C573-95B9-520C15D5134E}"/>
              </a:ext>
            </a:extLst>
          </p:cNvPr>
          <p:cNvSpPr/>
          <p:nvPr/>
        </p:nvSpPr>
        <p:spPr>
          <a:xfrm>
            <a:off x="9699745" y="3217646"/>
            <a:ext cx="229893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i="1" dirty="0">
                <a:solidFill>
                  <a:srgbClr val="FF0000"/>
                </a:solidFill>
              </a:rPr>
              <a:t>Удалить   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6      </a:t>
            </a:r>
            <a:r>
              <a:rPr lang="ru-RU" sz="1100" i="1" dirty="0">
                <a:solidFill>
                  <a:srgbClr val="FF0000"/>
                </a:solidFill>
              </a:rPr>
              <a:t>Переназначить</a:t>
            </a:r>
          </a:p>
        </p:txBody>
      </p:sp>
      <p:sp>
        <p:nvSpPr>
          <p:cNvPr id="19" name="Прямоугольник: усеченные противолежащие углы 67">
            <a:extLst>
              <a:ext uri="{FF2B5EF4-FFF2-40B4-BE49-F238E27FC236}">
                <a16:creationId xmlns:a16="http://schemas.microsoft.com/office/drawing/2014/main" id="{018DE19E-A092-8244-BF68-EF9D7F0436C6}"/>
              </a:ext>
            </a:extLst>
          </p:cNvPr>
          <p:cNvSpPr/>
          <p:nvPr/>
        </p:nvSpPr>
        <p:spPr>
          <a:xfrm>
            <a:off x="362309" y="3743152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№2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: усеченные противолежащие углы 68">
            <a:extLst>
              <a:ext uri="{FF2B5EF4-FFF2-40B4-BE49-F238E27FC236}">
                <a16:creationId xmlns:a16="http://schemas.microsoft.com/office/drawing/2014/main" id="{223EC0E7-F191-0BC9-D22F-309575AC936E}"/>
              </a:ext>
            </a:extLst>
          </p:cNvPr>
          <p:cNvSpPr/>
          <p:nvPr/>
        </p:nvSpPr>
        <p:spPr>
          <a:xfrm>
            <a:off x="2721635" y="3743152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«Газпромнефть Ямал»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: усеченные противолежащие углы 75">
            <a:extLst>
              <a:ext uri="{FF2B5EF4-FFF2-40B4-BE49-F238E27FC236}">
                <a16:creationId xmlns:a16="http://schemas.microsoft.com/office/drawing/2014/main" id="{E72BB42E-9181-B708-66EC-5BAD1F43F5A4}"/>
              </a:ext>
            </a:extLst>
          </p:cNvPr>
          <p:cNvSpPr/>
          <p:nvPr/>
        </p:nvSpPr>
        <p:spPr>
          <a:xfrm>
            <a:off x="5119123" y="3743151"/>
            <a:ext cx="96250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437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2" name="Прямоугольник: усеченные противолежащие углы 76">
            <a:extLst>
              <a:ext uri="{FF2B5EF4-FFF2-40B4-BE49-F238E27FC236}">
                <a16:creationId xmlns:a16="http://schemas.microsoft.com/office/drawing/2014/main" id="{137F7A40-DAB5-162F-1914-F2A439EB1495}"/>
              </a:ext>
            </a:extLst>
          </p:cNvPr>
          <p:cNvSpPr/>
          <p:nvPr/>
        </p:nvSpPr>
        <p:spPr>
          <a:xfrm>
            <a:off x="6257842" y="3761496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О1; п.17.1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3" name="Прямоугольник: усеченные противолежащие углы 77">
            <a:extLst>
              <a:ext uri="{FF2B5EF4-FFF2-40B4-BE49-F238E27FC236}">
                <a16:creationId xmlns:a16="http://schemas.microsoft.com/office/drawing/2014/main" id="{E76D580B-6D27-2086-BB5E-584601E104C4}"/>
              </a:ext>
            </a:extLst>
          </p:cNvPr>
          <p:cNvSpPr/>
          <p:nvPr/>
        </p:nvSpPr>
        <p:spPr>
          <a:xfrm>
            <a:off x="9699745" y="3743149"/>
            <a:ext cx="229893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i="1" dirty="0">
                <a:solidFill>
                  <a:srgbClr val="FF0000"/>
                </a:solidFill>
              </a:rPr>
              <a:t>Удалить   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4      </a:t>
            </a:r>
            <a:r>
              <a:rPr lang="ru-RU" sz="1100" i="1" dirty="0">
                <a:solidFill>
                  <a:srgbClr val="FF0000"/>
                </a:solidFill>
              </a:rPr>
              <a:t>Переназначить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DC7D16-58DD-4717-608F-FB9AE2D4FD35}"/>
              </a:ext>
            </a:extLst>
          </p:cNvPr>
          <p:cNvSpPr txBox="1"/>
          <p:nvPr/>
        </p:nvSpPr>
        <p:spPr>
          <a:xfrm>
            <a:off x="7491785" y="1922448"/>
            <a:ext cx="1167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/>
              <a:t>Сфор</a:t>
            </a:r>
            <a:r>
              <a:rPr lang="ru-RU" sz="1400" dirty="0"/>
              <a:t>-но </a:t>
            </a:r>
          </a:p>
          <a:p>
            <a:pPr algn="ctr"/>
            <a:r>
              <a:rPr lang="ru-RU" sz="1400" dirty="0"/>
              <a:t>документов/</a:t>
            </a:r>
          </a:p>
          <a:p>
            <a:pPr algn="ctr"/>
            <a:r>
              <a:rPr lang="ru-RU" sz="1400" dirty="0"/>
              <a:t>Сдано</a:t>
            </a:r>
          </a:p>
        </p:txBody>
      </p:sp>
      <p:sp>
        <p:nvSpPr>
          <p:cNvPr id="25" name="Прямоугольник: усеченные противолежащие углы 79">
            <a:extLst>
              <a:ext uri="{FF2B5EF4-FFF2-40B4-BE49-F238E27FC236}">
                <a16:creationId xmlns:a16="http://schemas.microsoft.com/office/drawing/2014/main" id="{84049F7A-B99E-0394-BFCA-5D75E4B4FAFB}"/>
              </a:ext>
            </a:extLst>
          </p:cNvPr>
          <p:cNvSpPr/>
          <p:nvPr/>
        </p:nvSpPr>
        <p:spPr>
          <a:xfrm>
            <a:off x="7485259" y="3217646"/>
            <a:ext cx="110049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4/8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6" name="Прямоугольник: усеченные противолежащие углы 80">
            <a:extLst>
              <a:ext uri="{FF2B5EF4-FFF2-40B4-BE49-F238E27FC236}">
                <a16:creationId xmlns:a16="http://schemas.microsoft.com/office/drawing/2014/main" id="{ED0FF7C5-4A54-11AB-ACA1-D599B8C10C84}"/>
              </a:ext>
            </a:extLst>
          </p:cNvPr>
          <p:cNvSpPr/>
          <p:nvPr/>
        </p:nvSpPr>
        <p:spPr>
          <a:xfrm>
            <a:off x="7485259" y="3743149"/>
            <a:ext cx="110049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1/5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10692A2-A853-A836-788D-C4AE4805033A}"/>
              </a:ext>
            </a:extLst>
          </p:cNvPr>
          <p:cNvSpPr/>
          <p:nvPr/>
        </p:nvSpPr>
        <p:spPr>
          <a:xfrm>
            <a:off x="690113" y="1431985"/>
            <a:ext cx="1394934" cy="418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Фильтр (применен)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A7BE243-4C5A-3547-863D-466E1F80618A}"/>
              </a:ext>
            </a:extLst>
          </p:cNvPr>
          <p:cNvSpPr/>
          <p:nvPr/>
        </p:nvSpPr>
        <p:spPr>
          <a:xfrm>
            <a:off x="2191789" y="1429531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Поиск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9EAC487-7700-CB0E-FE05-DB56C2822F4F}"/>
              </a:ext>
            </a:extLst>
          </p:cNvPr>
          <p:cNvSpPr/>
          <p:nvPr/>
        </p:nvSpPr>
        <p:spPr>
          <a:xfrm>
            <a:off x="3706999" y="1424704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Сортировка</a:t>
            </a:r>
          </a:p>
        </p:txBody>
      </p:sp>
      <p:sp>
        <p:nvSpPr>
          <p:cNvPr id="30" name="Прямоугольник: усеченные противолежащие углы 83">
            <a:extLst>
              <a:ext uri="{FF2B5EF4-FFF2-40B4-BE49-F238E27FC236}">
                <a16:creationId xmlns:a16="http://schemas.microsoft.com/office/drawing/2014/main" id="{BA29739C-EA96-98F3-6454-2DE60F31DCBB}"/>
              </a:ext>
            </a:extLst>
          </p:cNvPr>
          <p:cNvSpPr/>
          <p:nvPr/>
        </p:nvSpPr>
        <p:spPr>
          <a:xfrm>
            <a:off x="362309" y="4266505"/>
            <a:ext cx="2130726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№3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1" name="Прямоугольник: усеченные противолежащие углы 84">
            <a:extLst>
              <a:ext uri="{FF2B5EF4-FFF2-40B4-BE49-F238E27FC236}">
                <a16:creationId xmlns:a16="http://schemas.microsoft.com/office/drawing/2014/main" id="{C2BE9F1F-19FC-59FE-A69E-CB1C0CB6631F}"/>
              </a:ext>
            </a:extLst>
          </p:cNvPr>
          <p:cNvSpPr/>
          <p:nvPr/>
        </p:nvSpPr>
        <p:spPr>
          <a:xfrm>
            <a:off x="2721635" y="4266505"/>
            <a:ext cx="2130726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«Газпромнефть Развитие»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2" name="Прямоугольник: усеченные противолежащие углы 85">
            <a:extLst>
              <a:ext uri="{FF2B5EF4-FFF2-40B4-BE49-F238E27FC236}">
                <a16:creationId xmlns:a16="http://schemas.microsoft.com/office/drawing/2014/main" id="{D5181C9A-ED24-E95C-C3EE-454E37911238}"/>
              </a:ext>
            </a:extLst>
          </p:cNvPr>
          <p:cNvSpPr/>
          <p:nvPr/>
        </p:nvSpPr>
        <p:spPr>
          <a:xfrm>
            <a:off x="5119123" y="4266504"/>
            <a:ext cx="962502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37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3" name="Прямоугольник: усеченные противолежащие углы 86">
            <a:extLst>
              <a:ext uri="{FF2B5EF4-FFF2-40B4-BE49-F238E27FC236}">
                <a16:creationId xmlns:a16="http://schemas.microsoft.com/office/drawing/2014/main" id="{F1319767-7BD9-A1AA-5520-03A4EA0901DF}"/>
              </a:ext>
            </a:extLst>
          </p:cNvPr>
          <p:cNvSpPr/>
          <p:nvPr/>
        </p:nvSpPr>
        <p:spPr>
          <a:xfrm>
            <a:off x="6264622" y="4266502"/>
            <a:ext cx="1100494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О1; п.17.1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4" name="Прямоугольник: усеченные противолежащие углы 87">
            <a:extLst>
              <a:ext uri="{FF2B5EF4-FFF2-40B4-BE49-F238E27FC236}">
                <a16:creationId xmlns:a16="http://schemas.microsoft.com/office/drawing/2014/main" id="{4703F0CD-D20F-193E-E1F5-1F279E10A3BD}"/>
              </a:ext>
            </a:extLst>
          </p:cNvPr>
          <p:cNvSpPr/>
          <p:nvPr/>
        </p:nvSpPr>
        <p:spPr>
          <a:xfrm>
            <a:off x="9699745" y="4266502"/>
            <a:ext cx="2298934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Группа закрыта</a:t>
            </a:r>
            <a:endParaRPr lang="ru-RU" sz="1100" dirty="0">
              <a:solidFill>
                <a:srgbClr val="FF0000"/>
              </a:solidFill>
            </a:endParaRPr>
          </a:p>
        </p:txBody>
      </p:sp>
      <p:sp>
        <p:nvSpPr>
          <p:cNvPr id="35" name="Прямоугольник: усеченные противолежащие углы 88">
            <a:extLst>
              <a:ext uri="{FF2B5EF4-FFF2-40B4-BE49-F238E27FC236}">
                <a16:creationId xmlns:a16="http://schemas.microsoft.com/office/drawing/2014/main" id="{DA703BD3-8355-3A6F-4289-C1CEF7410A44}"/>
              </a:ext>
            </a:extLst>
          </p:cNvPr>
          <p:cNvSpPr/>
          <p:nvPr/>
        </p:nvSpPr>
        <p:spPr>
          <a:xfrm>
            <a:off x="7485259" y="4266502"/>
            <a:ext cx="1100494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37/37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6" name="Прямоугольник: усеченные противолежащие углы 89">
            <a:extLst>
              <a:ext uri="{FF2B5EF4-FFF2-40B4-BE49-F238E27FC236}">
                <a16:creationId xmlns:a16="http://schemas.microsoft.com/office/drawing/2014/main" id="{26DAAAC8-F2D4-18D5-2A40-14E2053F4C05}"/>
              </a:ext>
            </a:extLst>
          </p:cNvPr>
          <p:cNvSpPr/>
          <p:nvPr/>
        </p:nvSpPr>
        <p:spPr>
          <a:xfrm>
            <a:off x="362309" y="47659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№4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7" name="Прямоугольник: усеченные противолежащие углы 90">
            <a:extLst>
              <a:ext uri="{FF2B5EF4-FFF2-40B4-BE49-F238E27FC236}">
                <a16:creationId xmlns:a16="http://schemas.microsoft.com/office/drawing/2014/main" id="{F42BB393-ECD4-15C3-B7B8-3AE48A888977}"/>
              </a:ext>
            </a:extLst>
          </p:cNvPr>
          <p:cNvSpPr/>
          <p:nvPr/>
        </p:nvSpPr>
        <p:spPr>
          <a:xfrm>
            <a:off x="2721635" y="47659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Сибнефтемаш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8" name="Прямоугольник: усеченные противолежащие углы 91">
            <a:extLst>
              <a:ext uri="{FF2B5EF4-FFF2-40B4-BE49-F238E27FC236}">
                <a16:creationId xmlns:a16="http://schemas.microsoft.com/office/drawing/2014/main" id="{0741F2EC-F7C2-E12B-9F81-FBC3A5D1A215}"/>
              </a:ext>
            </a:extLst>
          </p:cNvPr>
          <p:cNvSpPr/>
          <p:nvPr/>
        </p:nvSpPr>
        <p:spPr>
          <a:xfrm>
            <a:off x="5119123" y="4765948"/>
            <a:ext cx="96250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67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9" name="Прямоугольник: усеченные противолежащие углы 92">
            <a:extLst>
              <a:ext uri="{FF2B5EF4-FFF2-40B4-BE49-F238E27FC236}">
                <a16:creationId xmlns:a16="http://schemas.microsoft.com/office/drawing/2014/main" id="{D9626DFE-56DE-4C4C-169A-0F8DDA68F65E}"/>
              </a:ext>
            </a:extLst>
          </p:cNvPr>
          <p:cNvSpPr/>
          <p:nvPr/>
        </p:nvSpPr>
        <p:spPr>
          <a:xfrm>
            <a:off x="6264622" y="4765946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О1; п.17.1</a:t>
            </a:r>
            <a:endParaRPr lang="ru-RU" sz="1100" b="1" dirty="0">
              <a:solidFill>
                <a:srgbClr val="FF0000"/>
              </a:solidFill>
            </a:endParaRPr>
          </a:p>
          <a:p>
            <a:pPr algn="ctr"/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0" name="Прямоугольник: усеченные противолежащие углы 93">
            <a:extLst>
              <a:ext uri="{FF2B5EF4-FFF2-40B4-BE49-F238E27FC236}">
                <a16:creationId xmlns:a16="http://schemas.microsoft.com/office/drawing/2014/main" id="{061B1811-6043-8619-C12D-C5B5CCB0AAE6}"/>
              </a:ext>
            </a:extLst>
          </p:cNvPr>
          <p:cNvSpPr/>
          <p:nvPr/>
        </p:nvSpPr>
        <p:spPr>
          <a:xfrm>
            <a:off x="9699745" y="4765946"/>
            <a:ext cx="229893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i="1" dirty="0">
              <a:solidFill>
                <a:srgbClr val="FF0000"/>
              </a:solidFill>
            </a:endParaRPr>
          </a:p>
        </p:txBody>
      </p:sp>
      <p:sp>
        <p:nvSpPr>
          <p:cNvPr id="41" name="Прямоугольник: усеченные противолежащие углы 94">
            <a:extLst>
              <a:ext uri="{FF2B5EF4-FFF2-40B4-BE49-F238E27FC236}">
                <a16:creationId xmlns:a16="http://schemas.microsoft.com/office/drawing/2014/main" id="{37828E7B-9FBA-852A-52A2-5FBBB51699C7}"/>
              </a:ext>
            </a:extLst>
          </p:cNvPr>
          <p:cNvSpPr/>
          <p:nvPr/>
        </p:nvSpPr>
        <p:spPr>
          <a:xfrm>
            <a:off x="7485259" y="4765946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5/5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2" name="Прямоугольник: усеченные противолежащие углы 95">
            <a:extLst>
              <a:ext uri="{FF2B5EF4-FFF2-40B4-BE49-F238E27FC236}">
                <a16:creationId xmlns:a16="http://schemas.microsoft.com/office/drawing/2014/main" id="{2355272F-8348-2C7A-C3E3-B98030DD775C}"/>
              </a:ext>
            </a:extLst>
          </p:cNvPr>
          <p:cNvSpPr/>
          <p:nvPr/>
        </p:nvSpPr>
        <p:spPr>
          <a:xfrm>
            <a:off x="8712676" y="3217646"/>
            <a:ext cx="809445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3" name="Прямоугольник: усеченные противолежащие углы 96">
            <a:extLst>
              <a:ext uri="{FF2B5EF4-FFF2-40B4-BE49-F238E27FC236}">
                <a16:creationId xmlns:a16="http://schemas.microsoft.com/office/drawing/2014/main" id="{816C7B09-F1C7-0EB9-4D91-74AA32FE2B64}"/>
              </a:ext>
            </a:extLst>
          </p:cNvPr>
          <p:cNvSpPr/>
          <p:nvPr/>
        </p:nvSpPr>
        <p:spPr>
          <a:xfrm>
            <a:off x="8712676" y="3743149"/>
            <a:ext cx="809445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428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4" name="Прямоугольник: усеченные противолежащие углы 97">
            <a:extLst>
              <a:ext uri="{FF2B5EF4-FFF2-40B4-BE49-F238E27FC236}">
                <a16:creationId xmlns:a16="http://schemas.microsoft.com/office/drawing/2014/main" id="{06205E15-F139-004A-F625-12199724E0FB}"/>
              </a:ext>
            </a:extLst>
          </p:cNvPr>
          <p:cNvSpPr/>
          <p:nvPr/>
        </p:nvSpPr>
        <p:spPr>
          <a:xfrm>
            <a:off x="8712676" y="4266502"/>
            <a:ext cx="809445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5" name="Прямоугольник: усеченные противолежащие углы 98">
            <a:extLst>
              <a:ext uri="{FF2B5EF4-FFF2-40B4-BE49-F238E27FC236}">
                <a16:creationId xmlns:a16="http://schemas.microsoft.com/office/drawing/2014/main" id="{7317D44F-F375-482D-41B2-5B1A384AA67A}"/>
              </a:ext>
            </a:extLst>
          </p:cNvPr>
          <p:cNvSpPr/>
          <p:nvPr/>
        </p:nvSpPr>
        <p:spPr>
          <a:xfrm>
            <a:off x="8712676" y="4765946"/>
            <a:ext cx="809445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62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B4B644-247D-CDAB-9E36-C62B6FD964FA}"/>
              </a:ext>
            </a:extLst>
          </p:cNvPr>
          <p:cNvSpPr txBox="1"/>
          <p:nvPr/>
        </p:nvSpPr>
        <p:spPr>
          <a:xfrm>
            <a:off x="8599467" y="2100231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Пока </a:t>
            </a:r>
          </a:p>
          <a:p>
            <a:pPr algn="ctr"/>
            <a:r>
              <a:rPr lang="ru-RU" sz="1400" dirty="0"/>
              <a:t>не сдавали</a:t>
            </a:r>
          </a:p>
        </p:txBody>
      </p:sp>
      <p:sp>
        <p:nvSpPr>
          <p:cNvPr id="47" name="Прямоугольник: усеченные противолежащие углы 46">
            <a:extLst>
              <a:ext uri="{FF2B5EF4-FFF2-40B4-BE49-F238E27FC236}">
                <a16:creationId xmlns:a16="http://schemas.microsoft.com/office/drawing/2014/main" id="{0A9A555E-E2AF-2A66-8A1C-9C58D9297A91}"/>
              </a:ext>
            </a:extLst>
          </p:cNvPr>
          <p:cNvSpPr/>
          <p:nvPr/>
        </p:nvSpPr>
        <p:spPr>
          <a:xfrm>
            <a:off x="345119" y="2712643"/>
            <a:ext cx="2130726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№5 </a:t>
            </a:r>
            <a:r>
              <a:rPr lang="ru-RU" sz="1100" b="1" dirty="0">
                <a:solidFill>
                  <a:srgbClr val="FF0000"/>
                </a:solidFill>
              </a:rPr>
              <a:t>ЧЕРНОВИК            </a:t>
            </a:r>
            <a:r>
              <a:rPr lang="ru-RU" sz="1100" b="1" i="1" dirty="0">
                <a:solidFill>
                  <a:srgbClr val="FF0000"/>
                </a:solidFill>
              </a:rPr>
              <a:t>Продолжить</a:t>
            </a:r>
          </a:p>
        </p:txBody>
      </p:sp>
      <p:sp>
        <p:nvSpPr>
          <p:cNvPr id="48" name="Прямоугольник: усеченные противолежащие углы 47">
            <a:extLst>
              <a:ext uri="{FF2B5EF4-FFF2-40B4-BE49-F238E27FC236}">
                <a16:creationId xmlns:a16="http://schemas.microsoft.com/office/drawing/2014/main" id="{EB0F7A64-A309-6F6C-FEA9-E5B07155064B}"/>
              </a:ext>
            </a:extLst>
          </p:cNvPr>
          <p:cNvSpPr/>
          <p:nvPr/>
        </p:nvSpPr>
        <p:spPr>
          <a:xfrm>
            <a:off x="2704445" y="2712643"/>
            <a:ext cx="2130726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Сибур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9" name="Прямоугольник: усеченные противолежащие углы 48">
            <a:extLst>
              <a:ext uri="{FF2B5EF4-FFF2-40B4-BE49-F238E27FC236}">
                <a16:creationId xmlns:a16="http://schemas.microsoft.com/office/drawing/2014/main" id="{DEADB5CB-74D5-4A9E-844F-13832A0AC396}"/>
              </a:ext>
            </a:extLst>
          </p:cNvPr>
          <p:cNvSpPr/>
          <p:nvPr/>
        </p:nvSpPr>
        <p:spPr>
          <a:xfrm>
            <a:off x="5101933" y="2712642"/>
            <a:ext cx="962502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0" name="Прямоугольник: усеченные противолежащие углы 49">
            <a:extLst>
              <a:ext uri="{FF2B5EF4-FFF2-40B4-BE49-F238E27FC236}">
                <a16:creationId xmlns:a16="http://schemas.microsoft.com/office/drawing/2014/main" id="{FBD787FB-4BCB-864D-6DC5-73F0C62ECD47}"/>
              </a:ext>
            </a:extLst>
          </p:cNvPr>
          <p:cNvSpPr/>
          <p:nvPr/>
        </p:nvSpPr>
        <p:spPr>
          <a:xfrm>
            <a:off x="6247432" y="2712640"/>
            <a:ext cx="1100494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О1; п.17.1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1" name="Прямоугольник: усеченные противолежащие углы 50">
            <a:extLst>
              <a:ext uri="{FF2B5EF4-FFF2-40B4-BE49-F238E27FC236}">
                <a16:creationId xmlns:a16="http://schemas.microsoft.com/office/drawing/2014/main" id="{20CDED48-3914-6D71-63B6-291125C38781}"/>
              </a:ext>
            </a:extLst>
          </p:cNvPr>
          <p:cNvSpPr/>
          <p:nvPr/>
        </p:nvSpPr>
        <p:spPr>
          <a:xfrm>
            <a:off x="9682555" y="2712640"/>
            <a:ext cx="2298934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i="1" dirty="0">
              <a:solidFill>
                <a:srgbClr val="FF0000"/>
              </a:solidFill>
            </a:endParaRPr>
          </a:p>
        </p:txBody>
      </p:sp>
      <p:sp>
        <p:nvSpPr>
          <p:cNvPr id="52" name="Прямоугольник: усеченные противолежащие углы 51">
            <a:extLst>
              <a:ext uri="{FF2B5EF4-FFF2-40B4-BE49-F238E27FC236}">
                <a16:creationId xmlns:a16="http://schemas.microsoft.com/office/drawing/2014/main" id="{E614469B-B64F-D1B2-CBEA-0390FE63E0B2}"/>
              </a:ext>
            </a:extLst>
          </p:cNvPr>
          <p:cNvSpPr/>
          <p:nvPr/>
        </p:nvSpPr>
        <p:spPr>
          <a:xfrm>
            <a:off x="7468069" y="2712640"/>
            <a:ext cx="1100494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: усеченные противолежащие углы 52">
            <a:extLst>
              <a:ext uri="{FF2B5EF4-FFF2-40B4-BE49-F238E27FC236}">
                <a16:creationId xmlns:a16="http://schemas.microsoft.com/office/drawing/2014/main" id="{358535BB-9BF6-CDD2-0E38-BC2F2AFC0C9D}"/>
              </a:ext>
            </a:extLst>
          </p:cNvPr>
          <p:cNvSpPr/>
          <p:nvPr/>
        </p:nvSpPr>
        <p:spPr>
          <a:xfrm>
            <a:off x="8695486" y="2712640"/>
            <a:ext cx="809445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4" name="Облачко с текстом: прямоугольное 10">
            <a:extLst>
              <a:ext uri="{FF2B5EF4-FFF2-40B4-BE49-F238E27FC236}">
                <a16:creationId xmlns:a16="http://schemas.microsoft.com/office/drawing/2014/main" id="{280CD034-650A-1709-74C5-B2613DFD816A}"/>
              </a:ext>
            </a:extLst>
          </p:cNvPr>
          <p:cNvSpPr/>
          <p:nvPr/>
        </p:nvSpPr>
        <p:spPr>
          <a:xfrm>
            <a:off x="9346057" y="6046885"/>
            <a:ext cx="2652622" cy="718868"/>
          </a:xfrm>
          <a:prstGeom prst="wedgeRectCallout">
            <a:avLst>
              <a:gd name="adj1" fmla="val 39980"/>
              <a:gd name="adj2" fmla="val -335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Предлагает 2 варианта:</a:t>
            </a:r>
          </a:p>
          <a:p>
            <a:pPr algn="ctr"/>
            <a:r>
              <a:rPr lang="ru-RU" dirty="0"/>
              <a:t>Автоматом на неделю или календарь</a:t>
            </a:r>
          </a:p>
        </p:txBody>
      </p:sp>
      <p:sp>
        <p:nvSpPr>
          <p:cNvPr id="55" name="Стрелка: пятиугольник 55">
            <a:extLst>
              <a:ext uri="{FF2B5EF4-FFF2-40B4-BE49-F238E27FC236}">
                <a16:creationId xmlns:a16="http://schemas.microsoft.com/office/drawing/2014/main" id="{3F7EE92E-DA46-6E4B-4DBC-525F447EB3A8}"/>
              </a:ext>
            </a:extLst>
          </p:cNvPr>
          <p:cNvSpPr/>
          <p:nvPr/>
        </p:nvSpPr>
        <p:spPr>
          <a:xfrm>
            <a:off x="1106074" y="5538408"/>
            <a:ext cx="4477110" cy="405444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Отправить напоминание слушателям</a:t>
            </a:r>
          </a:p>
        </p:txBody>
      </p:sp>
      <p:pic>
        <p:nvPicPr>
          <p:cNvPr id="56" name="Рисунок 55" descr="Отправить">
            <a:extLst>
              <a:ext uri="{FF2B5EF4-FFF2-40B4-BE49-F238E27FC236}">
                <a16:creationId xmlns:a16="http://schemas.microsoft.com/office/drawing/2014/main" id="{1AFB9384-FE30-4453-C2F2-D2C5A6DE4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553" y="5538408"/>
            <a:ext cx="419235" cy="419235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85CFCB6-6955-2D30-131B-A52C38EAD9A4}"/>
              </a:ext>
            </a:extLst>
          </p:cNvPr>
          <p:cNvSpPr/>
          <p:nvPr/>
        </p:nvSpPr>
        <p:spPr>
          <a:xfrm>
            <a:off x="29662" y="3273725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2A8B66EC-C3F1-89AD-CA6F-009B572B725C}"/>
              </a:ext>
            </a:extLst>
          </p:cNvPr>
          <p:cNvSpPr/>
          <p:nvPr/>
        </p:nvSpPr>
        <p:spPr>
          <a:xfrm>
            <a:off x="30520" y="3846665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50F94C4-A15E-01B3-69DC-56B07D7BE001}"/>
              </a:ext>
            </a:extLst>
          </p:cNvPr>
          <p:cNvSpPr/>
          <p:nvPr/>
        </p:nvSpPr>
        <p:spPr>
          <a:xfrm>
            <a:off x="43758" y="4869462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Стрелка: пятиугольник 69">
            <a:extLst>
              <a:ext uri="{FF2B5EF4-FFF2-40B4-BE49-F238E27FC236}">
                <a16:creationId xmlns:a16="http://schemas.microsoft.com/office/drawing/2014/main" id="{F799BC43-D943-E453-D7D9-CD5C2960ED11}"/>
              </a:ext>
            </a:extLst>
          </p:cNvPr>
          <p:cNvSpPr/>
          <p:nvPr/>
        </p:nvSpPr>
        <p:spPr>
          <a:xfrm>
            <a:off x="1106074" y="6104288"/>
            <a:ext cx="4477110" cy="405444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Направить срез куратору</a:t>
            </a:r>
          </a:p>
        </p:txBody>
      </p:sp>
      <p:pic>
        <p:nvPicPr>
          <p:cNvPr id="61" name="Рисунок 60" descr="Отправить">
            <a:extLst>
              <a:ext uri="{FF2B5EF4-FFF2-40B4-BE49-F238E27FC236}">
                <a16:creationId xmlns:a16="http://schemas.microsoft.com/office/drawing/2014/main" id="{59CFF2E5-C36A-B924-BB94-E2AAAEA2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553" y="6104288"/>
            <a:ext cx="419235" cy="419235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3D60B79B-5810-43B4-9B18-7603CCDA6150}"/>
              </a:ext>
            </a:extLst>
          </p:cNvPr>
          <p:cNvSpPr/>
          <p:nvPr/>
        </p:nvSpPr>
        <p:spPr>
          <a:xfrm>
            <a:off x="15548" y="5538408"/>
            <a:ext cx="1090526" cy="971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002060"/>
                </a:solidFill>
              </a:rPr>
              <a:t>Действия с выбранными</a:t>
            </a:r>
          </a:p>
        </p:txBody>
      </p:sp>
    </p:spTree>
    <p:extLst>
      <p:ext uri="{BB962C8B-B14F-4D97-AF65-F5344CB8AC3E}">
        <p14:creationId xmlns:p14="http://schemas.microsoft.com/office/powerpoint/2010/main" val="312911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D811CA6D-AC66-BF5B-17EA-6F390D73A5F2}"/>
              </a:ext>
            </a:extLst>
          </p:cNvPr>
          <p:cNvSpPr/>
          <p:nvPr/>
        </p:nvSpPr>
        <p:spPr>
          <a:xfrm>
            <a:off x="2893921" y="1910036"/>
            <a:ext cx="5081680" cy="1518964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Вкладка </a:t>
            </a:r>
          </a:p>
          <a:p>
            <a:pPr algn="ctr"/>
            <a:r>
              <a:rPr lang="ru-RU" sz="1400" dirty="0"/>
              <a:t>График (для организаций)</a:t>
            </a:r>
          </a:p>
        </p:txBody>
      </p:sp>
    </p:spTree>
    <p:extLst>
      <p:ext uri="{BB962C8B-B14F-4D97-AF65-F5344CB8AC3E}">
        <p14:creationId xmlns:p14="http://schemas.microsoft.com/office/powerpoint/2010/main" val="30972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1CE8EE1F-69B2-DDD8-8C6B-DDA42A25AD01}"/>
              </a:ext>
            </a:extLst>
          </p:cNvPr>
          <p:cNvSpPr/>
          <p:nvPr/>
        </p:nvSpPr>
        <p:spPr>
          <a:xfrm>
            <a:off x="2893921" y="1910036"/>
            <a:ext cx="5081680" cy="1518964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Вкладка </a:t>
            </a:r>
          </a:p>
          <a:p>
            <a:pPr algn="ctr"/>
            <a:r>
              <a:rPr lang="ru-RU" sz="1400" dirty="0"/>
              <a:t>Вебинары</a:t>
            </a:r>
          </a:p>
        </p:txBody>
      </p:sp>
    </p:spTree>
    <p:extLst>
      <p:ext uri="{BB962C8B-B14F-4D97-AF65-F5344CB8AC3E}">
        <p14:creationId xmlns:p14="http://schemas.microsoft.com/office/powerpoint/2010/main" val="173343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FA8C7140-32B4-AB4E-FF96-F6E3C0ABED60}"/>
              </a:ext>
            </a:extLst>
          </p:cNvPr>
          <p:cNvSpPr/>
          <p:nvPr/>
        </p:nvSpPr>
        <p:spPr>
          <a:xfrm>
            <a:off x="2893921" y="1910036"/>
            <a:ext cx="5081680" cy="1518964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Вкладка </a:t>
            </a:r>
          </a:p>
          <a:p>
            <a:pPr algn="ctr"/>
            <a:r>
              <a:rPr lang="ru-RU" sz="1400" dirty="0"/>
              <a:t>Справочники</a:t>
            </a:r>
          </a:p>
        </p:txBody>
      </p:sp>
    </p:spTree>
    <p:extLst>
      <p:ext uri="{BB962C8B-B14F-4D97-AF65-F5344CB8AC3E}">
        <p14:creationId xmlns:p14="http://schemas.microsoft.com/office/powerpoint/2010/main" val="2831745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A21F1E9E-B2C7-182E-8BBA-40218B53E04E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Организации</a:t>
            </a:r>
          </a:p>
        </p:txBody>
      </p:sp>
      <p:sp>
        <p:nvSpPr>
          <p:cNvPr id="59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0B24D9D7-E0EC-9AFE-8B82-B04260BFBE6B}"/>
              </a:ext>
            </a:extLst>
          </p:cNvPr>
          <p:cNvSpPr/>
          <p:nvPr/>
        </p:nvSpPr>
        <p:spPr>
          <a:xfrm>
            <a:off x="595221" y="1285773"/>
            <a:ext cx="1492374" cy="43088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Добавить организацию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60" name="Прямоугольник: усеченные противолежащие углы 22">
            <a:extLst>
              <a:ext uri="{FF2B5EF4-FFF2-40B4-BE49-F238E27FC236}">
                <a16:creationId xmlns:a16="http://schemas.microsoft.com/office/drawing/2014/main" id="{8F0BF1E2-8260-7BA5-303C-0A67EB56FAFB}"/>
              </a:ext>
            </a:extLst>
          </p:cNvPr>
          <p:cNvSpPr/>
          <p:nvPr/>
        </p:nvSpPr>
        <p:spPr>
          <a:xfrm>
            <a:off x="347933" y="2671291"/>
            <a:ext cx="1977378" cy="9216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Общество с ограниченной ответственностью Западно-сибирский многопрофильный центр консалтинга»</a:t>
            </a:r>
          </a:p>
        </p:txBody>
      </p:sp>
      <p:sp>
        <p:nvSpPr>
          <p:cNvPr id="61" name="Прямоугольник: усеченные противолежащие углы 63">
            <a:extLst>
              <a:ext uri="{FF2B5EF4-FFF2-40B4-BE49-F238E27FC236}">
                <a16:creationId xmlns:a16="http://schemas.microsoft.com/office/drawing/2014/main" id="{3A0E8B3F-65FC-435D-D4E6-56108AD9C161}"/>
              </a:ext>
            </a:extLst>
          </p:cNvPr>
          <p:cNvSpPr/>
          <p:nvPr/>
        </p:nvSpPr>
        <p:spPr>
          <a:xfrm>
            <a:off x="2419722" y="2674744"/>
            <a:ext cx="1519662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</a:rPr>
              <a:t>ЗапсибМЦП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8D7A6D-9EDE-5245-1A0C-B2C032BA3C9C}"/>
              </a:ext>
            </a:extLst>
          </p:cNvPr>
          <p:cNvSpPr txBox="1"/>
          <p:nvPr/>
        </p:nvSpPr>
        <p:spPr>
          <a:xfrm>
            <a:off x="2525150" y="2126319"/>
            <a:ext cx="1077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Сокращенное </a:t>
            </a:r>
          </a:p>
          <a:p>
            <a:r>
              <a:rPr lang="ru-RU" sz="1100" dirty="0"/>
              <a:t>наименование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38EDA7-FC4C-3B5C-5E61-4982C86C51C9}"/>
              </a:ext>
            </a:extLst>
          </p:cNvPr>
          <p:cNvSpPr txBox="1"/>
          <p:nvPr/>
        </p:nvSpPr>
        <p:spPr>
          <a:xfrm>
            <a:off x="372937" y="2152947"/>
            <a:ext cx="1077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Полное </a:t>
            </a:r>
          </a:p>
          <a:p>
            <a:r>
              <a:rPr lang="ru-RU" sz="1100" dirty="0"/>
              <a:t>наименование</a:t>
            </a:r>
          </a:p>
        </p:txBody>
      </p:sp>
      <p:sp>
        <p:nvSpPr>
          <p:cNvPr id="64" name="Прямоугольник: усеченные противолежащие углы 81">
            <a:extLst>
              <a:ext uri="{FF2B5EF4-FFF2-40B4-BE49-F238E27FC236}">
                <a16:creationId xmlns:a16="http://schemas.microsoft.com/office/drawing/2014/main" id="{C50066AD-E4BC-E2CB-44FA-EAFC1D7F55B4}"/>
              </a:ext>
            </a:extLst>
          </p:cNvPr>
          <p:cNvSpPr/>
          <p:nvPr/>
        </p:nvSpPr>
        <p:spPr>
          <a:xfrm>
            <a:off x="4044771" y="2665456"/>
            <a:ext cx="1669202" cy="927444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РС 76543489058895-09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КС 74918237509230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БИК 047876174098…</a:t>
            </a:r>
          </a:p>
        </p:txBody>
      </p:sp>
      <p:pic>
        <p:nvPicPr>
          <p:cNvPr id="65" name="Рисунок 64" descr="Глаз">
            <a:extLst>
              <a:ext uri="{FF2B5EF4-FFF2-40B4-BE49-F238E27FC236}">
                <a16:creationId xmlns:a16="http://schemas.microsoft.com/office/drawing/2014/main" id="{75442977-5ABC-011D-F1EC-405FA6BF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267" y="2771965"/>
            <a:ext cx="300143" cy="35721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0B83BA6-B265-46A4-B550-E4F72ED02F8D}"/>
              </a:ext>
            </a:extLst>
          </p:cNvPr>
          <p:cNvSpPr txBox="1"/>
          <p:nvPr/>
        </p:nvSpPr>
        <p:spPr>
          <a:xfrm>
            <a:off x="4356330" y="221766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Реквизиты</a:t>
            </a:r>
          </a:p>
        </p:txBody>
      </p:sp>
      <p:sp>
        <p:nvSpPr>
          <p:cNvPr id="67" name="Облачко с текстом: прямоугольное 84">
            <a:extLst>
              <a:ext uri="{FF2B5EF4-FFF2-40B4-BE49-F238E27FC236}">
                <a16:creationId xmlns:a16="http://schemas.microsoft.com/office/drawing/2014/main" id="{98325601-BF8B-E665-374A-9144B01C5521}"/>
              </a:ext>
            </a:extLst>
          </p:cNvPr>
          <p:cNvSpPr/>
          <p:nvPr/>
        </p:nvSpPr>
        <p:spPr>
          <a:xfrm>
            <a:off x="2325311" y="1672219"/>
            <a:ext cx="1175759" cy="263108"/>
          </a:xfrm>
          <a:prstGeom prst="wedgeRectCallout">
            <a:avLst>
              <a:gd name="adj1" fmla="val -91027"/>
              <a:gd name="adj2" fmla="val 180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Скрыть колонку</a:t>
            </a:r>
          </a:p>
        </p:txBody>
      </p:sp>
      <p:sp>
        <p:nvSpPr>
          <p:cNvPr id="68" name="Прямоугольник: усеченные противолежащие углы 85">
            <a:extLst>
              <a:ext uri="{FF2B5EF4-FFF2-40B4-BE49-F238E27FC236}">
                <a16:creationId xmlns:a16="http://schemas.microsoft.com/office/drawing/2014/main" id="{13C49A7B-B2CF-448C-9C5E-1450D51811C4}"/>
              </a:ext>
            </a:extLst>
          </p:cNvPr>
          <p:cNvSpPr/>
          <p:nvPr/>
        </p:nvSpPr>
        <p:spPr>
          <a:xfrm>
            <a:off x="5855664" y="2674744"/>
            <a:ext cx="1545908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Орлов Сергей Михайлович,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8912385654354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orlov@mail.ru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9" name="Рисунок 68" descr="Глаз">
            <a:extLst>
              <a:ext uri="{FF2B5EF4-FFF2-40B4-BE49-F238E27FC236}">
                <a16:creationId xmlns:a16="http://schemas.microsoft.com/office/drawing/2014/main" id="{98E7F9F0-FC56-0D46-A4F0-294B821E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137" y="2729730"/>
            <a:ext cx="300143" cy="36350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84FE26B-F6BA-B8AF-C047-3F018E0DD344}"/>
              </a:ext>
            </a:extLst>
          </p:cNvPr>
          <p:cNvSpPr txBox="1"/>
          <p:nvPr/>
        </p:nvSpPr>
        <p:spPr>
          <a:xfrm>
            <a:off x="5684668" y="2148419"/>
            <a:ext cx="143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Кураторы </a:t>
            </a:r>
            <a:r>
              <a:rPr lang="ru-RU" sz="1100" dirty="0">
                <a:solidFill>
                  <a:srgbClr val="FF0000"/>
                </a:solidFill>
              </a:rPr>
              <a:t>может быть много</a:t>
            </a:r>
          </a:p>
        </p:txBody>
      </p:sp>
      <p:sp>
        <p:nvSpPr>
          <p:cNvPr id="71" name="Прямоугольник: усеченные противолежащие углы 88">
            <a:extLst>
              <a:ext uri="{FF2B5EF4-FFF2-40B4-BE49-F238E27FC236}">
                <a16:creationId xmlns:a16="http://schemas.microsoft.com/office/drawing/2014/main" id="{BC606DEF-EEEA-AE27-C97D-8B82E39CFBCF}"/>
              </a:ext>
            </a:extLst>
          </p:cNvPr>
          <p:cNvSpPr/>
          <p:nvPr/>
        </p:nvSpPr>
        <p:spPr>
          <a:xfrm>
            <a:off x="7520560" y="2686597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625014, Тюмень Республики 164, строение 2, офис 410</a:t>
            </a:r>
          </a:p>
        </p:txBody>
      </p:sp>
      <p:pic>
        <p:nvPicPr>
          <p:cNvPr id="72" name="Рисунок 71" descr="Глаз">
            <a:extLst>
              <a:ext uri="{FF2B5EF4-FFF2-40B4-BE49-F238E27FC236}">
                <a16:creationId xmlns:a16="http://schemas.microsoft.com/office/drawing/2014/main" id="{AE443284-F28F-E535-C3AA-66D85F4F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958" y="2765197"/>
            <a:ext cx="300143" cy="30014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0EA43ED-2538-B771-7C56-C7FFE543C348}"/>
              </a:ext>
            </a:extLst>
          </p:cNvPr>
          <p:cNvSpPr txBox="1"/>
          <p:nvPr/>
        </p:nvSpPr>
        <p:spPr>
          <a:xfrm>
            <a:off x="7591081" y="2236257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Почтовый адрес</a:t>
            </a:r>
          </a:p>
        </p:txBody>
      </p:sp>
      <p:sp>
        <p:nvSpPr>
          <p:cNvPr id="74" name="Прямоугольник: усеченные противолежащие углы 91">
            <a:extLst>
              <a:ext uri="{FF2B5EF4-FFF2-40B4-BE49-F238E27FC236}">
                <a16:creationId xmlns:a16="http://schemas.microsoft.com/office/drawing/2014/main" id="{9F3B31B4-99B6-7B54-9BB9-7FBA6EDC2204}"/>
              </a:ext>
            </a:extLst>
          </p:cNvPr>
          <p:cNvSpPr/>
          <p:nvPr/>
        </p:nvSpPr>
        <p:spPr>
          <a:xfrm>
            <a:off x="9336087" y="2682814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 245/юуц-72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№34/ЮУЦ- 86</a:t>
            </a:r>
          </a:p>
          <a:p>
            <a:r>
              <a:rPr lang="ru-RU" sz="1100" i="1" dirty="0">
                <a:solidFill>
                  <a:schemeClr val="accent2"/>
                </a:solidFill>
              </a:rPr>
              <a:t>Создать/загрузить новый</a:t>
            </a:r>
          </a:p>
        </p:txBody>
      </p:sp>
      <p:pic>
        <p:nvPicPr>
          <p:cNvPr id="75" name="Рисунок 74" descr="Глаз">
            <a:extLst>
              <a:ext uri="{FF2B5EF4-FFF2-40B4-BE49-F238E27FC236}">
                <a16:creationId xmlns:a16="http://schemas.microsoft.com/office/drawing/2014/main" id="{F71BFC69-C740-76C3-7B45-52130B01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5485" y="2761414"/>
            <a:ext cx="300143" cy="30014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D92EBBE-48FD-7818-DA0B-85817F440BCF}"/>
              </a:ext>
            </a:extLst>
          </p:cNvPr>
          <p:cNvSpPr txBox="1"/>
          <p:nvPr/>
        </p:nvSpPr>
        <p:spPr>
          <a:xfrm>
            <a:off x="9504954" y="221766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Договоры</a:t>
            </a:r>
          </a:p>
        </p:txBody>
      </p:sp>
      <p:pic>
        <p:nvPicPr>
          <p:cNvPr id="77" name="Рисунок 76" descr="Карандаш">
            <a:extLst>
              <a:ext uri="{FF2B5EF4-FFF2-40B4-BE49-F238E27FC236}">
                <a16:creationId xmlns:a16="http://schemas.microsoft.com/office/drawing/2014/main" id="{2878E04B-AE34-F151-5191-531458863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6654" y="3302050"/>
            <a:ext cx="282781" cy="282781"/>
          </a:xfrm>
          <a:prstGeom prst="rect">
            <a:avLst/>
          </a:prstGeom>
        </p:spPr>
      </p:pic>
      <p:pic>
        <p:nvPicPr>
          <p:cNvPr id="78" name="Рисунок 77" descr="Карандаш">
            <a:extLst>
              <a:ext uri="{FF2B5EF4-FFF2-40B4-BE49-F238E27FC236}">
                <a16:creationId xmlns:a16="http://schemas.microsoft.com/office/drawing/2014/main" id="{6F99D58F-3A16-7F71-45B6-026AC5710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906" y="3296623"/>
            <a:ext cx="282781" cy="282781"/>
          </a:xfrm>
          <a:prstGeom prst="rect">
            <a:avLst/>
          </a:prstGeom>
        </p:spPr>
      </p:pic>
      <p:pic>
        <p:nvPicPr>
          <p:cNvPr id="79" name="Рисунок 78" descr="Карандаш">
            <a:extLst>
              <a:ext uri="{FF2B5EF4-FFF2-40B4-BE49-F238E27FC236}">
                <a16:creationId xmlns:a16="http://schemas.microsoft.com/office/drawing/2014/main" id="{710846E6-6558-3282-AFCB-124E74B8C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3651" y="3310119"/>
            <a:ext cx="282781" cy="282781"/>
          </a:xfrm>
          <a:prstGeom prst="rect">
            <a:avLst/>
          </a:prstGeom>
        </p:spPr>
      </p:pic>
      <p:pic>
        <p:nvPicPr>
          <p:cNvPr id="80" name="Рисунок 79" descr="Карандаш">
            <a:extLst>
              <a:ext uri="{FF2B5EF4-FFF2-40B4-BE49-F238E27FC236}">
                <a16:creationId xmlns:a16="http://schemas.microsoft.com/office/drawing/2014/main" id="{279B91AE-0A65-C068-3679-4EA9D61D6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4852" y="3253649"/>
            <a:ext cx="282781" cy="282781"/>
          </a:xfrm>
          <a:prstGeom prst="rect">
            <a:avLst/>
          </a:prstGeom>
        </p:spPr>
      </p:pic>
      <p:pic>
        <p:nvPicPr>
          <p:cNvPr id="81" name="Рисунок 80" descr="Карандаш">
            <a:extLst>
              <a:ext uri="{FF2B5EF4-FFF2-40B4-BE49-F238E27FC236}">
                <a16:creationId xmlns:a16="http://schemas.microsoft.com/office/drawing/2014/main" id="{7462A0A3-D685-D8D5-7A04-C1D41413B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6719" y="3273573"/>
            <a:ext cx="282781" cy="282781"/>
          </a:xfrm>
          <a:prstGeom prst="rect">
            <a:avLst/>
          </a:prstGeom>
        </p:spPr>
      </p:pic>
      <p:pic>
        <p:nvPicPr>
          <p:cNvPr id="82" name="Рисунок 81" descr="Карандаш">
            <a:extLst>
              <a:ext uri="{FF2B5EF4-FFF2-40B4-BE49-F238E27FC236}">
                <a16:creationId xmlns:a16="http://schemas.microsoft.com/office/drawing/2014/main" id="{C73EFC06-55F3-2B03-1D67-05088CACA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2644" y="3253650"/>
            <a:ext cx="282781" cy="282781"/>
          </a:xfrm>
          <a:prstGeom prst="rect">
            <a:avLst/>
          </a:prstGeom>
        </p:spPr>
      </p:pic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FFC20956-1600-38EB-28F9-833DD567DF22}"/>
              </a:ext>
            </a:extLst>
          </p:cNvPr>
          <p:cNvSpPr/>
          <p:nvPr/>
        </p:nvSpPr>
        <p:spPr>
          <a:xfrm>
            <a:off x="7389327" y="1439070"/>
            <a:ext cx="1394934" cy="418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Фильтр 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FE7D7B3E-DA60-D511-FAD9-614CD0C695E8}"/>
              </a:ext>
            </a:extLst>
          </p:cNvPr>
          <p:cNvSpPr/>
          <p:nvPr/>
        </p:nvSpPr>
        <p:spPr>
          <a:xfrm>
            <a:off x="8891003" y="1436616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Поиск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24125BE8-B3D8-473B-6849-E869C5FDF30B}"/>
              </a:ext>
            </a:extLst>
          </p:cNvPr>
          <p:cNvSpPr/>
          <p:nvPr/>
        </p:nvSpPr>
        <p:spPr>
          <a:xfrm>
            <a:off x="10406213" y="1431789"/>
            <a:ext cx="1394934" cy="4253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Сортировка</a:t>
            </a:r>
          </a:p>
          <a:p>
            <a:pPr algn="ctr"/>
            <a:r>
              <a:rPr lang="ru-RU" sz="1400" dirty="0"/>
              <a:t>(Применена)</a:t>
            </a:r>
          </a:p>
        </p:txBody>
      </p:sp>
      <p:sp>
        <p:nvSpPr>
          <p:cNvPr id="86" name="Прямоугольник: усеченные противолежащие углы 104">
            <a:extLst>
              <a:ext uri="{FF2B5EF4-FFF2-40B4-BE49-F238E27FC236}">
                <a16:creationId xmlns:a16="http://schemas.microsoft.com/office/drawing/2014/main" id="{856B5ACA-270F-5897-D3A5-86F41C2CB5E3}"/>
              </a:ext>
            </a:extLst>
          </p:cNvPr>
          <p:cNvSpPr/>
          <p:nvPr/>
        </p:nvSpPr>
        <p:spPr>
          <a:xfrm>
            <a:off x="11151618" y="2688128"/>
            <a:ext cx="926857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14563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064243-AE74-674B-C0B7-79CF06CB6375}"/>
              </a:ext>
            </a:extLst>
          </p:cNvPr>
          <p:cNvSpPr txBox="1"/>
          <p:nvPr/>
        </p:nvSpPr>
        <p:spPr>
          <a:xfrm>
            <a:off x="10874174" y="2106082"/>
            <a:ext cx="926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Количество</a:t>
            </a:r>
          </a:p>
          <a:p>
            <a:r>
              <a:rPr lang="ru-RU" sz="1100" dirty="0"/>
              <a:t>слушателей </a:t>
            </a:r>
          </a:p>
        </p:txBody>
      </p:sp>
      <p:pic>
        <p:nvPicPr>
          <p:cNvPr id="88" name="Рисунок 87" descr="Угловые стрелки (справа налево)">
            <a:extLst>
              <a:ext uri="{FF2B5EF4-FFF2-40B4-BE49-F238E27FC236}">
                <a16:creationId xmlns:a16="http://schemas.microsoft.com/office/drawing/2014/main" id="{9D4A28CD-714A-CED1-CB26-400BDB558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916" y="2202457"/>
            <a:ext cx="317975" cy="317975"/>
          </a:xfrm>
          <a:prstGeom prst="rect">
            <a:avLst/>
          </a:prstGeom>
        </p:spPr>
      </p:pic>
      <p:pic>
        <p:nvPicPr>
          <p:cNvPr id="89" name="Рисунок 88" descr="Угловые стрелки (справа налево)">
            <a:extLst>
              <a:ext uri="{FF2B5EF4-FFF2-40B4-BE49-F238E27FC236}">
                <a16:creationId xmlns:a16="http://schemas.microsoft.com/office/drawing/2014/main" id="{786849E0-C474-16B2-C482-35BDEF0D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2712" y="2193652"/>
            <a:ext cx="317975" cy="317975"/>
          </a:xfrm>
          <a:prstGeom prst="rect">
            <a:avLst/>
          </a:prstGeom>
        </p:spPr>
      </p:pic>
      <p:pic>
        <p:nvPicPr>
          <p:cNvPr id="90" name="Рисунок 89" descr="Угловые стрелки (справа налево)">
            <a:extLst>
              <a:ext uri="{FF2B5EF4-FFF2-40B4-BE49-F238E27FC236}">
                <a16:creationId xmlns:a16="http://schemas.microsoft.com/office/drawing/2014/main" id="{61C5533F-4ADE-CB0B-90B9-DE9300410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8210" y="2207467"/>
            <a:ext cx="317975" cy="317975"/>
          </a:xfrm>
          <a:prstGeom prst="rect">
            <a:avLst/>
          </a:prstGeom>
        </p:spPr>
      </p:pic>
      <p:pic>
        <p:nvPicPr>
          <p:cNvPr id="91" name="Рисунок 90" descr="Угловые стрелки (справа налево)">
            <a:extLst>
              <a:ext uri="{FF2B5EF4-FFF2-40B4-BE49-F238E27FC236}">
                <a16:creationId xmlns:a16="http://schemas.microsoft.com/office/drawing/2014/main" id="{1E4A82D8-64B8-4B63-56B9-A4E5CFBA5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8306" y="2217757"/>
            <a:ext cx="317975" cy="317975"/>
          </a:xfrm>
          <a:prstGeom prst="rect">
            <a:avLst/>
          </a:prstGeom>
        </p:spPr>
      </p:pic>
      <p:pic>
        <p:nvPicPr>
          <p:cNvPr id="92" name="Рисунок 91" descr="Угловые стрелки (справа налево)">
            <a:extLst>
              <a:ext uri="{FF2B5EF4-FFF2-40B4-BE49-F238E27FC236}">
                <a16:creationId xmlns:a16="http://schemas.microsoft.com/office/drawing/2014/main" id="{23FB966A-952E-B9BF-69E7-0B46324F1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043" y="2207467"/>
            <a:ext cx="317975" cy="317975"/>
          </a:xfrm>
          <a:prstGeom prst="rect">
            <a:avLst/>
          </a:prstGeom>
        </p:spPr>
      </p:pic>
      <p:pic>
        <p:nvPicPr>
          <p:cNvPr id="93" name="Рисунок 92" descr="Угловые стрелки (справа налево)">
            <a:extLst>
              <a:ext uri="{FF2B5EF4-FFF2-40B4-BE49-F238E27FC236}">
                <a16:creationId xmlns:a16="http://schemas.microsoft.com/office/drawing/2014/main" id="{B0FA43D0-FE65-8E46-FFE4-F1525EC7E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74059" y="2193651"/>
            <a:ext cx="317975" cy="317975"/>
          </a:xfrm>
          <a:prstGeom prst="rect">
            <a:avLst/>
          </a:prstGeom>
        </p:spPr>
      </p:pic>
      <p:pic>
        <p:nvPicPr>
          <p:cNvPr id="94" name="Рисунок 93" descr="Угловые стрелки (справа налево)">
            <a:extLst>
              <a:ext uri="{FF2B5EF4-FFF2-40B4-BE49-F238E27FC236}">
                <a16:creationId xmlns:a16="http://schemas.microsoft.com/office/drawing/2014/main" id="{908F2D7D-8A37-F8BE-5ACB-449208DAF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62065" y="2179892"/>
            <a:ext cx="317975" cy="317975"/>
          </a:xfrm>
          <a:prstGeom prst="rect">
            <a:avLst/>
          </a:prstGeom>
        </p:spPr>
      </p:pic>
      <p:sp>
        <p:nvSpPr>
          <p:cNvPr id="95" name="Прямоугольник: усеченные противолежащие углы 114">
            <a:extLst>
              <a:ext uri="{FF2B5EF4-FFF2-40B4-BE49-F238E27FC236}">
                <a16:creationId xmlns:a16="http://schemas.microsoft.com/office/drawing/2014/main" id="{50C90C10-A316-9C94-94EE-74AA2525BE54}"/>
              </a:ext>
            </a:extLst>
          </p:cNvPr>
          <p:cNvSpPr/>
          <p:nvPr/>
        </p:nvSpPr>
        <p:spPr>
          <a:xfrm>
            <a:off x="347933" y="3789610"/>
            <a:ext cx="1977378" cy="9216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Общество с ограниченной ответственностью «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</a:rPr>
              <a:t>Симакс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96" name="Прямоугольник: усеченные противолежащие углы 115">
            <a:extLst>
              <a:ext uri="{FF2B5EF4-FFF2-40B4-BE49-F238E27FC236}">
                <a16:creationId xmlns:a16="http://schemas.microsoft.com/office/drawing/2014/main" id="{8D8C2A2F-271C-0872-E879-1FCBEE851A11}"/>
              </a:ext>
            </a:extLst>
          </p:cNvPr>
          <p:cNvSpPr/>
          <p:nvPr/>
        </p:nvSpPr>
        <p:spPr>
          <a:xfrm>
            <a:off x="2419722" y="3793063"/>
            <a:ext cx="1519662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</a:rPr>
              <a:t>СиМакс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97" name="Прямоугольник: усеченные противолежащие углы 116">
            <a:extLst>
              <a:ext uri="{FF2B5EF4-FFF2-40B4-BE49-F238E27FC236}">
                <a16:creationId xmlns:a16="http://schemas.microsoft.com/office/drawing/2014/main" id="{4B7E566F-90A9-D8F7-BDC5-D64FA89E59B9}"/>
              </a:ext>
            </a:extLst>
          </p:cNvPr>
          <p:cNvSpPr/>
          <p:nvPr/>
        </p:nvSpPr>
        <p:spPr>
          <a:xfrm>
            <a:off x="4044771" y="3783775"/>
            <a:ext cx="1669202" cy="927444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РС 76543489058895-09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КС 74918237509230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БИК 047876174098…</a:t>
            </a:r>
          </a:p>
        </p:txBody>
      </p:sp>
      <p:pic>
        <p:nvPicPr>
          <p:cNvPr id="98" name="Рисунок 97" descr="Глаз">
            <a:extLst>
              <a:ext uri="{FF2B5EF4-FFF2-40B4-BE49-F238E27FC236}">
                <a16:creationId xmlns:a16="http://schemas.microsoft.com/office/drawing/2014/main" id="{E938334F-1F5B-DBE8-9BA1-4E89EDFB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267" y="3890284"/>
            <a:ext cx="300143" cy="357213"/>
          </a:xfrm>
          <a:prstGeom prst="rect">
            <a:avLst/>
          </a:prstGeom>
        </p:spPr>
      </p:pic>
      <p:sp>
        <p:nvSpPr>
          <p:cNvPr id="99" name="Прямоугольник: усеченные противолежащие углы 118">
            <a:extLst>
              <a:ext uri="{FF2B5EF4-FFF2-40B4-BE49-F238E27FC236}">
                <a16:creationId xmlns:a16="http://schemas.microsoft.com/office/drawing/2014/main" id="{B377144B-12A3-8DC3-3FA0-BD70B3B07DF5}"/>
              </a:ext>
            </a:extLst>
          </p:cNvPr>
          <p:cNvSpPr/>
          <p:nvPr/>
        </p:nvSpPr>
        <p:spPr>
          <a:xfrm>
            <a:off x="5855664" y="3793063"/>
            <a:ext cx="1545908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Русинова Екатерина Викторовна,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8912385654354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orlov@mail.ru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0" name="Рисунок 99" descr="Глаз">
            <a:extLst>
              <a:ext uri="{FF2B5EF4-FFF2-40B4-BE49-F238E27FC236}">
                <a16:creationId xmlns:a16="http://schemas.microsoft.com/office/drawing/2014/main" id="{E20815BD-B65D-56BE-B2BF-2DB1F20B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137" y="3848049"/>
            <a:ext cx="300143" cy="363509"/>
          </a:xfrm>
          <a:prstGeom prst="rect">
            <a:avLst/>
          </a:prstGeom>
        </p:spPr>
      </p:pic>
      <p:sp>
        <p:nvSpPr>
          <p:cNvPr id="101" name="Прямоугольник: усеченные противолежащие углы 120">
            <a:extLst>
              <a:ext uri="{FF2B5EF4-FFF2-40B4-BE49-F238E27FC236}">
                <a16:creationId xmlns:a16="http://schemas.microsoft.com/office/drawing/2014/main" id="{67EED53E-1CB4-C686-3D2C-4CE7F926C5BD}"/>
              </a:ext>
            </a:extLst>
          </p:cNvPr>
          <p:cNvSpPr/>
          <p:nvPr/>
        </p:nvSpPr>
        <p:spPr>
          <a:xfrm>
            <a:off x="7520560" y="3804916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625014, Тюмень Республики 164, строение 2, офис 410</a:t>
            </a:r>
          </a:p>
        </p:txBody>
      </p:sp>
      <p:pic>
        <p:nvPicPr>
          <p:cNvPr id="102" name="Рисунок 101" descr="Глаз">
            <a:extLst>
              <a:ext uri="{FF2B5EF4-FFF2-40B4-BE49-F238E27FC236}">
                <a16:creationId xmlns:a16="http://schemas.microsoft.com/office/drawing/2014/main" id="{69D5DCAD-7504-ED93-CD94-CB4702A2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958" y="3883516"/>
            <a:ext cx="300143" cy="300143"/>
          </a:xfrm>
          <a:prstGeom prst="rect">
            <a:avLst/>
          </a:prstGeom>
        </p:spPr>
      </p:pic>
      <p:sp>
        <p:nvSpPr>
          <p:cNvPr id="103" name="Прямоугольник: усеченные противолежащие углы 122">
            <a:extLst>
              <a:ext uri="{FF2B5EF4-FFF2-40B4-BE49-F238E27FC236}">
                <a16:creationId xmlns:a16="http://schemas.microsoft.com/office/drawing/2014/main" id="{715976AB-5CD8-DB06-F016-BFCB54ED289F}"/>
              </a:ext>
            </a:extLst>
          </p:cNvPr>
          <p:cNvSpPr/>
          <p:nvPr/>
        </p:nvSpPr>
        <p:spPr>
          <a:xfrm>
            <a:off x="9336087" y="3801133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 245/юуц-72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№34/ЮУЦ- 86</a:t>
            </a:r>
          </a:p>
          <a:p>
            <a:r>
              <a:rPr lang="ru-RU" sz="1100" i="1" dirty="0">
                <a:solidFill>
                  <a:schemeClr val="accent2"/>
                </a:solidFill>
              </a:rPr>
              <a:t>Создать/загрузить</a:t>
            </a:r>
          </a:p>
          <a:p>
            <a:r>
              <a:rPr lang="ru-RU" sz="1100" i="1" dirty="0">
                <a:solidFill>
                  <a:schemeClr val="accent2"/>
                </a:solidFill>
              </a:rPr>
              <a:t>новый</a:t>
            </a:r>
          </a:p>
        </p:txBody>
      </p:sp>
      <p:pic>
        <p:nvPicPr>
          <p:cNvPr id="104" name="Рисунок 103" descr="Глаз">
            <a:extLst>
              <a:ext uri="{FF2B5EF4-FFF2-40B4-BE49-F238E27FC236}">
                <a16:creationId xmlns:a16="http://schemas.microsoft.com/office/drawing/2014/main" id="{D8A3ECA1-38FA-640C-A508-BEBFDB8FB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5485" y="3879733"/>
            <a:ext cx="300143" cy="300143"/>
          </a:xfrm>
          <a:prstGeom prst="rect">
            <a:avLst/>
          </a:prstGeom>
        </p:spPr>
      </p:pic>
      <p:pic>
        <p:nvPicPr>
          <p:cNvPr id="105" name="Рисунок 104" descr="Карандаш">
            <a:extLst>
              <a:ext uri="{FF2B5EF4-FFF2-40B4-BE49-F238E27FC236}">
                <a16:creationId xmlns:a16="http://schemas.microsoft.com/office/drawing/2014/main" id="{3BC2D351-6BD9-EA08-E23A-EB30C22CF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6654" y="4420369"/>
            <a:ext cx="282781" cy="282781"/>
          </a:xfrm>
          <a:prstGeom prst="rect">
            <a:avLst/>
          </a:prstGeom>
        </p:spPr>
      </p:pic>
      <p:pic>
        <p:nvPicPr>
          <p:cNvPr id="106" name="Рисунок 105" descr="Карандаш">
            <a:extLst>
              <a:ext uri="{FF2B5EF4-FFF2-40B4-BE49-F238E27FC236}">
                <a16:creationId xmlns:a16="http://schemas.microsoft.com/office/drawing/2014/main" id="{BA4D2218-AAF2-F5CB-0200-2149C22DD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906" y="4414942"/>
            <a:ext cx="282781" cy="282781"/>
          </a:xfrm>
          <a:prstGeom prst="rect">
            <a:avLst/>
          </a:prstGeom>
        </p:spPr>
      </p:pic>
      <p:pic>
        <p:nvPicPr>
          <p:cNvPr id="107" name="Рисунок 106" descr="Карандаш">
            <a:extLst>
              <a:ext uri="{FF2B5EF4-FFF2-40B4-BE49-F238E27FC236}">
                <a16:creationId xmlns:a16="http://schemas.microsoft.com/office/drawing/2014/main" id="{AB14AEE1-FA17-1590-244A-F216EA869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3651" y="4428438"/>
            <a:ext cx="282781" cy="282781"/>
          </a:xfrm>
          <a:prstGeom prst="rect">
            <a:avLst/>
          </a:prstGeom>
        </p:spPr>
      </p:pic>
      <p:pic>
        <p:nvPicPr>
          <p:cNvPr id="108" name="Рисунок 107" descr="Карандаш">
            <a:extLst>
              <a:ext uri="{FF2B5EF4-FFF2-40B4-BE49-F238E27FC236}">
                <a16:creationId xmlns:a16="http://schemas.microsoft.com/office/drawing/2014/main" id="{1D1B3294-B1E9-86CB-1D84-675B9A422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4852" y="4371968"/>
            <a:ext cx="282781" cy="282781"/>
          </a:xfrm>
          <a:prstGeom prst="rect">
            <a:avLst/>
          </a:prstGeom>
        </p:spPr>
      </p:pic>
      <p:pic>
        <p:nvPicPr>
          <p:cNvPr id="109" name="Рисунок 108" descr="Карандаш">
            <a:extLst>
              <a:ext uri="{FF2B5EF4-FFF2-40B4-BE49-F238E27FC236}">
                <a16:creationId xmlns:a16="http://schemas.microsoft.com/office/drawing/2014/main" id="{504F5F6F-12C2-158D-05C5-8C4C6CA60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6719" y="4391892"/>
            <a:ext cx="282781" cy="282781"/>
          </a:xfrm>
          <a:prstGeom prst="rect">
            <a:avLst/>
          </a:prstGeom>
        </p:spPr>
      </p:pic>
      <p:pic>
        <p:nvPicPr>
          <p:cNvPr id="110" name="Рисунок 109" descr="Карандаш">
            <a:extLst>
              <a:ext uri="{FF2B5EF4-FFF2-40B4-BE49-F238E27FC236}">
                <a16:creationId xmlns:a16="http://schemas.microsoft.com/office/drawing/2014/main" id="{68FAACE3-E9A3-559B-E9B3-C89A7C2EF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2644" y="4371969"/>
            <a:ext cx="282781" cy="282781"/>
          </a:xfrm>
          <a:prstGeom prst="rect">
            <a:avLst/>
          </a:prstGeom>
        </p:spPr>
      </p:pic>
      <p:sp>
        <p:nvSpPr>
          <p:cNvPr id="111" name="Прямоугольник: усеченные противолежащие углы 132">
            <a:extLst>
              <a:ext uri="{FF2B5EF4-FFF2-40B4-BE49-F238E27FC236}">
                <a16:creationId xmlns:a16="http://schemas.microsoft.com/office/drawing/2014/main" id="{3312B925-EFF4-9B98-2721-FCE9789ECE0B}"/>
              </a:ext>
            </a:extLst>
          </p:cNvPr>
          <p:cNvSpPr/>
          <p:nvPr/>
        </p:nvSpPr>
        <p:spPr>
          <a:xfrm>
            <a:off x="11151618" y="3806447"/>
            <a:ext cx="926857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463</a:t>
            </a:r>
          </a:p>
        </p:txBody>
      </p:sp>
      <p:sp>
        <p:nvSpPr>
          <p:cNvPr id="112" name="Прямоугольник: усеченные противолежащие углы 104">
            <a:extLst>
              <a:ext uri="{FF2B5EF4-FFF2-40B4-BE49-F238E27FC236}">
                <a16:creationId xmlns:a16="http://schemas.microsoft.com/office/drawing/2014/main" id="{8F08BA1E-E0D8-2A7B-59C3-7C52C270AD1F}"/>
              </a:ext>
            </a:extLst>
          </p:cNvPr>
          <p:cNvSpPr/>
          <p:nvPr/>
        </p:nvSpPr>
        <p:spPr>
          <a:xfrm>
            <a:off x="11220435" y="5514995"/>
            <a:ext cx="926857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14563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8B06DF-C6FB-943E-E0F2-B6AB4FA21953}"/>
              </a:ext>
            </a:extLst>
          </p:cNvPr>
          <p:cNvSpPr txBox="1"/>
          <p:nvPr/>
        </p:nvSpPr>
        <p:spPr>
          <a:xfrm>
            <a:off x="10942991" y="4932949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Количество</a:t>
            </a:r>
          </a:p>
          <a:p>
            <a:r>
              <a:rPr lang="ru-RU" sz="1100" dirty="0"/>
              <a:t>групп</a:t>
            </a:r>
          </a:p>
        </p:txBody>
      </p:sp>
      <p:pic>
        <p:nvPicPr>
          <p:cNvPr id="114" name="Рисунок 113" descr="Угловые стрелки (справа налево)">
            <a:extLst>
              <a:ext uri="{FF2B5EF4-FFF2-40B4-BE49-F238E27FC236}">
                <a16:creationId xmlns:a16="http://schemas.microsoft.com/office/drawing/2014/main" id="{078826B4-2198-0441-F331-2C17B6510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0882" y="5006759"/>
            <a:ext cx="317975" cy="317975"/>
          </a:xfrm>
          <a:prstGeom prst="rect">
            <a:avLst/>
          </a:prstGeom>
        </p:spPr>
      </p:pic>
      <p:sp>
        <p:nvSpPr>
          <p:cNvPr id="116" name="Скругленная прямоугольная выноска 115">
            <a:extLst>
              <a:ext uri="{FF2B5EF4-FFF2-40B4-BE49-F238E27FC236}">
                <a16:creationId xmlns:a16="http://schemas.microsoft.com/office/drawing/2014/main" id="{983FAA4C-E793-7269-EF60-F8B099E4B926}"/>
              </a:ext>
            </a:extLst>
          </p:cNvPr>
          <p:cNvSpPr/>
          <p:nvPr/>
        </p:nvSpPr>
        <p:spPr>
          <a:xfrm>
            <a:off x="8595519" y="5192721"/>
            <a:ext cx="1601016" cy="644547"/>
          </a:xfrm>
          <a:prstGeom prst="wedgeRoundRectCallout">
            <a:avLst>
              <a:gd name="adj1" fmla="val 129092"/>
              <a:gd name="adj2" fmla="val -361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Ссылочное/перекидывает на вкладу со слушателями уже с </a:t>
            </a:r>
            <a:r>
              <a:rPr lang="ru-RU" sz="1000" dirty="0"/>
              <a:t>фильтрами по организации</a:t>
            </a:r>
          </a:p>
        </p:txBody>
      </p:sp>
      <p:sp>
        <p:nvSpPr>
          <p:cNvPr id="117" name="Скругленная прямоугольная выноска 116">
            <a:extLst>
              <a:ext uri="{FF2B5EF4-FFF2-40B4-BE49-F238E27FC236}">
                <a16:creationId xmlns:a16="http://schemas.microsoft.com/office/drawing/2014/main" id="{EC0AE70A-CA8F-E7C1-79AF-78DE4F62978F}"/>
              </a:ext>
            </a:extLst>
          </p:cNvPr>
          <p:cNvSpPr/>
          <p:nvPr/>
        </p:nvSpPr>
        <p:spPr>
          <a:xfrm>
            <a:off x="6148387" y="5974073"/>
            <a:ext cx="1601016" cy="644547"/>
          </a:xfrm>
          <a:prstGeom prst="wedgeRoundRectCallout">
            <a:avLst>
              <a:gd name="adj1" fmla="val 286948"/>
              <a:gd name="adj2" fmla="val -51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Ссылочное/перекидывает на вкладу с группами уже с </a:t>
            </a:r>
            <a:r>
              <a:rPr lang="ru-RU" sz="1000" dirty="0"/>
              <a:t>фильтрами по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68546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56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5948E7FE-8C45-1F02-C2CF-D50E500FCDFA}"/>
              </a:ext>
            </a:extLst>
          </p:cNvPr>
          <p:cNvSpPr/>
          <p:nvPr/>
        </p:nvSpPr>
        <p:spPr>
          <a:xfrm>
            <a:off x="3135221" y="1910036"/>
            <a:ext cx="5081680" cy="1518964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Вкладка </a:t>
            </a:r>
          </a:p>
          <a:p>
            <a:pPr algn="ctr"/>
            <a:r>
              <a:rPr lang="ru-RU" sz="1400" strike="sngStrike" dirty="0"/>
              <a:t>Потоки</a:t>
            </a:r>
            <a:r>
              <a:rPr lang="ru-RU" sz="1400" dirty="0"/>
              <a:t> Группы </a:t>
            </a:r>
          </a:p>
        </p:txBody>
      </p:sp>
    </p:spTree>
    <p:extLst>
      <p:ext uri="{BB962C8B-B14F-4D97-AF65-F5344CB8AC3E}">
        <p14:creationId xmlns:p14="http://schemas.microsoft.com/office/powerpoint/2010/main" val="366645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137630A-FDAE-C694-ADFC-5EE061C66C9D}"/>
                  </a:ext>
                </a:extLst>
              </p14:cNvPr>
              <p14:cNvContentPartPr/>
              <p14:nvPr/>
            </p14:nvContentPartPr>
            <p14:xfrm>
              <a:off x="3123465" y="1254354"/>
              <a:ext cx="360" cy="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137630A-FDAE-C694-ADFC-5EE061C66C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9145" y="125003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CCAF8C6E-91A6-E07D-23B1-B67F91DE737E}"/>
                  </a:ext>
                </a:extLst>
              </p14:cNvPr>
              <p14:cNvContentPartPr/>
              <p14:nvPr/>
            </p14:nvContentPartPr>
            <p14:xfrm>
              <a:off x="1696425" y="1997034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CCAF8C6E-91A6-E07D-23B1-B67F91DE7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105" y="199271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13B8F4B2-35E7-70EB-B13F-0DA5EB76AEAF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13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AFDA1CFC-D7A9-7B40-03AE-32C9F7440FE8}"/>
              </a:ext>
            </a:extLst>
          </p:cNvPr>
          <p:cNvSpPr/>
          <p:nvPr/>
        </p:nvSpPr>
        <p:spPr>
          <a:xfrm>
            <a:off x="595220" y="1354351"/>
            <a:ext cx="4477111" cy="612475"/>
          </a:xfrm>
          <a:prstGeom prst="snip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Автоматическое создание группы: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Загрузить заявку</a:t>
            </a:r>
            <a:r>
              <a:rPr lang="ru-RU" sz="1600" i="1" dirty="0">
                <a:solidFill>
                  <a:srgbClr val="C00000"/>
                </a:solidFill>
              </a:rPr>
              <a:t> </a:t>
            </a:r>
            <a:endParaRPr lang="ru-RU" sz="1100" i="1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: усеченные противолежащие углы 22">
            <a:extLst>
              <a:ext uri="{FF2B5EF4-FFF2-40B4-BE49-F238E27FC236}">
                <a16:creationId xmlns:a16="http://schemas.microsoft.com/office/drawing/2014/main" id="{6BE5C43D-6450-04EC-F20C-ABB3E1E471D2}"/>
              </a:ext>
            </a:extLst>
          </p:cNvPr>
          <p:cNvSpPr/>
          <p:nvPr/>
        </p:nvSpPr>
        <p:spPr>
          <a:xfrm>
            <a:off x="595219" y="2196868"/>
            <a:ext cx="4477111" cy="612475"/>
          </a:xfrm>
          <a:prstGeom prst="snip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Создание группы вручную</a:t>
            </a:r>
            <a:endParaRPr lang="ru-RU" sz="1100" i="1" dirty="0">
              <a:solidFill>
                <a:srgbClr val="C00000"/>
              </a:solidFill>
            </a:endParaRPr>
          </a:p>
        </p:txBody>
      </p:sp>
      <p:sp>
        <p:nvSpPr>
          <p:cNvPr id="15" name="Блок-схема: документ 16">
            <a:extLst>
              <a:ext uri="{FF2B5EF4-FFF2-40B4-BE49-F238E27FC236}">
                <a16:creationId xmlns:a16="http://schemas.microsoft.com/office/drawing/2014/main" id="{F29A7BC0-03CA-1F0B-C8EC-7CF20A3BD25B}"/>
              </a:ext>
            </a:extLst>
          </p:cNvPr>
          <p:cNvSpPr/>
          <p:nvPr/>
        </p:nvSpPr>
        <p:spPr>
          <a:xfrm>
            <a:off x="5313874" y="1414732"/>
            <a:ext cx="1121434" cy="61247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/>
                </a:solidFill>
              </a:rPr>
              <a:t>Скачать шаблон заявки</a:t>
            </a:r>
          </a:p>
        </p:txBody>
      </p:sp>
      <p:pic>
        <p:nvPicPr>
          <p:cNvPr id="16" name="Рисунок 15" descr="Скачивать">
            <a:extLst>
              <a:ext uri="{FF2B5EF4-FFF2-40B4-BE49-F238E27FC236}">
                <a16:creationId xmlns:a16="http://schemas.microsoft.com/office/drawing/2014/main" id="{141CE383-1ADF-3679-41F4-032A36783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354" y="1354349"/>
            <a:ext cx="537713" cy="537713"/>
          </a:xfrm>
          <a:prstGeom prst="rect">
            <a:avLst/>
          </a:prstGeom>
        </p:spPr>
      </p:pic>
      <p:sp>
        <p:nvSpPr>
          <p:cNvPr id="28" name="Блок-схема: документ 16">
            <a:extLst>
              <a:ext uri="{FF2B5EF4-FFF2-40B4-BE49-F238E27FC236}">
                <a16:creationId xmlns:a16="http://schemas.microsoft.com/office/drawing/2014/main" id="{0723EC79-ED5A-4381-F6E2-AF1783715CE7}"/>
              </a:ext>
            </a:extLst>
          </p:cNvPr>
          <p:cNvSpPr/>
          <p:nvPr/>
        </p:nvSpPr>
        <p:spPr>
          <a:xfrm>
            <a:off x="6850574" y="1414732"/>
            <a:ext cx="4746206" cy="61247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/>
                </a:solidFill>
              </a:rPr>
              <a:t>По виду обучения: ОП/ДПО/ПО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54D1819-CAAF-CB49-2F8D-91022E2D7ACE}"/>
              </a:ext>
            </a:extLst>
          </p:cNvPr>
          <p:cNvCxnSpPr/>
          <p:nvPr/>
        </p:nvCxnSpPr>
        <p:spPr>
          <a:xfrm>
            <a:off x="6527800" y="1660588"/>
            <a:ext cx="228600" cy="6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1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E25955DE-4BC4-899D-CD69-B1106B872FC6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9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2E3A1370-BAEF-F0AB-9F15-292C104FC8AD}"/>
              </a:ext>
            </a:extLst>
          </p:cNvPr>
          <p:cNvSpPr/>
          <p:nvPr/>
        </p:nvSpPr>
        <p:spPr>
          <a:xfrm>
            <a:off x="595220" y="1236457"/>
            <a:ext cx="4477111" cy="480203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наименование группы формируется автоматом /можно редактировать </a:t>
            </a:r>
          </a:p>
        </p:txBody>
      </p:sp>
      <p:sp>
        <p:nvSpPr>
          <p:cNvPr id="10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294D7604-36D7-FA1D-7F6A-2E50F7A5CD92}"/>
              </a:ext>
            </a:extLst>
          </p:cNvPr>
          <p:cNvSpPr/>
          <p:nvPr/>
        </p:nvSpPr>
        <p:spPr>
          <a:xfrm>
            <a:off x="595221" y="1840305"/>
            <a:ext cx="4141880" cy="115594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Заказчик: 	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Физическое лицо	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Куратор заказчика: 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Петров Николай Федорович, 			89129222222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petrov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6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@mail.ru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			   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: усеченные противолежащие углы 11">
            <a:extLst>
              <a:ext uri="{FF2B5EF4-FFF2-40B4-BE49-F238E27FC236}">
                <a16:creationId xmlns:a16="http://schemas.microsoft.com/office/drawing/2014/main" id="{A2509F2C-B5F8-4FE3-F625-2D99F6242FF6}"/>
              </a:ext>
            </a:extLst>
          </p:cNvPr>
          <p:cNvSpPr/>
          <p:nvPr/>
        </p:nvSpPr>
        <p:spPr>
          <a:xfrm>
            <a:off x="4737101" y="1845095"/>
            <a:ext cx="3073399" cy="115115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Аттестующая организация: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АНО ДПО «Югорский учебный центр»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Место аттестации: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Тюмень</a:t>
            </a:r>
          </a:p>
          <a:p>
            <a:pPr algn="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2" name="Прямоугольник: усеченные противолежащие углы 12">
            <a:extLst>
              <a:ext uri="{FF2B5EF4-FFF2-40B4-BE49-F238E27FC236}">
                <a16:creationId xmlns:a16="http://schemas.microsoft.com/office/drawing/2014/main" id="{CA79FD67-6C6B-B4D6-3D13-08EB9E325EF9}"/>
              </a:ext>
            </a:extLst>
          </p:cNvPr>
          <p:cNvSpPr/>
          <p:nvPr/>
        </p:nvSpPr>
        <p:spPr>
          <a:xfrm>
            <a:off x="7810501" y="1828559"/>
            <a:ext cx="4141880" cy="115115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Комиссия: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Председатель: 	Карева Валерия Станиславовна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Члены комиссии: 	Русинова Екатерина Викторовна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Касимова Эльза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Радиковна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ru-RU" sz="1100" i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3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CEEFA811-3E9A-5A9F-F40B-773A79010AD5}"/>
              </a:ext>
            </a:extLst>
          </p:cNvPr>
          <p:cNvSpPr/>
          <p:nvPr/>
        </p:nvSpPr>
        <p:spPr>
          <a:xfrm>
            <a:off x="9302151" y="3100354"/>
            <a:ext cx="2294629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Добавлено 25 слушателей</a:t>
            </a:r>
          </a:p>
        </p:txBody>
      </p:sp>
      <p:sp>
        <p:nvSpPr>
          <p:cNvPr id="15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45268BFB-6144-9D5E-0682-4B79269555B5}"/>
              </a:ext>
            </a:extLst>
          </p:cNvPr>
          <p:cNvSpPr/>
          <p:nvPr/>
        </p:nvSpPr>
        <p:spPr>
          <a:xfrm>
            <a:off x="595220" y="3811908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ФИО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F43CFC-8195-7016-4FCA-49921D706C39}"/>
              </a:ext>
            </a:extLst>
          </p:cNvPr>
          <p:cNvSpPr/>
          <p:nvPr/>
        </p:nvSpPr>
        <p:spPr>
          <a:xfrm>
            <a:off x="2781300" y="500336"/>
            <a:ext cx="2291030" cy="612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</a:rPr>
              <a:t>При импорте заявки превью</a:t>
            </a:r>
          </a:p>
        </p:txBody>
      </p:sp>
      <p:sp>
        <p:nvSpPr>
          <p:cNvPr id="25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F02E6631-3E07-E338-9449-FA892072A9A2}"/>
              </a:ext>
            </a:extLst>
          </p:cNvPr>
          <p:cNvSpPr/>
          <p:nvPr/>
        </p:nvSpPr>
        <p:spPr>
          <a:xfrm>
            <a:off x="4291760" y="3817171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Должность (если есть)</a:t>
            </a:r>
          </a:p>
        </p:txBody>
      </p:sp>
      <p:sp>
        <p:nvSpPr>
          <p:cNvPr id="26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2BA45E75-5C84-9FB9-461E-BC5E8C7AD2E3}"/>
              </a:ext>
            </a:extLst>
          </p:cNvPr>
          <p:cNvSpPr/>
          <p:nvPr/>
        </p:nvSpPr>
        <p:spPr>
          <a:xfrm>
            <a:off x="7988300" y="3875421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Место работы (если есть)</a:t>
            </a:r>
          </a:p>
        </p:txBody>
      </p:sp>
      <p:sp>
        <p:nvSpPr>
          <p:cNvPr id="27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6EAF8CDB-0EDC-AEAA-A182-7527CCE82B68}"/>
              </a:ext>
            </a:extLst>
          </p:cNvPr>
          <p:cNvSpPr/>
          <p:nvPr/>
        </p:nvSpPr>
        <p:spPr>
          <a:xfrm>
            <a:off x="595220" y="4500585"/>
            <a:ext cx="73930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Шифр/ программа</a:t>
            </a:r>
          </a:p>
        </p:txBody>
      </p:sp>
      <p:sp>
        <p:nvSpPr>
          <p:cNvPr id="29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E577A2BA-6829-F966-D0D3-3CDABC39396F}"/>
              </a:ext>
            </a:extLst>
          </p:cNvPr>
          <p:cNvSpPr/>
          <p:nvPr/>
        </p:nvSpPr>
        <p:spPr>
          <a:xfrm>
            <a:off x="595220" y="5415941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ФИО</a:t>
            </a:r>
          </a:p>
        </p:txBody>
      </p:sp>
      <p:sp>
        <p:nvSpPr>
          <p:cNvPr id="30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24CE852C-6B8F-2495-BB7B-C2E3F20ACAEE}"/>
              </a:ext>
            </a:extLst>
          </p:cNvPr>
          <p:cNvSpPr/>
          <p:nvPr/>
        </p:nvSpPr>
        <p:spPr>
          <a:xfrm>
            <a:off x="4291760" y="5421204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Должность (если есть)</a:t>
            </a:r>
          </a:p>
        </p:txBody>
      </p:sp>
      <p:sp>
        <p:nvSpPr>
          <p:cNvPr id="31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A732B516-5000-498A-51F5-993140B456C8}"/>
              </a:ext>
            </a:extLst>
          </p:cNvPr>
          <p:cNvSpPr/>
          <p:nvPr/>
        </p:nvSpPr>
        <p:spPr>
          <a:xfrm>
            <a:off x="7988300" y="5464825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Место работы (если есть)</a:t>
            </a:r>
          </a:p>
        </p:txBody>
      </p:sp>
      <p:sp>
        <p:nvSpPr>
          <p:cNvPr id="32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814D98F5-552A-D7A2-25D9-9311F64334BA}"/>
              </a:ext>
            </a:extLst>
          </p:cNvPr>
          <p:cNvSpPr/>
          <p:nvPr/>
        </p:nvSpPr>
        <p:spPr>
          <a:xfrm>
            <a:off x="595220" y="6104618"/>
            <a:ext cx="73930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Шифр/ программа</a:t>
            </a:r>
          </a:p>
        </p:txBody>
      </p:sp>
      <p:sp>
        <p:nvSpPr>
          <p:cNvPr id="34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8A7FC3DF-D135-D2E1-B9AD-ADE085E683F4}"/>
              </a:ext>
            </a:extLst>
          </p:cNvPr>
          <p:cNvSpPr/>
          <p:nvPr/>
        </p:nvSpPr>
        <p:spPr>
          <a:xfrm>
            <a:off x="724138" y="3119892"/>
            <a:ext cx="7607061" cy="515181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rgbClr val="0070C0"/>
                </a:solidFill>
              </a:rPr>
              <a:t>Период / форма обучения </a:t>
            </a:r>
          </a:p>
        </p:txBody>
      </p:sp>
    </p:spTree>
    <p:extLst>
      <p:ext uri="{BB962C8B-B14F-4D97-AF65-F5344CB8AC3E}">
        <p14:creationId xmlns:p14="http://schemas.microsoft.com/office/powerpoint/2010/main" val="202968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B304983-CBB7-8FEB-EDB2-29092B130611}"/>
              </a:ext>
            </a:extLst>
          </p:cNvPr>
          <p:cNvSpPr/>
          <p:nvPr/>
        </p:nvSpPr>
        <p:spPr>
          <a:xfrm>
            <a:off x="363448" y="776514"/>
            <a:ext cx="3312544" cy="934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в черновики</a:t>
            </a:r>
          </a:p>
          <a:p>
            <a:r>
              <a:rPr lang="ru-RU" sz="1500" dirty="0">
                <a:solidFill>
                  <a:schemeClr val="tx1"/>
                </a:solidFill>
              </a:rPr>
              <a:t>без отправки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уведомлений слушателям</a:t>
            </a:r>
          </a:p>
        </p:txBody>
      </p:sp>
      <p:sp>
        <p:nvSpPr>
          <p:cNvPr id="5" name="Стрелка: пятиугольник 28">
            <a:extLst>
              <a:ext uri="{FF2B5EF4-FFF2-40B4-BE49-F238E27FC236}">
                <a16:creationId xmlns:a16="http://schemas.microsoft.com/office/drawing/2014/main" id="{BFFE1617-2F22-36A4-6223-02DBB0978077}"/>
              </a:ext>
            </a:extLst>
          </p:cNvPr>
          <p:cNvSpPr/>
          <p:nvPr/>
        </p:nvSpPr>
        <p:spPr>
          <a:xfrm>
            <a:off x="363448" y="1955561"/>
            <a:ext cx="3508594" cy="119368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и направить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уведомление куратору и доступы слушателям</a:t>
            </a:r>
          </a:p>
        </p:txBody>
      </p:sp>
      <p:pic>
        <p:nvPicPr>
          <p:cNvPr id="6" name="Рисунок 5" descr="Отправить">
            <a:extLst>
              <a:ext uri="{FF2B5EF4-FFF2-40B4-BE49-F238E27FC236}">
                <a16:creationId xmlns:a16="http://schemas.microsoft.com/office/drawing/2014/main" id="{866E915B-4C6D-FA57-CE2A-586F73DD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042" y="2116105"/>
            <a:ext cx="632597" cy="632597"/>
          </a:xfrm>
          <a:prstGeom prst="rect">
            <a:avLst/>
          </a:prstGeom>
        </p:spPr>
      </p:pic>
      <p:pic>
        <p:nvPicPr>
          <p:cNvPr id="7" name="Рисунок 6" descr="Диск">
            <a:extLst>
              <a:ext uri="{FF2B5EF4-FFF2-40B4-BE49-F238E27FC236}">
                <a16:creationId xmlns:a16="http://schemas.microsoft.com/office/drawing/2014/main" id="{ED153C12-CA2F-5269-22E7-B2881C54F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92" y="776514"/>
            <a:ext cx="592373" cy="59237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B1E515-5F32-E060-0273-1EF6EABB0D00}"/>
              </a:ext>
            </a:extLst>
          </p:cNvPr>
          <p:cNvSpPr/>
          <p:nvPr/>
        </p:nvSpPr>
        <p:spPr>
          <a:xfrm>
            <a:off x="363448" y="3429000"/>
            <a:ext cx="3312544" cy="362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Выйти без сохранения группы</a:t>
            </a:r>
          </a:p>
        </p:txBody>
      </p:sp>
    </p:spTree>
    <p:extLst>
      <p:ext uri="{BB962C8B-B14F-4D97-AF65-F5344CB8AC3E}">
        <p14:creationId xmlns:p14="http://schemas.microsoft.com/office/powerpoint/2010/main" val="220324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DBB7F2CA-D7C0-7CA3-43FA-3E64F5C2A147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3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55621C59-2DAE-51DE-85B8-5EA768EFE3A8}"/>
              </a:ext>
            </a:extLst>
          </p:cNvPr>
          <p:cNvSpPr/>
          <p:nvPr/>
        </p:nvSpPr>
        <p:spPr>
          <a:xfrm>
            <a:off x="595220" y="1236457"/>
            <a:ext cx="4477111" cy="480203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наименование группы</a:t>
            </a:r>
          </a:p>
        </p:txBody>
      </p:sp>
      <p:sp>
        <p:nvSpPr>
          <p:cNvPr id="4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ADDBC0BD-ED89-CA17-AD76-335DADBD6B47}"/>
              </a:ext>
            </a:extLst>
          </p:cNvPr>
          <p:cNvSpPr/>
          <p:nvPr/>
        </p:nvSpPr>
        <p:spPr>
          <a:xfrm>
            <a:off x="595221" y="1840305"/>
            <a:ext cx="4141880" cy="115594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Заказчик: 	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Физическое лицо	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Куратор заказчика: 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Петров Николай Федорович, 			89129222222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petrov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6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@mail.ru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			   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: усеченные противолежащие углы 11">
            <a:extLst>
              <a:ext uri="{FF2B5EF4-FFF2-40B4-BE49-F238E27FC236}">
                <a16:creationId xmlns:a16="http://schemas.microsoft.com/office/drawing/2014/main" id="{66602BBF-717E-7612-067E-DEEF9A4E3506}"/>
              </a:ext>
            </a:extLst>
          </p:cNvPr>
          <p:cNvSpPr/>
          <p:nvPr/>
        </p:nvSpPr>
        <p:spPr>
          <a:xfrm>
            <a:off x="4737101" y="1845095"/>
            <a:ext cx="3073399" cy="115115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Аттестующая организация: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АНО ДПО «Югорский учебный центр»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Место аттестации: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Тюмень</a:t>
            </a:r>
          </a:p>
          <a:p>
            <a:pPr algn="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6" name="Прямоугольник: усеченные противолежащие углы 12">
            <a:extLst>
              <a:ext uri="{FF2B5EF4-FFF2-40B4-BE49-F238E27FC236}">
                <a16:creationId xmlns:a16="http://schemas.microsoft.com/office/drawing/2014/main" id="{8A9AECA6-EF83-08BF-F27F-5E9C84C399E9}"/>
              </a:ext>
            </a:extLst>
          </p:cNvPr>
          <p:cNvSpPr/>
          <p:nvPr/>
        </p:nvSpPr>
        <p:spPr>
          <a:xfrm>
            <a:off x="7810501" y="1828559"/>
            <a:ext cx="4141880" cy="115115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Комиссия: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Председатель: 	Карева Валерия Станиславовна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Члены комиссии: 	Русинова Екатерина Викторовна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Касимова Эльза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Радиковна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ru-RU" sz="1100" i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7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16C0E425-ADF4-63AB-4604-7CA9F969D987}"/>
              </a:ext>
            </a:extLst>
          </p:cNvPr>
          <p:cNvSpPr/>
          <p:nvPr/>
        </p:nvSpPr>
        <p:spPr>
          <a:xfrm>
            <a:off x="798420" y="3025238"/>
            <a:ext cx="2294629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Добавить слушателей</a:t>
            </a:r>
          </a:p>
        </p:txBody>
      </p:sp>
      <p:sp>
        <p:nvSpPr>
          <p:cNvPr id="8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8BE53D93-C6AE-59A8-511B-9F25EE021D71}"/>
              </a:ext>
            </a:extLst>
          </p:cNvPr>
          <p:cNvSpPr/>
          <p:nvPr/>
        </p:nvSpPr>
        <p:spPr>
          <a:xfrm>
            <a:off x="595220" y="3811908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ФИО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D3E82F-88B9-827B-A656-C0393B50919A}"/>
              </a:ext>
            </a:extLst>
          </p:cNvPr>
          <p:cNvSpPr/>
          <p:nvPr/>
        </p:nvSpPr>
        <p:spPr>
          <a:xfrm>
            <a:off x="2781300" y="500336"/>
            <a:ext cx="2291030" cy="612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</a:rPr>
              <a:t>При ручной загрузке заявки</a:t>
            </a:r>
          </a:p>
        </p:txBody>
      </p:sp>
      <p:sp>
        <p:nvSpPr>
          <p:cNvPr id="10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8A722DE6-0508-747C-E92A-7D35BBC0A01A}"/>
              </a:ext>
            </a:extLst>
          </p:cNvPr>
          <p:cNvSpPr/>
          <p:nvPr/>
        </p:nvSpPr>
        <p:spPr>
          <a:xfrm>
            <a:off x="4291760" y="3817171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Должность (если есть)</a:t>
            </a:r>
          </a:p>
        </p:txBody>
      </p:sp>
      <p:sp>
        <p:nvSpPr>
          <p:cNvPr id="11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923D317C-08DA-6B08-A7F4-DAC8A02BE82C}"/>
              </a:ext>
            </a:extLst>
          </p:cNvPr>
          <p:cNvSpPr/>
          <p:nvPr/>
        </p:nvSpPr>
        <p:spPr>
          <a:xfrm>
            <a:off x="7988300" y="3811908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Место работы (если есть)</a:t>
            </a:r>
          </a:p>
        </p:txBody>
      </p:sp>
      <p:sp>
        <p:nvSpPr>
          <p:cNvPr id="12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5334364A-7D8D-F4AC-ED0E-76AC9F749DF9}"/>
              </a:ext>
            </a:extLst>
          </p:cNvPr>
          <p:cNvSpPr/>
          <p:nvPr/>
        </p:nvSpPr>
        <p:spPr>
          <a:xfrm>
            <a:off x="595220" y="4500585"/>
            <a:ext cx="73930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Шифр/ программа (может быть много)</a:t>
            </a:r>
          </a:p>
        </p:txBody>
      </p:sp>
      <p:sp>
        <p:nvSpPr>
          <p:cNvPr id="13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5513AE45-AF92-33D6-B281-F1B59D4F8E63}"/>
              </a:ext>
            </a:extLst>
          </p:cNvPr>
          <p:cNvSpPr/>
          <p:nvPr/>
        </p:nvSpPr>
        <p:spPr>
          <a:xfrm>
            <a:off x="8077201" y="4467270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Период обучения</a:t>
            </a:r>
          </a:p>
        </p:txBody>
      </p:sp>
      <p:sp>
        <p:nvSpPr>
          <p:cNvPr id="14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90B3EF8C-DC3B-4A63-6A5C-29695CD8D047}"/>
              </a:ext>
            </a:extLst>
          </p:cNvPr>
          <p:cNvSpPr/>
          <p:nvPr/>
        </p:nvSpPr>
        <p:spPr>
          <a:xfrm>
            <a:off x="595220" y="5415941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ФИО</a:t>
            </a:r>
          </a:p>
        </p:txBody>
      </p:sp>
      <p:sp>
        <p:nvSpPr>
          <p:cNvPr id="15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0F75B7CC-4A98-7474-2A03-9B581652BE10}"/>
              </a:ext>
            </a:extLst>
          </p:cNvPr>
          <p:cNvSpPr/>
          <p:nvPr/>
        </p:nvSpPr>
        <p:spPr>
          <a:xfrm>
            <a:off x="4291760" y="5421204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Должность (если есть)</a:t>
            </a:r>
          </a:p>
        </p:txBody>
      </p:sp>
      <p:sp>
        <p:nvSpPr>
          <p:cNvPr id="16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62C99586-F666-574C-953D-EBCFAC2EC821}"/>
              </a:ext>
            </a:extLst>
          </p:cNvPr>
          <p:cNvSpPr/>
          <p:nvPr/>
        </p:nvSpPr>
        <p:spPr>
          <a:xfrm>
            <a:off x="7988300" y="5415941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Место работы (если есть)</a:t>
            </a:r>
          </a:p>
        </p:txBody>
      </p:sp>
      <p:sp>
        <p:nvSpPr>
          <p:cNvPr id="17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0F68E18A-5B90-AC7B-790D-FD9C9A86A7C9}"/>
              </a:ext>
            </a:extLst>
          </p:cNvPr>
          <p:cNvSpPr/>
          <p:nvPr/>
        </p:nvSpPr>
        <p:spPr>
          <a:xfrm>
            <a:off x="595220" y="6104618"/>
            <a:ext cx="73930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Шифр/ программа</a:t>
            </a:r>
          </a:p>
        </p:txBody>
      </p:sp>
      <p:sp>
        <p:nvSpPr>
          <p:cNvPr id="18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6C56A136-713F-2386-7F34-523A99A5AFDF}"/>
              </a:ext>
            </a:extLst>
          </p:cNvPr>
          <p:cNvSpPr/>
          <p:nvPr/>
        </p:nvSpPr>
        <p:spPr>
          <a:xfrm>
            <a:off x="8077201" y="6071303"/>
            <a:ext cx="3608480" cy="5909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Период обучения</a:t>
            </a:r>
          </a:p>
        </p:txBody>
      </p:sp>
      <p:sp>
        <p:nvSpPr>
          <p:cNvPr id="53" name="Прямоугольник: усеченные противолежащие углы 14">
            <a:extLst>
              <a:ext uri="{FF2B5EF4-FFF2-40B4-BE49-F238E27FC236}">
                <a16:creationId xmlns:a16="http://schemas.microsoft.com/office/drawing/2014/main" id="{C831451E-90A1-9D2F-2372-A180ECA972DC}"/>
              </a:ext>
            </a:extLst>
          </p:cNvPr>
          <p:cNvSpPr/>
          <p:nvPr/>
        </p:nvSpPr>
        <p:spPr>
          <a:xfrm>
            <a:off x="3144808" y="3040829"/>
            <a:ext cx="2117784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Импорт слушателей</a:t>
            </a:r>
          </a:p>
          <a:p>
            <a:pPr algn="r"/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Скачать образец</a:t>
            </a:r>
          </a:p>
        </p:txBody>
      </p:sp>
      <p:sp>
        <p:nvSpPr>
          <p:cNvPr id="54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AC74D604-A84A-8C2A-83EB-D97F96D1FC11}"/>
              </a:ext>
            </a:extLst>
          </p:cNvPr>
          <p:cNvSpPr/>
          <p:nvPr/>
        </p:nvSpPr>
        <p:spPr>
          <a:xfrm>
            <a:off x="5314352" y="3078693"/>
            <a:ext cx="6638030" cy="515181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rgbClr val="0070C0"/>
                </a:solidFill>
              </a:rPr>
              <a:t>Период / форма обучения </a:t>
            </a:r>
          </a:p>
        </p:txBody>
      </p:sp>
      <p:sp>
        <p:nvSpPr>
          <p:cNvPr id="55" name="Прямоугольник: скругленные верхние углы 60">
            <a:extLst>
              <a:ext uri="{FF2B5EF4-FFF2-40B4-BE49-F238E27FC236}">
                <a16:creationId xmlns:a16="http://schemas.microsoft.com/office/drawing/2014/main" id="{EF3B68AE-FD96-B535-662A-9830CA0FD891}"/>
              </a:ext>
            </a:extLst>
          </p:cNvPr>
          <p:cNvSpPr/>
          <p:nvPr/>
        </p:nvSpPr>
        <p:spPr>
          <a:xfrm>
            <a:off x="4978158" y="5054766"/>
            <a:ext cx="3975342" cy="34847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+ При добавлении нового слушателя предлагает автозаполнение предыдущих полей кроме </a:t>
            </a:r>
            <a:r>
              <a:rPr lang="ru-RU" sz="1100" dirty="0" err="1"/>
              <a:t>фио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2519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A4118B6-C364-4C5F-09E2-602B8874FE1A}"/>
              </a:ext>
            </a:extLst>
          </p:cNvPr>
          <p:cNvSpPr/>
          <p:nvPr/>
        </p:nvSpPr>
        <p:spPr>
          <a:xfrm>
            <a:off x="6265133" y="2470035"/>
            <a:ext cx="3312544" cy="934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в черновики</a:t>
            </a:r>
          </a:p>
          <a:p>
            <a:r>
              <a:rPr lang="ru-RU" sz="1500" dirty="0">
                <a:solidFill>
                  <a:schemeClr val="tx1"/>
                </a:solidFill>
              </a:rPr>
              <a:t>без отправки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уведомлений слушателям</a:t>
            </a:r>
          </a:p>
        </p:txBody>
      </p:sp>
      <p:sp>
        <p:nvSpPr>
          <p:cNvPr id="17" name="Прямоугольник: загнутый угол 25">
            <a:extLst>
              <a:ext uri="{FF2B5EF4-FFF2-40B4-BE49-F238E27FC236}">
                <a16:creationId xmlns:a16="http://schemas.microsoft.com/office/drawing/2014/main" id="{4F403D0E-23B1-CBF2-EC56-229BA711E76C}"/>
              </a:ext>
            </a:extLst>
          </p:cNvPr>
          <p:cNvSpPr/>
          <p:nvPr/>
        </p:nvSpPr>
        <p:spPr>
          <a:xfrm>
            <a:off x="6254159" y="1415828"/>
            <a:ext cx="3312544" cy="914400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Посмотреть/</a:t>
            </a:r>
          </a:p>
          <a:p>
            <a:r>
              <a:rPr lang="ru-RU" sz="1500" dirty="0">
                <a:solidFill>
                  <a:schemeClr val="tx1"/>
                </a:solidFill>
              </a:rPr>
              <a:t>редактировать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группу</a:t>
            </a:r>
          </a:p>
        </p:txBody>
      </p:sp>
      <p:pic>
        <p:nvPicPr>
          <p:cNvPr id="18" name="Рисунок 17" descr="Глаз">
            <a:extLst>
              <a:ext uri="{FF2B5EF4-FFF2-40B4-BE49-F238E27FC236}">
                <a16:creationId xmlns:a16="http://schemas.microsoft.com/office/drawing/2014/main" id="{00FB0536-6A54-FF5B-6963-769C929E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7011" y="1421577"/>
            <a:ext cx="914400" cy="914400"/>
          </a:xfrm>
          <a:prstGeom prst="rect">
            <a:avLst/>
          </a:prstGeom>
        </p:spPr>
      </p:pic>
      <p:sp>
        <p:nvSpPr>
          <p:cNvPr id="19" name="Стрелка: пятиугольник 28">
            <a:extLst>
              <a:ext uri="{FF2B5EF4-FFF2-40B4-BE49-F238E27FC236}">
                <a16:creationId xmlns:a16="http://schemas.microsoft.com/office/drawing/2014/main" id="{92B07C3A-6D69-A7EB-0D81-0A194C1FF6A7}"/>
              </a:ext>
            </a:extLst>
          </p:cNvPr>
          <p:cNvSpPr/>
          <p:nvPr/>
        </p:nvSpPr>
        <p:spPr>
          <a:xfrm>
            <a:off x="6265134" y="3568461"/>
            <a:ext cx="3508594" cy="119368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и направить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уведомление слушателям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с персональными логинами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и паролями</a:t>
            </a:r>
          </a:p>
        </p:txBody>
      </p:sp>
      <p:pic>
        <p:nvPicPr>
          <p:cNvPr id="20" name="Рисунок 19" descr="Отправить">
            <a:extLst>
              <a:ext uri="{FF2B5EF4-FFF2-40B4-BE49-F238E27FC236}">
                <a16:creationId xmlns:a16="http://schemas.microsoft.com/office/drawing/2014/main" id="{36E05355-B84B-4D2E-E345-7269CEC63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7912" y="3856005"/>
            <a:ext cx="632597" cy="632597"/>
          </a:xfrm>
          <a:prstGeom prst="rect">
            <a:avLst/>
          </a:prstGeom>
        </p:spPr>
      </p:pic>
      <p:pic>
        <p:nvPicPr>
          <p:cNvPr id="21" name="Рисунок 20" descr="Диск">
            <a:extLst>
              <a:ext uri="{FF2B5EF4-FFF2-40B4-BE49-F238E27FC236}">
                <a16:creationId xmlns:a16="http://schemas.microsoft.com/office/drawing/2014/main" id="{4D73E777-AF23-92A5-6DF3-BE8ADE9B3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7892" y="2682990"/>
            <a:ext cx="592373" cy="592373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0928EFC-184D-2B9D-A017-B7F95DDB1386}"/>
              </a:ext>
            </a:extLst>
          </p:cNvPr>
          <p:cNvSpPr/>
          <p:nvPr/>
        </p:nvSpPr>
        <p:spPr>
          <a:xfrm>
            <a:off x="6265133" y="5612912"/>
            <a:ext cx="3312544" cy="362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Выйти без сохранения группы</a:t>
            </a:r>
          </a:p>
        </p:txBody>
      </p:sp>
    </p:spTree>
    <p:extLst>
      <p:ext uri="{BB962C8B-B14F-4D97-AF65-F5344CB8AC3E}">
        <p14:creationId xmlns:p14="http://schemas.microsoft.com/office/powerpoint/2010/main" val="117160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DDA30A87-B9C1-4D9F-BF3F-FEF3079B9E3E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Карточка группы</a:t>
            </a:r>
          </a:p>
        </p:txBody>
      </p:sp>
      <p:sp>
        <p:nvSpPr>
          <p:cNvPr id="3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A3BE5F26-C40C-52C9-BB46-CCEA43A6BE0F}"/>
              </a:ext>
            </a:extLst>
          </p:cNvPr>
          <p:cNvSpPr/>
          <p:nvPr/>
        </p:nvSpPr>
        <p:spPr>
          <a:xfrm>
            <a:off x="595220" y="1236457"/>
            <a:ext cx="4477111" cy="480203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наименование группы</a:t>
            </a:r>
          </a:p>
        </p:txBody>
      </p:sp>
      <p:sp>
        <p:nvSpPr>
          <p:cNvPr id="4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A2BADC20-C15F-66BA-5097-E5A422D6A11A}"/>
              </a:ext>
            </a:extLst>
          </p:cNvPr>
          <p:cNvSpPr/>
          <p:nvPr/>
        </p:nvSpPr>
        <p:spPr>
          <a:xfrm>
            <a:off x="595221" y="1840305"/>
            <a:ext cx="4141880" cy="115594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Заказчик: 	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Физическое лицо	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Куратор заказчика: 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Петров Николай Федорович, 			89129222222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petrov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6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@mail.ru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			   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: усеченные противолежащие углы 11">
            <a:extLst>
              <a:ext uri="{FF2B5EF4-FFF2-40B4-BE49-F238E27FC236}">
                <a16:creationId xmlns:a16="http://schemas.microsoft.com/office/drawing/2014/main" id="{0A1B515F-2EA0-9505-57D3-EE13B3E9E74B}"/>
              </a:ext>
            </a:extLst>
          </p:cNvPr>
          <p:cNvSpPr/>
          <p:nvPr/>
        </p:nvSpPr>
        <p:spPr>
          <a:xfrm>
            <a:off x="4737101" y="1845095"/>
            <a:ext cx="3073399" cy="115115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Аттестующая организация: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АНО ДПО «Югорский учебный центр»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Место аттестации: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Тюмень</a:t>
            </a:r>
          </a:p>
          <a:p>
            <a:pPr algn="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6" name="Прямоугольник: усеченные противолежащие углы 12">
            <a:extLst>
              <a:ext uri="{FF2B5EF4-FFF2-40B4-BE49-F238E27FC236}">
                <a16:creationId xmlns:a16="http://schemas.microsoft.com/office/drawing/2014/main" id="{9451C363-5EB6-2D8B-40BA-62495D7B0E37}"/>
              </a:ext>
            </a:extLst>
          </p:cNvPr>
          <p:cNvSpPr/>
          <p:nvPr/>
        </p:nvSpPr>
        <p:spPr>
          <a:xfrm>
            <a:off x="7810501" y="1828559"/>
            <a:ext cx="4141880" cy="1151152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Комиссия: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Председатель: 	Карева Валерия Станиславовна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Члены комиссии: 	Русинова Екатерина Викторовна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Касимова Эльза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Радиковна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ru-RU" sz="1100" i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8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E4FCB080-3A14-C5FE-8674-1C79932EE085}"/>
              </a:ext>
            </a:extLst>
          </p:cNvPr>
          <p:cNvSpPr/>
          <p:nvPr/>
        </p:nvSpPr>
        <p:spPr>
          <a:xfrm>
            <a:off x="531721" y="3889088"/>
            <a:ext cx="4268880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Добавлено 25 слушателей: 2 сдали, 10 провалили, 13 не приступали (при  клике на цифры срабатывает фильтровка)</a:t>
            </a:r>
          </a:p>
        </p:txBody>
      </p:sp>
      <p:sp>
        <p:nvSpPr>
          <p:cNvPr id="9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65368DD3-EA95-373E-433C-27A98FC1AB08}"/>
              </a:ext>
            </a:extLst>
          </p:cNvPr>
          <p:cNvSpPr/>
          <p:nvPr/>
        </p:nvSpPr>
        <p:spPr>
          <a:xfrm>
            <a:off x="7256729" y="3979349"/>
            <a:ext cx="1620569" cy="609214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rgbClr val="0070C0"/>
                </a:solidFill>
              </a:rPr>
              <a:t>Работа с группой</a:t>
            </a:r>
          </a:p>
        </p:txBody>
      </p:sp>
      <p:sp>
        <p:nvSpPr>
          <p:cNvPr id="13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1DF39FA8-7C99-7012-809D-36B4A5F9C524}"/>
              </a:ext>
            </a:extLst>
          </p:cNvPr>
          <p:cNvSpPr/>
          <p:nvPr/>
        </p:nvSpPr>
        <p:spPr>
          <a:xfrm>
            <a:off x="5040581" y="3889088"/>
            <a:ext cx="1976169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rgbClr val="0070C0"/>
                </a:solidFill>
              </a:rPr>
              <a:t>Добавить слушателей (окно ручного ввода)</a:t>
            </a:r>
          </a:p>
        </p:txBody>
      </p:sp>
      <p:sp>
        <p:nvSpPr>
          <p:cNvPr id="14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1B3C97E8-BF04-82C0-A857-02C13AEA3022}"/>
              </a:ext>
            </a:extLst>
          </p:cNvPr>
          <p:cNvSpPr/>
          <p:nvPr/>
        </p:nvSpPr>
        <p:spPr>
          <a:xfrm>
            <a:off x="7270270" y="5552909"/>
            <a:ext cx="1620569" cy="537725"/>
          </a:xfrm>
          <a:prstGeom prst="snip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rgbClr val="0070C0"/>
                </a:solidFill>
              </a:rPr>
              <a:t>Добавить/удалить программу</a:t>
            </a:r>
          </a:p>
        </p:txBody>
      </p:sp>
      <p:sp>
        <p:nvSpPr>
          <p:cNvPr id="15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C7AA02D5-5860-95D3-DEFA-C5D1498FD47F}"/>
              </a:ext>
            </a:extLst>
          </p:cNvPr>
          <p:cNvSpPr/>
          <p:nvPr/>
        </p:nvSpPr>
        <p:spPr>
          <a:xfrm>
            <a:off x="7270270" y="4706563"/>
            <a:ext cx="1620569" cy="537725"/>
          </a:xfrm>
          <a:prstGeom prst="snip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rgbClr val="0070C0"/>
                </a:solidFill>
              </a:rPr>
              <a:t>Документы по группе</a:t>
            </a:r>
          </a:p>
        </p:txBody>
      </p:sp>
      <p:sp>
        <p:nvSpPr>
          <p:cNvPr id="16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82D51AB5-A6D3-70E8-97B7-EC8FC079FA4B}"/>
              </a:ext>
            </a:extLst>
          </p:cNvPr>
          <p:cNvSpPr/>
          <p:nvPr/>
        </p:nvSpPr>
        <p:spPr>
          <a:xfrm>
            <a:off x="4800601" y="3151307"/>
            <a:ext cx="7151780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Документы итоговые: реквизиты протокола (ссылочные). Если все слушатели по всем программам закрыты, то группа автоматом уходит в архив</a:t>
            </a:r>
          </a:p>
        </p:txBody>
      </p:sp>
      <p:sp>
        <p:nvSpPr>
          <p:cNvPr id="18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7346283B-F7E8-69D6-DB99-9F20D4988AB0}"/>
              </a:ext>
            </a:extLst>
          </p:cNvPr>
          <p:cNvSpPr/>
          <p:nvPr/>
        </p:nvSpPr>
        <p:spPr>
          <a:xfrm>
            <a:off x="468221" y="3143118"/>
            <a:ext cx="4268880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Автоформирование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итоговых документов/ ручное формирование документов </a:t>
            </a:r>
          </a:p>
        </p:txBody>
      </p:sp>
    </p:spTree>
    <p:extLst>
      <p:ext uri="{BB962C8B-B14F-4D97-AF65-F5344CB8AC3E}">
        <p14:creationId xmlns:p14="http://schemas.microsoft.com/office/powerpoint/2010/main" val="530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90E6E9A3-10C5-42B3-DC87-A6AE4CEBCF83}"/>
              </a:ext>
            </a:extLst>
          </p:cNvPr>
          <p:cNvSpPr/>
          <p:nvPr/>
        </p:nvSpPr>
        <p:spPr>
          <a:xfrm>
            <a:off x="349289" y="3209148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ФИО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7D8EB-97D6-70B1-0ABD-3997EC3AAEDC}"/>
              </a:ext>
            </a:extLst>
          </p:cNvPr>
          <p:cNvSpPr txBox="1"/>
          <p:nvPr/>
        </p:nvSpPr>
        <p:spPr>
          <a:xfrm>
            <a:off x="1155803" y="2100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ФИО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97F9C-2DCA-ADF9-031D-C8C8603F4BDE}"/>
              </a:ext>
            </a:extLst>
          </p:cNvPr>
          <p:cNvSpPr txBox="1"/>
          <p:nvPr/>
        </p:nvSpPr>
        <p:spPr>
          <a:xfrm>
            <a:off x="3195650" y="2207952"/>
            <a:ext cx="1182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Организация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ED957-D767-128B-1475-D5DB3E363563}"/>
              </a:ext>
            </a:extLst>
          </p:cNvPr>
          <p:cNvSpPr txBox="1"/>
          <p:nvPr/>
        </p:nvSpPr>
        <p:spPr>
          <a:xfrm>
            <a:off x="5172082" y="2049320"/>
            <a:ext cx="923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Шифр/ наименование программы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39ACF-38FC-17C4-AECE-D862C7D4F0E6}"/>
              </a:ext>
            </a:extLst>
          </p:cNvPr>
          <p:cNvSpPr txBox="1"/>
          <p:nvPr/>
        </p:nvSpPr>
        <p:spPr>
          <a:xfrm>
            <a:off x="10396909" y="2105011"/>
            <a:ext cx="90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Действие</a:t>
            </a:r>
          </a:p>
        </p:txBody>
      </p:sp>
      <p:sp>
        <p:nvSpPr>
          <p:cNvPr id="7" name="Прямоугольник: усеченные противолежащие углы 58">
            <a:extLst>
              <a:ext uri="{FF2B5EF4-FFF2-40B4-BE49-F238E27FC236}">
                <a16:creationId xmlns:a16="http://schemas.microsoft.com/office/drawing/2014/main" id="{DF5F0FF1-0BF8-5B76-3695-52F40B1FE8F1}"/>
              </a:ext>
            </a:extLst>
          </p:cNvPr>
          <p:cNvSpPr/>
          <p:nvPr/>
        </p:nvSpPr>
        <p:spPr>
          <a:xfrm>
            <a:off x="2721635" y="32176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Сибур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BD3AC-4F4D-3C77-78A3-8C2C33CD0260}"/>
              </a:ext>
            </a:extLst>
          </p:cNvPr>
          <p:cNvSpPr txBox="1"/>
          <p:nvPr/>
        </p:nvSpPr>
        <p:spPr>
          <a:xfrm>
            <a:off x="6817716" y="2100230"/>
            <a:ext cx="103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Период обучения</a:t>
            </a:r>
          </a:p>
        </p:txBody>
      </p:sp>
      <p:sp>
        <p:nvSpPr>
          <p:cNvPr id="9" name="Прямоугольник: усеченные противолежащие углы 60">
            <a:extLst>
              <a:ext uri="{FF2B5EF4-FFF2-40B4-BE49-F238E27FC236}">
                <a16:creationId xmlns:a16="http://schemas.microsoft.com/office/drawing/2014/main" id="{BBB6EEE7-40D7-7D17-F9D4-F006065D64A0}"/>
              </a:ext>
            </a:extLst>
          </p:cNvPr>
          <p:cNvSpPr/>
          <p:nvPr/>
        </p:nvSpPr>
        <p:spPr>
          <a:xfrm>
            <a:off x="5119122" y="3217648"/>
            <a:ext cx="1698593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О. охрана труда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: усеченные противолежащие углы 63">
            <a:extLst>
              <a:ext uri="{FF2B5EF4-FFF2-40B4-BE49-F238E27FC236}">
                <a16:creationId xmlns:a16="http://schemas.microsoft.com/office/drawing/2014/main" id="{AC122649-9B56-C3AE-6CEE-F822D5C690B5}"/>
              </a:ext>
            </a:extLst>
          </p:cNvPr>
          <p:cNvSpPr/>
          <p:nvPr/>
        </p:nvSpPr>
        <p:spPr>
          <a:xfrm>
            <a:off x="6941222" y="3209147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11.11.2222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: усеченные противолежащие углы 64">
            <a:extLst>
              <a:ext uri="{FF2B5EF4-FFF2-40B4-BE49-F238E27FC236}">
                <a16:creationId xmlns:a16="http://schemas.microsoft.com/office/drawing/2014/main" id="{3830CD2A-A452-DA6A-7D1C-05CBD4C1B557}"/>
              </a:ext>
            </a:extLst>
          </p:cNvPr>
          <p:cNvSpPr/>
          <p:nvPr/>
        </p:nvSpPr>
        <p:spPr>
          <a:xfrm>
            <a:off x="9699745" y="3217646"/>
            <a:ext cx="229893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i="1" dirty="0">
                <a:solidFill>
                  <a:srgbClr val="FF0000"/>
                </a:solidFill>
              </a:rPr>
              <a:t>Удалить   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/     </a:t>
            </a:r>
            <a:r>
              <a:rPr lang="ru-RU" sz="1100" i="1" dirty="0">
                <a:solidFill>
                  <a:srgbClr val="FF0000"/>
                </a:solidFill>
              </a:rPr>
              <a:t>Переназначить</a:t>
            </a:r>
          </a:p>
        </p:txBody>
      </p:sp>
      <p:sp>
        <p:nvSpPr>
          <p:cNvPr id="12" name="Прямоугольник: усеченные противолежащие углы 67">
            <a:extLst>
              <a:ext uri="{FF2B5EF4-FFF2-40B4-BE49-F238E27FC236}">
                <a16:creationId xmlns:a16="http://schemas.microsoft.com/office/drawing/2014/main" id="{12156438-0EBB-DC8B-0357-0AE54F7E9A04}"/>
              </a:ext>
            </a:extLst>
          </p:cNvPr>
          <p:cNvSpPr/>
          <p:nvPr/>
        </p:nvSpPr>
        <p:spPr>
          <a:xfrm>
            <a:off x="349289" y="3731893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ФИО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: усеченные противолежащие углы 68">
            <a:extLst>
              <a:ext uri="{FF2B5EF4-FFF2-40B4-BE49-F238E27FC236}">
                <a16:creationId xmlns:a16="http://schemas.microsoft.com/office/drawing/2014/main" id="{F402EC24-80ED-A06F-266C-0051A7D654A4}"/>
              </a:ext>
            </a:extLst>
          </p:cNvPr>
          <p:cNvSpPr/>
          <p:nvPr/>
        </p:nvSpPr>
        <p:spPr>
          <a:xfrm>
            <a:off x="2721635" y="3743152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«Газпромнефть Ямал»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: усеченные противолежащие углы 75">
            <a:extLst>
              <a:ext uri="{FF2B5EF4-FFF2-40B4-BE49-F238E27FC236}">
                <a16:creationId xmlns:a16="http://schemas.microsoft.com/office/drawing/2014/main" id="{6B0FFF42-5995-34AA-4B13-EBD193A3C65D}"/>
              </a:ext>
            </a:extLst>
          </p:cNvPr>
          <p:cNvSpPr/>
          <p:nvPr/>
        </p:nvSpPr>
        <p:spPr>
          <a:xfrm>
            <a:off x="5127940" y="3705347"/>
            <a:ext cx="169859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П.1.1. ПТМ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: усеченные противолежащие углы 76">
            <a:extLst>
              <a:ext uri="{FF2B5EF4-FFF2-40B4-BE49-F238E27FC236}">
                <a16:creationId xmlns:a16="http://schemas.microsoft.com/office/drawing/2014/main" id="{0A901D2D-2BAC-35EA-F1D3-26F0440E859C}"/>
              </a:ext>
            </a:extLst>
          </p:cNvPr>
          <p:cNvSpPr/>
          <p:nvPr/>
        </p:nvSpPr>
        <p:spPr>
          <a:xfrm>
            <a:off x="6941222" y="3743149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11.11.1111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: усеченные противолежащие углы 77">
            <a:extLst>
              <a:ext uri="{FF2B5EF4-FFF2-40B4-BE49-F238E27FC236}">
                <a16:creationId xmlns:a16="http://schemas.microsoft.com/office/drawing/2014/main" id="{0191AB13-EAE0-9C1F-B2B8-74BB5029AFEE}"/>
              </a:ext>
            </a:extLst>
          </p:cNvPr>
          <p:cNvSpPr/>
          <p:nvPr/>
        </p:nvSpPr>
        <p:spPr>
          <a:xfrm>
            <a:off x="9699745" y="3743149"/>
            <a:ext cx="229893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i="1" dirty="0">
                <a:solidFill>
                  <a:srgbClr val="FF0000"/>
                </a:solidFill>
              </a:rPr>
              <a:t>Удалить   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/      </a:t>
            </a:r>
            <a:r>
              <a:rPr lang="ru-RU" sz="1100" i="1" dirty="0">
                <a:solidFill>
                  <a:srgbClr val="FF0000"/>
                </a:solidFill>
              </a:rPr>
              <a:t>Переназначить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D41F0A-8936-F070-699E-6EDA5418FCB9}"/>
              </a:ext>
            </a:extLst>
          </p:cNvPr>
          <p:cNvSpPr txBox="1"/>
          <p:nvPr/>
        </p:nvSpPr>
        <p:spPr>
          <a:xfrm>
            <a:off x="8135469" y="2038675"/>
            <a:ext cx="1210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Активность %/</a:t>
            </a:r>
          </a:p>
          <a:p>
            <a:pPr algn="ctr"/>
            <a:r>
              <a:rPr lang="ru-RU" sz="1400" dirty="0"/>
              <a:t>Сдано/провалено</a:t>
            </a:r>
          </a:p>
        </p:txBody>
      </p:sp>
      <p:sp>
        <p:nvSpPr>
          <p:cNvPr id="18" name="Прямоугольник: усеченные противолежащие углы 79">
            <a:extLst>
              <a:ext uri="{FF2B5EF4-FFF2-40B4-BE49-F238E27FC236}">
                <a16:creationId xmlns:a16="http://schemas.microsoft.com/office/drawing/2014/main" id="{B99E8DA8-C773-BFCB-9B27-EFA85B3F9D5A}"/>
              </a:ext>
            </a:extLst>
          </p:cNvPr>
          <p:cNvSpPr/>
          <p:nvPr/>
        </p:nvSpPr>
        <p:spPr>
          <a:xfrm>
            <a:off x="8369871" y="3217646"/>
            <a:ext cx="110049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40 %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9" name="Прямоугольник: усеченные противолежащие углы 80">
            <a:extLst>
              <a:ext uri="{FF2B5EF4-FFF2-40B4-BE49-F238E27FC236}">
                <a16:creationId xmlns:a16="http://schemas.microsoft.com/office/drawing/2014/main" id="{0CA922BC-3178-E58B-D8E2-186797A19ACF}"/>
              </a:ext>
            </a:extLst>
          </p:cNvPr>
          <p:cNvSpPr/>
          <p:nvPr/>
        </p:nvSpPr>
        <p:spPr>
          <a:xfrm>
            <a:off x="8369871" y="3802912"/>
            <a:ext cx="110049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20% провалено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F9F5CD5-60EA-0C73-D0B3-6E3C7A11AD21}"/>
              </a:ext>
            </a:extLst>
          </p:cNvPr>
          <p:cNvSpPr/>
          <p:nvPr/>
        </p:nvSpPr>
        <p:spPr>
          <a:xfrm>
            <a:off x="690113" y="1431985"/>
            <a:ext cx="1394934" cy="418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Фильтр (применен)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1D0D866-39EA-C2DE-CD6B-93E13FF6D4FC}"/>
              </a:ext>
            </a:extLst>
          </p:cNvPr>
          <p:cNvSpPr/>
          <p:nvPr/>
        </p:nvSpPr>
        <p:spPr>
          <a:xfrm>
            <a:off x="2191789" y="1429531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Поиск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834778-058A-695F-BB81-7189B16AA9E1}"/>
              </a:ext>
            </a:extLst>
          </p:cNvPr>
          <p:cNvSpPr/>
          <p:nvPr/>
        </p:nvSpPr>
        <p:spPr>
          <a:xfrm>
            <a:off x="3706999" y="1424704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Сортировка</a:t>
            </a:r>
          </a:p>
        </p:txBody>
      </p:sp>
      <p:sp>
        <p:nvSpPr>
          <p:cNvPr id="46" name="Облачко с текстом: прямоугольное 10">
            <a:extLst>
              <a:ext uri="{FF2B5EF4-FFF2-40B4-BE49-F238E27FC236}">
                <a16:creationId xmlns:a16="http://schemas.microsoft.com/office/drawing/2014/main" id="{31371F88-CAC5-07D8-FCB6-CCDD486521F6}"/>
              </a:ext>
            </a:extLst>
          </p:cNvPr>
          <p:cNvSpPr/>
          <p:nvPr/>
        </p:nvSpPr>
        <p:spPr>
          <a:xfrm>
            <a:off x="8991600" y="5092700"/>
            <a:ext cx="3007079" cy="1673053"/>
          </a:xfrm>
          <a:prstGeom prst="wedgeRectCallout">
            <a:avLst>
              <a:gd name="adj1" fmla="val 28155"/>
              <a:gd name="adj2" fmla="val -111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Предлагает 2 варианта:</a:t>
            </a:r>
          </a:p>
          <a:p>
            <a:pPr algn="ctr"/>
            <a:r>
              <a:rPr lang="ru-RU" dirty="0"/>
              <a:t>Автоматом на неделю или календарь/одному слушателю или всем</a:t>
            </a:r>
          </a:p>
        </p:txBody>
      </p:sp>
      <p:sp>
        <p:nvSpPr>
          <p:cNvPr id="47" name="Стрелка: пятиугольник 55">
            <a:extLst>
              <a:ext uri="{FF2B5EF4-FFF2-40B4-BE49-F238E27FC236}">
                <a16:creationId xmlns:a16="http://schemas.microsoft.com/office/drawing/2014/main" id="{30CE1961-33FD-22C7-B5C8-365A87D64486}"/>
              </a:ext>
            </a:extLst>
          </p:cNvPr>
          <p:cNvSpPr/>
          <p:nvPr/>
        </p:nvSpPr>
        <p:spPr>
          <a:xfrm>
            <a:off x="1106074" y="5538408"/>
            <a:ext cx="4477110" cy="405444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Отправить доступы/напоминание слушателям</a:t>
            </a:r>
          </a:p>
        </p:txBody>
      </p:sp>
      <p:pic>
        <p:nvPicPr>
          <p:cNvPr id="48" name="Рисунок 47" descr="Отправить">
            <a:extLst>
              <a:ext uri="{FF2B5EF4-FFF2-40B4-BE49-F238E27FC236}">
                <a16:creationId xmlns:a16="http://schemas.microsoft.com/office/drawing/2014/main" id="{80ED747B-5E89-5266-C519-B2E0DC2A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464" y="5550747"/>
            <a:ext cx="419235" cy="419235"/>
          </a:xfrm>
          <a:prstGeom prst="rect">
            <a:avLst/>
          </a:prstGeom>
        </p:spPr>
      </p:pic>
      <p:sp>
        <p:nvSpPr>
          <p:cNvPr id="49" name="Стрелка: пятиугольник 69">
            <a:extLst>
              <a:ext uri="{FF2B5EF4-FFF2-40B4-BE49-F238E27FC236}">
                <a16:creationId xmlns:a16="http://schemas.microsoft.com/office/drawing/2014/main" id="{2BADDC99-E5A2-EE53-925A-8A5B80AE0D11}"/>
              </a:ext>
            </a:extLst>
          </p:cNvPr>
          <p:cNvSpPr/>
          <p:nvPr/>
        </p:nvSpPr>
        <p:spPr>
          <a:xfrm>
            <a:off x="1106074" y="6104288"/>
            <a:ext cx="4477110" cy="405444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Направить срез куратору</a:t>
            </a:r>
          </a:p>
        </p:txBody>
      </p:sp>
      <p:pic>
        <p:nvPicPr>
          <p:cNvPr id="50" name="Рисунок 49" descr="Отправить">
            <a:extLst>
              <a:ext uri="{FF2B5EF4-FFF2-40B4-BE49-F238E27FC236}">
                <a16:creationId xmlns:a16="http://schemas.microsoft.com/office/drawing/2014/main" id="{422B068A-189D-E62C-4085-15AC404D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553" y="6104288"/>
            <a:ext cx="419235" cy="419235"/>
          </a:xfrm>
          <a:prstGeom prst="rect">
            <a:avLst/>
          </a:prstGeo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F60D8519-710E-27B2-9467-9EAE42FAA111}"/>
              </a:ext>
            </a:extLst>
          </p:cNvPr>
          <p:cNvSpPr/>
          <p:nvPr/>
        </p:nvSpPr>
        <p:spPr>
          <a:xfrm>
            <a:off x="29662" y="3273725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AEA3409-9B4C-09AD-86EA-C9AF5F6866E2}"/>
              </a:ext>
            </a:extLst>
          </p:cNvPr>
          <p:cNvSpPr/>
          <p:nvPr/>
        </p:nvSpPr>
        <p:spPr>
          <a:xfrm>
            <a:off x="8465" y="3835409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1236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949</Words>
  <Application>Microsoft Macintosh PowerPoint</Application>
  <PresentationFormat>Широкоэкранный</PresentationFormat>
  <Paragraphs>261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Valerie Valerie</dc:creator>
  <cp:lastModifiedBy>Valerie Valerie</cp:lastModifiedBy>
  <cp:revision>4</cp:revision>
  <dcterms:created xsi:type="dcterms:W3CDTF">2022-06-24T08:57:51Z</dcterms:created>
  <dcterms:modified xsi:type="dcterms:W3CDTF">2022-06-24T10:54:48Z</dcterms:modified>
</cp:coreProperties>
</file>