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5" r:id="rId5"/>
    <p:sldId id="266" r:id="rId6"/>
    <p:sldId id="260" r:id="rId7"/>
    <p:sldId id="263" r:id="rId8"/>
    <p:sldId id="262" r:id="rId9"/>
    <p:sldId id="267" r:id="rId10"/>
    <p:sldId id="268" r:id="rId11"/>
    <p:sldId id="271" r:id="rId12"/>
    <p:sldId id="272" r:id="rId13"/>
    <p:sldId id="269" r:id="rId14"/>
    <p:sldId id="27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" userDrawn="1">
          <p15:clr>
            <a:srgbClr val="A4A3A4"/>
          </p15:clr>
        </p15:guide>
        <p15:guide id="4" orient="horz" pos="709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pos="7423" userDrawn="1">
          <p15:clr>
            <a:srgbClr val="A4A3A4"/>
          </p15:clr>
        </p15:guide>
        <p15:guide id="7" orient="horz" pos="4110" userDrawn="1">
          <p15:clr>
            <a:srgbClr val="A4A3A4"/>
          </p15:clr>
        </p15:guide>
        <p15:guide id="8" pos="3727" userDrawn="1">
          <p15:clr>
            <a:srgbClr val="A4A3A4"/>
          </p15:clr>
        </p15:guide>
        <p15:guide id="9" pos="3953" userDrawn="1">
          <p15:clr>
            <a:srgbClr val="A4A3A4"/>
          </p15:clr>
        </p15:guide>
        <p15:guide id="10" pos="2003" userDrawn="1">
          <p15:clr>
            <a:srgbClr val="A4A3A4"/>
          </p15:clr>
        </p15:guide>
        <p15:guide id="11" pos="56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74227" autoAdjust="0"/>
  </p:normalViewPr>
  <p:slideViewPr>
    <p:cSldViewPr snapToGrid="0">
      <p:cViewPr varScale="1">
        <p:scale>
          <a:sx n="83" d="100"/>
          <a:sy n="83" d="100"/>
        </p:scale>
        <p:origin x="1476" y="84"/>
      </p:cViewPr>
      <p:guideLst>
        <p:guide orient="horz" pos="2160"/>
        <p:guide pos="3840"/>
        <p:guide pos="257"/>
        <p:guide orient="horz" pos="709"/>
        <p:guide orient="horz" pos="210"/>
        <p:guide pos="7423"/>
        <p:guide orient="horz" pos="4110"/>
        <p:guide pos="3727"/>
        <p:guide pos="3953"/>
        <p:guide pos="2003"/>
        <p:guide pos="56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31001-4353-44D7-B9FE-795F8DC7CA7D}" type="datetimeFigureOut">
              <a:rPr lang="ru-RU" smtClean="0"/>
              <a:t>24.03.2025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985B3-CC42-460E-B3BD-EBD81321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231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0%D0%BD%D0%B3%D0%BB%D0%B8%D0%B9%D1%81%D0%BA%D0%B8%D0%B9_%D1%8F%D0%B7%D1%8B%D0%BA" TargetMode="External"/><Relationship Id="rId7" Type="http://schemas.openxmlformats.org/officeDocument/2006/relationships/hyperlink" Target="https://ru.wikipedia.org/wiki/%D0%9F%D1%81%D0%B8%D1%85%D0%B8%D1%87%D0%B5%D1%81%D0%BA%D0%BE%D0%B5_%D1%80%D0%B0%D1%81%D1%81%D1%82%D1%80%D0%BE%D0%B9%D1%81%D1%82%D0%B2%D0%B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ru.wikipedia.org/wiki/%D0%A1%D0%B8%D0%BD%D0%B4%D1%80%D0%BE%D0%BC_%D0%B4%D0%B5%D1%84%D0%B8%D1%86%D0%B8%D1%82%D0%B0_%D0%B2%D0%BD%D0%B8%D0%BC%D0%B0%D0%BD%D0%B8%D1%8F_%D0%B8_%D0%B3%D0%B8%D0%BF%D0%B5%D1%80%D0%B0%D0%BA%D1%82%D0%B8%D0%B2%D0%BD%D0%BE%D1%81%D1%82%D0%B8" TargetMode="External"/><Relationship Id="rId5" Type="http://schemas.openxmlformats.org/officeDocument/2006/relationships/hyperlink" Target="https://ru.wikipedia.org/wiki/%D0%9A%D0%BE%D0%B3%D0%BD%D0%B8%D1%82%D0%B8%D0%B2%D0%BD%D1%8B%D0%B5_%D0%BD%D0%B0%D1%80%D1%83%D1%88%D0%B5%D0%BD%D0%B8%D1%8F" TargetMode="External"/><Relationship Id="rId4" Type="http://schemas.openxmlformats.org/officeDocument/2006/relationships/hyperlink" Target="https://ru.wikipedia.org/wiki/%D0%94%D0%BE%D1%81%D0%BB%D0%BE%D0%B2%D0%BD%D1%8B%D0%B9_%D0%BF%D0%B5%D1%80%D0%B5%D0%B2%D0%BE%D0%B4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ii.ox.ac.uk/news-events/no-evidence-screen-time-is-negative-for-childrens-cognitive-development-and-well-being-oxford-study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theguardian.com/lifeandstyle/2025/jan/29/all-in-the-mind-the-surprising-truth-about-brain-rot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ru-RU" b="1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Брейнрот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 tooltip="Английский язык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англ.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1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brain rot, brainrot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 tooltip="Дословный перевод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дословно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 — «гниение / разложение мозга») — разговорный термин, используемый для описания интернет-контента, который имеет низкое качество или ценность. Этот термин также относится к чрезмерному использованию цифровых медиа, что может привести к 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 tooltip="Когнитивные нарушения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снижению когнитивных функций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включая 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 tooltip="Синдром дефицита внимания и гиперактивности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снижение концентрации внимания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и 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 tooltip="Психическое расстройство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нарушение психики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Из-за этого студенты и школьники, часто использующие компьютер, могут отвлекаться от выполнения важных задач на низкокачественный контент и снижать свою продуктивность в учёбе/работе.</a:t>
            </a:r>
          </a:p>
          <a:p>
            <a:pPr>
              <a:buNone/>
            </a:pPr>
            <a:br>
              <a:rPr lang="ru-RU" u="none" dirty="0">
                <a:solidFill>
                  <a:schemeClr val="tx1"/>
                </a:solidFill>
              </a:rPr>
            </a:br>
            <a:endParaRPr lang="ru-RU" u="none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469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dirty="0">
                <a:effectLst/>
                <a:latin typeface="+mj-lt"/>
              </a:rPr>
              <a:t>Эндрю Пшибыльский</a:t>
            </a:r>
            <a:r>
              <a:rPr lang="en-US" sz="1200" b="0" i="0" dirty="0">
                <a:effectLst/>
                <a:latin typeface="+mj-lt"/>
              </a:rPr>
              <a:t> - </a:t>
            </a:r>
            <a:r>
              <a:rPr lang="ru-RU" b="0" i="0" dirty="0">
                <a:solidFill>
                  <a:srgbClr val="121212"/>
                </a:solidFill>
                <a:effectLst/>
                <a:latin typeface="GuardianTextEgyptian"/>
              </a:rPr>
              <a:t>профессор человеческого поведения и технологий в Оксфордском университете</a:t>
            </a:r>
            <a:r>
              <a:rPr lang="en-US" sz="1200" b="0" i="0" dirty="0">
                <a:solidFill>
                  <a:srgbClr val="121212"/>
                </a:solidFill>
                <a:effectLst/>
                <a:latin typeface="+mj-lt"/>
              </a:rPr>
              <a:t>.</a:t>
            </a:r>
          </a:p>
          <a:p>
            <a:r>
              <a:rPr lang="ru-RU" sz="1200" b="0" i="0" dirty="0">
                <a:effectLst/>
                <a:latin typeface="+mj-lt"/>
              </a:rPr>
              <a:t>Пшибыльский скептически относился к заявлениям о том, что интернет способен влиять на уровень </a:t>
            </a:r>
            <a:r>
              <a:rPr lang="en-US" sz="1200" b="0" i="0" dirty="0">
                <a:effectLst/>
                <a:latin typeface="+mj-lt"/>
              </a:rPr>
              <a:t>IQ </a:t>
            </a:r>
            <a:r>
              <a:rPr lang="ru-RU" sz="1200" b="0" i="0" dirty="0">
                <a:effectLst/>
                <a:latin typeface="+mj-lt"/>
              </a:rPr>
              <a:t>человека.</a:t>
            </a:r>
          </a:p>
          <a:p>
            <a:r>
              <a:rPr lang="ru-RU" b="0" i="0" dirty="0">
                <a:solidFill>
                  <a:srgbClr val="121212"/>
                </a:solidFill>
                <a:effectLst/>
                <a:latin typeface="GuardianTextEgyptian"/>
              </a:rPr>
              <a:t>В 2023 году Пшибыльский и его коллеги изучили данные почти 12 000 детей в США в возрасте от девяти до 12 лет 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GuardianTextEgypti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и не обнаружили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GuardianTextEgyptian"/>
              </a:rPr>
              <a:t> </a:t>
            </a:r>
            <a:r>
              <a:rPr lang="ru-RU" b="0" i="0" dirty="0">
                <a:solidFill>
                  <a:srgbClr val="121212"/>
                </a:solidFill>
                <a:effectLst/>
                <a:latin typeface="GuardianTextEgyptian"/>
              </a:rPr>
              <a:t>никакого влияния экранного времени на функциональную связность.</a:t>
            </a:r>
          </a:p>
          <a:p>
            <a:r>
              <a:rPr lang="ru-RU" b="0" i="0" dirty="0">
                <a:solidFill>
                  <a:srgbClr val="121212"/>
                </a:solidFill>
                <a:effectLst/>
                <a:latin typeface="GuardianTextEgyptian"/>
              </a:rPr>
              <a:t>Они также не обнаружили негативного влияния на самооценку благополучия детей.</a:t>
            </a:r>
          </a:p>
          <a:p>
            <a:r>
              <a:rPr lang="ru-RU" sz="1200" b="0" i="0" dirty="0">
                <a:solidFill>
                  <a:srgbClr val="121212"/>
                </a:solidFill>
                <a:effectLst/>
                <a:latin typeface="GuardianTextEgyptian"/>
              </a:rPr>
              <a:t>Тем не менее, Эндрю говорит о том, что люди всегда были отвлекаемыми. </a:t>
            </a:r>
          </a:p>
          <a:p>
            <a:endParaRPr lang="ru-RU" sz="1200" b="0" i="0" dirty="0">
              <a:solidFill>
                <a:srgbClr val="121212"/>
              </a:solidFill>
              <a:effectLst/>
              <a:latin typeface="GuardianTextEgyptian"/>
            </a:endParaRPr>
          </a:p>
          <a:p>
            <a:pPr marL="171450" indent="-171450">
              <a:buFontTx/>
              <a:buChar char="-"/>
            </a:pPr>
            <a:r>
              <a:rPr lang="ru-RU" b="0" i="0" dirty="0">
                <a:solidFill>
                  <a:srgbClr val="121212"/>
                </a:solidFill>
                <a:effectLst/>
                <a:latin typeface="GuardianTextEgyptian"/>
              </a:rPr>
              <a:t>Люди всегда были отвлекающими. Мы всегда искали утешения в мимолетном. Если вы посмотрите на историю СМИ в Великобритании, просто в качестве простого примера, то в 1940-х, 1950-х, 1960-х годах, сколько миллионов таблоидов продавалось каждый день? Ошеломляющие цифры, потому что люди баловались этим. Это то, что люди всегда делали, и мы немного моралистичны по этому поводу.</a:t>
            </a:r>
          </a:p>
          <a:p>
            <a:pPr marL="171450" indent="-171450">
              <a:buFontTx/>
              <a:buChar char="-"/>
            </a:pPr>
            <a:r>
              <a:rPr lang="ru-RU" b="0" i="0" dirty="0">
                <a:solidFill>
                  <a:srgbClr val="121212"/>
                </a:solidFill>
                <a:effectLst/>
                <a:latin typeface="GuardianTextEgyptian"/>
              </a:rPr>
              <a:t>Привела ли эпоха Интернета к увеличению числа авиакатастроф или смерти пациентов на операционных столах?</a:t>
            </a:r>
            <a:endParaRPr lang="ru-RU" sz="1200" b="0" i="0" dirty="0">
              <a:solidFill>
                <a:srgbClr val="121212"/>
              </a:solidFill>
              <a:effectLst/>
              <a:latin typeface="GuardianTextEgyptian"/>
            </a:endParaRPr>
          </a:p>
          <a:p>
            <a:pPr marL="171450" indent="-171450">
              <a:buFontTx/>
              <a:buChar char="-"/>
            </a:pPr>
            <a:r>
              <a:rPr lang="ru-RU" b="0" i="0" dirty="0">
                <a:solidFill>
                  <a:srgbClr val="121212"/>
                </a:solidFill>
                <a:effectLst/>
                <a:latin typeface="GuardianTextEgyptian"/>
              </a:rPr>
              <a:t>Ответ — нет: мы намного лучше справляемся со всеми этими вещами</a:t>
            </a:r>
            <a:endParaRPr lang="ru-RU" sz="1200" b="0" i="0" dirty="0">
              <a:solidFill>
                <a:srgbClr val="121212"/>
              </a:solidFill>
              <a:effectLst/>
              <a:latin typeface="GuardianTextEgyptian"/>
            </a:endParaRPr>
          </a:p>
          <a:p>
            <a:pPr marL="0" indent="0">
              <a:buFontTx/>
              <a:buNone/>
            </a:pPr>
            <a:endParaRPr lang="ru-RU" sz="1200" b="0" i="0" dirty="0">
              <a:solidFill>
                <a:srgbClr val="121212"/>
              </a:solidFill>
              <a:effectLst/>
              <a:latin typeface="GuardianTextEgyptian"/>
            </a:endParaRPr>
          </a:p>
          <a:p>
            <a:pPr marL="0" indent="0">
              <a:buFontTx/>
              <a:buNone/>
            </a:pPr>
            <a:r>
              <a:rPr lang="ru-RU" sz="1200" b="0" i="0" dirty="0">
                <a:solidFill>
                  <a:srgbClr val="121212"/>
                </a:solidFill>
                <a:effectLst/>
                <a:latin typeface="GuardianTextEgyptian"/>
              </a:rPr>
              <a:t>Наш проект призван предупреждать отвлечение от работы или учёбы.</a:t>
            </a:r>
          </a:p>
          <a:p>
            <a:endParaRPr lang="ru-RU" sz="1200" b="0" i="0" dirty="0">
              <a:solidFill>
                <a:srgbClr val="121212"/>
              </a:solidFill>
              <a:effectLst/>
              <a:latin typeface="GuardianTextEgyptian"/>
            </a:endParaRPr>
          </a:p>
          <a:p>
            <a:endParaRPr lang="en-US" sz="1200" b="0" i="1" dirty="0">
              <a:effectLst/>
              <a:latin typeface="+mj-lt"/>
            </a:endParaRPr>
          </a:p>
          <a:p>
            <a:r>
              <a:rPr lang="ru-RU" dirty="0"/>
              <a:t>Источники:</a:t>
            </a:r>
            <a:br>
              <a:rPr lang="ru-RU" dirty="0"/>
            </a:br>
            <a:r>
              <a:rPr lang="en-US" dirty="0">
                <a:hlinkClick r:id="rId4"/>
              </a:rPr>
              <a:t>All in the mind? The surprising truth about brain rot | Health &amp; wellbeing | The Guardian</a:t>
            </a:r>
            <a:r>
              <a:rPr lang="en-US" dirty="0"/>
              <a:t> (https://www.theguardian.com/lifeandstyle/2025/jan/29/all-in-the-mind-the-surprising-truth-about-brain-rot)</a:t>
            </a:r>
            <a:endParaRPr lang="ru-RU" dirty="0"/>
          </a:p>
          <a:p>
            <a:endParaRPr lang="ru-RU" dirty="0"/>
          </a:p>
          <a:p>
            <a:r>
              <a:rPr lang="ru-RU" dirty="0"/>
              <a:t>Черниговская (изучить)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061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63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547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07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49B48-5A5D-DD78-0F68-CBB0A8A32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6FB966-DE31-7102-D4A8-814AA1B1B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E6E6A8-C1FB-12E0-AFA3-ADE9F543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24.03.2025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D2E423-024E-8C46-CFD5-C54A1F7B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2087D1-0D15-30BC-F282-5F278B50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71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A105B-D8D1-97A9-6D7B-19F4BBE6A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0A914C-D21D-1BF5-369A-1D944827A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AEE2CF-BC7C-6D95-14B3-EC7EF1DDE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24.03.2025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89597E-6113-D5BB-A73B-2620FD6C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08AD3A-3FB3-4326-941F-C9FB3BED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6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BCE7F7C-A173-96B9-BCF1-E8BCA050A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FDBBB1-CA4D-8DD5-7FEB-29296C3AE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211C08-7E26-CB19-EF6E-C8464AC7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24.03.2025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BF3B94-FBAD-E0D6-D6B7-DF479098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30EB36-A1F9-CB71-6FC4-1BE03092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83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20E83-FB37-E833-931E-0036822B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9EE44A-3777-958A-C5FA-31D3D9F63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EB2ABB-8029-5EA0-271B-A621EAAF9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24.03.2025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B90CE4-889D-6318-49B0-AEA2A353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93AF6C-1201-B83E-A949-51BFABCC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20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04D72-675C-CC8E-3821-FA0674AE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3211A4-5AF2-0D0A-722F-E418DDA05F4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 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3EF826-67CF-0076-3D1A-D282C1DC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24.03.2025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E3856B-08D6-0859-17A2-43AEF5E2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8B19E6-4722-9560-0775-32AD46794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29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D5A21-ADD8-9601-0B01-BAE08DD5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DA902B-B168-DFF5-8F2F-47A3B1457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15B814-8EBB-C3BF-C438-B7172F59A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62AA0A-8BD2-729E-D96B-5CAA48A0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24.03.2025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CCD361-A225-392A-0A97-4EF7EEFAD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AB62AD-C31E-089B-118D-F36F080F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06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267B62-2295-95E3-4BA1-07886DEEC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AD989C-F116-F295-2D80-86D04C403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8F89FD-CDB6-A1D6-41E7-E869CFB52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7EF39C0-4006-5654-4219-72C006B3A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C9F2CA7-02BB-8F3D-1A6B-979C8D09F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BE4E804-83BF-9584-3DF3-5A5C74DC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24.03.2025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31F949A-4D42-4EDC-D1B6-45A8DE258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804783C-2EA7-2A32-2AC0-F05F9FFA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24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256CB-64D5-6872-82E9-344B8E86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195A29-BC30-8C39-524A-0E93268B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24.03.2025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7DD009B-E343-A871-249F-9E07BA7B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2C50DA-4A22-B870-98ED-32DB9F4D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05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C06BAC5-C6FB-7D2C-1FD5-11D92D223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24.03.2025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F5F0002-7F9A-916D-2695-F4BA99C6F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62B88B-3AF3-1376-FC40-6D1A2A5D5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666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DFABE-4E37-0631-3F2F-0236AA86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94AA14-17B2-C8D6-129E-E97F970DC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EBF54B-B8B8-3B3B-C4BE-1943DFDE2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B761D2-A6E9-35F9-04E2-F488F447E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24.03.2025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052CBF-EA79-1323-D871-665B7CEEE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EDB3F2-05DD-EC61-460A-8C48F141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04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5F156-763E-5E40-36F5-988FD9E2D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A98A7CD-2F5B-B423-6B51-0EB2C64C6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C2367E-E2A0-D61B-8BDC-5A0F58152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DD8942-D8CD-9647-CAB2-33F4366F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24.03.2025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A50331-AE16-EC91-0979-970781B44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B8AABF-125C-2DB2-FE4A-9FFFCD4D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23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B4087D-B28F-9ABC-24BC-2C2AD35D9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EA1088-F903-F542-C589-E75AC9E78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FD9996-8071-3407-EC8B-73E152CCB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16F87-269C-4B9D-ACFD-A2D4D9F1DCB9}" type="datetimeFigureOut">
              <a:rPr lang="ru-RU" smtClean="0"/>
              <a:t>24.03.2025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7040E5-1DCE-192A-5561-2B0D3721E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72451E-D9E0-9CEB-857A-9C18671C7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7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microsoft.com/office/2007/relationships/hdphoto" Target="../media/hdphoto5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5" Type="http://schemas.openxmlformats.org/officeDocument/2006/relationships/image" Target="../media/image10.png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5B100C-4504-C898-B93D-0E55926C21BB}"/>
              </a:ext>
            </a:extLst>
          </p:cNvPr>
          <p:cNvSpPr txBox="1"/>
          <p:nvPr/>
        </p:nvSpPr>
        <p:spPr>
          <a:xfrm>
            <a:off x="1993231" y="1309010"/>
            <a:ext cx="8205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Виртуальный куратор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37AD41-FB54-4C03-3C6D-2BE70F8DF6BF}"/>
              </a:ext>
            </a:extLst>
          </p:cNvPr>
          <p:cNvSpPr txBox="1"/>
          <p:nvPr/>
        </p:nvSpPr>
        <p:spPr>
          <a:xfrm>
            <a:off x="407987" y="2160258"/>
            <a:ext cx="1137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Верный помощник на рабочем столе!</a:t>
            </a:r>
          </a:p>
        </p:txBody>
      </p:sp>
      <p:pic>
        <p:nvPicPr>
          <p:cNvPr id="9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27ABE82E-323D-5592-7957-CC193D37B7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5" t="43910" r="25135" b="6090"/>
          <a:stretch/>
        </p:blipFill>
        <p:spPr bwMode="auto">
          <a:xfrm>
            <a:off x="3048000" y="3095625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Набор милых мультфильмов сиамских кошек в различных позах">
            <a:extLst>
              <a:ext uri="{FF2B5EF4-FFF2-40B4-BE49-F238E27FC236}">
                <a16:creationId xmlns:a16="http://schemas.microsoft.com/office/drawing/2014/main" id="{34FB63CD-D68E-3AD5-943E-0EBFC65992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454" b="82748" l="58946" r="91374">
                        <a14:foregroundMark x1="63259" y1="69489" x2="64696" y2="70128"/>
                        <a14:foregroundMark x1="60863" y1="70128" x2="60863" y2="71725"/>
                        <a14:foregroundMark x1="58946" y1="71086" x2="58946" y2="72045"/>
                        <a14:foregroundMark x1="71725" y1="82588" x2="71725" y2="82588"/>
                        <a14:foregroundMark x1="74441" y1="82428" x2="74441" y2="82428"/>
                        <a14:foregroundMark x1="78754" y1="82748" x2="78754" y2="82748"/>
                        <a14:foregroundMark x1="90096" y1="78754" x2="90096" y2="78754"/>
                        <a14:foregroundMark x1="91374" y1="78275" x2="91374" y2="78275"/>
                        <a14:foregroundMark x1="64537" y1="66454" x2="64537" y2="664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563" t="64653" r="6756" b="15287"/>
          <a:stretch/>
        </p:blipFill>
        <p:spPr bwMode="auto">
          <a:xfrm>
            <a:off x="5801947" y="4440760"/>
            <a:ext cx="3105215" cy="169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B21B0A4D-1530-3CFC-985F-5A068BBC1FA4}"/>
              </a:ext>
            </a:extLst>
          </p:cNvPr>
          <p:cNvSpPr/>
          <p:nvPr/>
        </p:nvSpPr>
        <p:spPr>
          <a:xfrm>
            <a:off x="3240911" y="3429000"/>
            <a:ext cx="2731265" cy="1105930"/>
          </a:xfrm>
          <a:prstGeom prst="wedgeRectCallout">
            <a:avLst>
              <a:gd name="adj1" fmla="val 45389"/>
              <a:gd name="adj2" fmla="val 84148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Ты листаешь ленту уже пол часа! Пора бы заняться делами!</a:t>
            </a:r>
            <a:endParaRPr lang="ru-RU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1508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8E534E-932F-336B-1710-FCA373BE670F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Предупреждение отвлечения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A3DD4-1731-FCEC-C651-7D8131E4CB0F}"/>
              </a:ext>
            </a:extLst>
          </p:cNvPr>
          <p:cNvSpPr txBox="1"/>
          <p:nvPr/>
        </p:nvSpPr>
        <p:spPr>
          <a:xfrm>
            <a:off x="407988" y="1125538"/>
            <a:ext cx="56880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Ассистент проверяет, как долго пользователь используете ту или иную соц. Сеть и какие страницы в соц. Сети он просматривает. Если открыты «сообщения», то ничего страшного, но если открыты «клипы», ассистент об этом сразу предупредит. </a:t>
            </a:r>
          </a:p>
          <a:p>
            <a:r>
              <a:rPr lang="ru-RU" sz="2400" dirty="0"/>
              <a:t>Это осуществляется с помощью заголовка вкладки браузера, саму страницу ассистент не видит, так что все данные пользователя остаются конфиденциальны!</a:t>
            </a:r>
          </a:p>
        </p:txBody>
      </p:sp>
      <p:pic>
        <p:nvPicPr>
          <p:cNvPr id="6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29F08FA5-99C2-8966-5F77-D7D5331B15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12" t="20061" r="5431" b="5433"/>
          <a:stretch/>
        </p:blipFill>
        <p:spPr bwMode="auto">
          <a:xfrm>
            <a:off x="6275388" y="1125538"/>
            <a:ext cx="5916612" cy="573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Недовольный кот клипарт (45 фото)">
            <a:extLst>
              <a:ext uri="{FF2B5EF4-FFF2-40B4-BE49-F238E27FC236}">
                <a16:creationId xmlns:a16="http://schemas.microsoft.com/office/drawing/2014/main" id="{2165F839-8799-48FE-8806-03D559FD5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7778" l="3778" r="95333">
                        <a14:foregroundMark x1="12444" y1="39778" x2="14444" y2="42667"/>
                        <a14:foregroundMark x1="20889" y1="43111" x2="20889" y2="43111"/>
                        <a14:foregroundMark x1="21333" y1="48889" x2="20889" y2="51111"/>
                        <a14:foregroundMark x1="20222" y1="51333" x2="17556" y2="51778"/>
                        <a14:foregroundMark x1="15778" y1="52667" x2="13556" y2="52889"/>
                        <a14:foregroundMark x1="13111" y1="46889" x2="11333" y2="54444"/>
                        <a14:foregroundMark x1="8667" y1="45333" x2="8667" y2="51111"/>
                        <a14:foregroundMark x1="5778" y1="43778" x2="6000" y2="50000"/>
                        <a14:foregroundMark x1="4889" y1="44444" x2="5778" y2="50444"/>
                        <a14:foregroundMark x1="7333" y1="40667" x2="8444" y2="51556"/>
                        <a14:foregroundMark x1="6889" y1="41556" x2="12222" y2="50000"/>
                        <a14:foregroundMark x1="7111" y1="39778" x2="13778" y2="47778"/>
                        <a14:foregroundMark x1="18889" y1="40444" x2="18667" y2="48889"/>
                        <a14:foregroundMark x1="19778" y1="39333" x2="19333" y2="48222"/>
                        <a14:foregroundMark x1="22444" y1="36667" x2="9556" y2="37333"/>
                        <a14:foregroundMark x1="14889" y1="36222" x2="4667" y2="36889"/>
                        <a14:foregroundMark x1="3778" y1="36667" x2="5556" y2="43778"/>
                        <a14:foregroundMark x1="4444" y1="35333" x2="16000" y2="34222"/>
                        <a14:foregroundMark x1="14000" y1="58889" x2="15111" y2="76889"/>
                        <a14:foregroundMark x1="16444" y1="74222" x2="32889" y2="90667"/>
                        <a14:foregroundMark x1="32889" y1="90667" x2="34000" y2="91333"/>
                        <a14:foregroundMark x1="26889" y1="87556" x2="52889" y2="97111"/>
                        <a14:foregroundMark x1="52889" y1="97111" x2="71333" y2="97778"/>
                        <a14:foregroundMark x1="71333" y1="97778" x2="80444" y2="96889"/>
                        <a14:foregroundMark x1="95333" y1="95778" x2="91556" y2="79556"/>
                        <a14:foregroundMark x1="21333" y1="36222" x2="18667" y2="36222"/>
                        <a14:foregroundMark x1="22667" y1="35111" x2="18222" y2="35111"/>
                        <a14:foregroundMark x1="23556" y1="34222" x2="19778" y2="34222"/>
                        <a14:foregroundMark x1="3778" y1="35333" x2="5111" y2="3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762" y="2153976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Отравление школьниц: детский омбудсмен поддерживает запрет Tik Tok и других  &quot;деструктивных сетей&quot; -">
            <a:extLst>
              <a:ext uri="{FF2B5EF4-FFF2-40B4-BE49-F238E27FC236}">
                <a16:creationId xmlns:a16="http://schemas.microsoft.com/office/drawing/2014/main" id="{DC782294-E10B-7767-CB21-DD6A126CFF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0" r="20073"/>
          <a:stretch/>
        </p:blipFill>
        <p:spPr bwMode="auto">
          <a:xfrm>
            <a:off x="7639051" y="3655110"/>
            <a:ext cx="900113" cy="92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B260A93A-1C52-BD21-DE4C-8A2DAFCD0678}"/>
              </a:ext>
            </a:extLst>
          </p:cNvPr>
          <p:cNvSpPr/>
          <p:nvPr/>
        </p:nvSpPr>
        <p:spPr>
          <a:xfrm>
            <a:off x="6413500" y="1736202"/>
            <a:ext cx="3073400" cy="1273698"/>
          </a:xfrm>
          <a:prstGeom prst="wedgeRectCallout">
            <a:avLst>
              <a:gd name="adj1" fmla="val 32950"/>
              <a:gd name="adj2" fmla="val 71260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2000" dirty="0">
                <a:solidFill>
                  <a:schemeClr val="tx1"/>
                </a:solidFill>
                <a:effectLst/>
              </a:rPr>
              <a:t>Подозреваю, что вы отвлеклись, продолжим работу?</a:t>
            </a:r>
          </a:p>
        </p:txBody>
      </p:sp>
    </p:spTree>
    <p:extLst>
      <p:ext uri="{BB962C8B-B14F-4D97-AF65-F5344CB8AC3E}">
        <p14:creationId xmlns:p14="http://schemas.microsoft.com/office/powerpoint/2010/main" val="111609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938EA8-E504-F490-66D4-27B2BFBD611F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Сравнение с конкурентами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62E9E5-97D1-9FEA-9EB7-619A5EFCC992}"/>
              </a:ext>
            </a:extLst>
          </p:cNvPr>
          <p:cNvSpPr txBox="1"/>
          <p:nvPr/>
        </p:nvSpPr>
        <p:spPr>
          <a:xfrm>
            <a:off x="407988" y="1125538"/>
            <a:ext cx="56880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Главными конкурентами являются такие сервисы как </a:t>
            </a:r>
            <a:r>
              <a:rPr lang="en-US" sz="2400" dirty="0">
                <a:latin typeface="+mj-lt"/>
              </a:rPr>
              <a:t>Google Calendar, Yandex Calendar, </a:t>
            </a:r>
            <a:r>
              <a:rPr lang="ru-RU" sz="2400" dirty="0">
                <a:latin typeface="+mj-lt"/>
              </a:rPr>
              <a:t>различные планировщики задач, например, </a:t>
            </a:r>
            <a:r>
              <a:rPr lang="en-US" sz="2400" i="0" u="none" strike="noStrike" dirty="0" err="1">
                <a:solidFill>
                  <a:srgbClr val="000000"/>
                </a:solidFill>
                <a:effectLst/>
                <a:latin typeface="+mj-lt"/>
              </a:rPr>
              <a:t>Todoist</a:t>
            </a:r>
            <a:r>
              <a:rPr lang="ru-RU" sz="2400" dirty="0">
                <a:solidFill>
                  <a:srgbClr val="000000"/>
                </a:solidFill>
                <a:latin typeface="+mj-lt"/>
              </a:rPr>
              <a:t> или 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Microsoft To Do.</a:t>
            </a:r>
          </a:p>
          <a:p>
            <a:r>
              <a:rPr lang="ru-RU" sz="2400" i="0" u="none" strike="noStrike" dirty="0">
                <a:solidFill>
                  <a:srgbClr val="000000"/>
                </a:solidFill>
                <a:effectLst/>
                <a:latin typeface="+mj-lt"/>
              </a:rPr>
              <a:t>Также технологию отрисовки прямо на рабочем столе используют некоторые игры в 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+mj-lt"/>
              </a:rPr>
              <a:t>Steam</a:t>
            </a:r>
            <a:r>
              <a:rPr lang="ru-RU" sz="2400" i="0" u="none" strike="noStrike" dirty="0">
                <a:solidFill>
                  <a:srgbClr val="000000"/>
                </a:solidFill>
                <a:effectLst/>
                <a:latin typeface="+mj-lt"/>
              </a:rPr>
              <a:t>. Примерами могут послужить «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You mother</a:t>
            </a:r>
            <a:r>
              <a:rPr lang="ru-RU" sz="2400" i="0" u="none" strike="noStrike" dirty="0">
                <a:solidFill>
                  <a:srgbClr val="000000"/>
                </a:solidFill>
                <a:effectLst/>
                <a:latin typeface="+mj-lt"/>
              </a:rPr>
              <a:t>»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ru-RU" sz="2400" i="0" u="none" strike="noStrike" dirty="0">
                <a:solidFill>
                  <a:srgbClr val="000000"/>
                </a:solidFill>
                <a:effectLst/>
                <a:latin typeface="+mj-lt"/>
              </a:rPr>
              <a:t>или «</a:t>
            </a:r>
            <a:r>
              <a:rPr lang="en-US" sz="2400" dirty="0" err="1">
                <a:latin typeface="+mj-lt"/>
              </a:rPr>
              <a:t>Ropuka's</a:t>
            </a:r>
            <a:r>
              <a:rPr lang="en-US" sz="2400" dirty="0">
                <a:latin typeface="+mj-lt"/>
              </a:rPr>
              <a:t> Idle Island</a:t>
            </a:r>
            <a:r>
              <a:rPr lang="ru-RU" sz="2400" dirty="0">
                <a:latin typeface="+mj-lt"/>
              </a:rPr>
              <a:t>»</a:t>
            </a:r>
            <a:r>
              <a:rPr lang="en-US" sz="2400" dirty="0">
                <a:latin typeface="+mj-lt"/>
              </a:rPr>
              <a:t>.</a:t>
            </a:r>
            <a:r>
              <a:rPr lang="ru-RU" sz="2400" dirty="0">
                <a:latin typeface="+mj-lt"/>
              </a:rPr>
              <a:t> Эти игры созданы больше для развлечения.</a:t>
            </a:r>
            <a:endParaRPr lang="en-US" sz="240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48978F-B4BB-7342-DF4C-378B39666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389" y="1125538"/>
            <a:ext cx="4210638" cy="211484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F269E5-852F-1E55-C948-7A04A14E5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238" y="3429000"/>
            <a:ext cx="3172268" cy="205768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B719F25-F174-C9E1-47DD-54860D58E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389" y="3429000"/>
            <a:ext cx="2670522" cy="270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65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023A7FBA-8F62-0AE0-3DE0-0996795BC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765443"/>
              </p:ext>
            </p:extLst>
          </p:nvPr>
        </p:nvGraphicFramePr>
        <p:xfrm>
          <a:off x="407987" y="1125537"/>
          <a:ext cx="11376024" cy="5399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006">
                  <a:extLst>
                    <a:ext uri="{9D8B030D-6E8A-4147-A177-3AD203B41FA5}">
                      <a16:colId xmlns:a16="http://schemas.microsoft.com/office/drawing/2014/main" val="2716616119"/>
                    </a:ext>
                  </a:extLst>
                </a:gridCol>
                <a:gridCol w="1597799">
                  <a:extLst>
                    <a:ext uri="{9D8B030D-6E8A-4147-A177-3AD203B41FA5}">
                      <a16:colId xmlns:a16="http://schemas.microsoft.com/office/drawing/2014/main" val="493855950"/>
                    </a:ext>
                  </a:extLst>
                </a:gridCol>
                <a:gridCol w="4090213">
                  <a:extLst>
                    <a:ext uri="{9D8B030D-6E8A-4147-A177-3AD203B41FA5}">
                      <a16:colId xmlns:a16="http://schemas.microsoft.com/office/drawing/2014/main" val="602193924"/>
                    </a:ext>
                  </a:extLst>
                </a:gridCol>
                <a:gridCol w="2844006">
                  <a:extLst>
                    <a:ext uri="{9D8B030D-6E8A-4147-A177-3AD203B41FA5}">
                      <a16:colId xmlns:a16="http://schemas.microsoft.com/office/drawing/2014/main" val="772944752"/>
                    </a:ext>
                  </a:extLst>
                </a:gridCol>
              </a:tblGrid>
              <a:tr h="130495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Игры</a:t>
                      </a:r>
                      <a:endParaRPr lang="ru-RU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Существующие планировщики задач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/>
                        <a:t>Виртуальный куратор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52860"/>
                  </a:ext>
                </a:extLst>
              </a:tr>
              <a:tr h="736209">
                <a:tc>
                  <a:txBody>
                    <a:bodyPr/>
                    <a:lstStyle/>
                    <a:p>
                      <a:r>
                        <a:rPr lang="ru-RU" sz="2400" dirty="0"/>
                        <a:t>Планирование задач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-</a:t>
                      </a:r>
                      <a:endParaRPr lang="ru-RU" b="1" dirty="0">
                        <a:solidFill>
                          <a:schemeClr val="tx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b="1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390140"/>
                  </a:ext>
                </a:extLst>
              </a:tr>
              <a:tr h="1005341">
                <a:tc>
                  <a:txBody>
                    <a:bodyPr/>
                    <a:lstStyle/>
                    <a:p>
                      <a:r>
                        <a:rPr lang="ru-RU" sz="2400" dirty="0"/>
                        <a:t>Встроенный тайм-менеджмент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-</a:t>
                      </a:r>
                    </a:p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-</a:t>
                      </a:r>
                    </a:p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503147"/>
                  </a:ext>
                </a:extLst>
              </a:tr>
              <a:tr h="979924">
                <a:tc>
                  <a:txBody>
                    <a:bodyPr/>
                    <a:lstStyle/>
                    <a:p>
                      <a:r>
                        <a:rPr lang="ru-RU" sz="2400" dirty="0"/>
                        <a:t>Напоминание о задачах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107045"/>
                  </a:ext>
                </a:extLst>
              </a:tr>
              <a:tr h="1372661">
                <a:tc>
                  <a:txBody>
                    <a:bodyPr/>
                    <a:lstStyle/>
                    <a:p>
                      <a:r>
                        <a:rPr lang="ru-RU" sz="2400" dirty="0"/>
                        <a:t>Интересная визуальная составляющая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>
                        <a:highlight>
                          <a:srgbClr val="00FF00"/>
                        </a:highlight>
                      </a:endParaRPr>
                    </a:p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-</a:t>
                      </a:r>
                    </a:p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52382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BEAD2C0-A18D-C0AD-6344-D7E191CE815D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Сравнение с конкурентами</a:t>
            </a:r>
          </a:p>
        </p:txBody>
      </p:sp>
    </p:spTree>
    <p:extLst>
      <p:ext uri="{BB962C8B-B14F-4D97-AF65-F5344CB8AC3E}">
        <p14:creationId xmlns:p14="http://schemas.microsoft.com/office/powerpoint/2010/main" val="1157185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D491BA-DFBC-DE4D-E736-D2710006CA7B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Команда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E67CB1-09C5-F620-B9D2-F788F62110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46" t="5937" r="8570" b="45956"/>
          <a:stretch/>
        </p:blipFill>
        <p:spPr>
          <a:xfrm>
            <a:off x="2101710" y="1991592"/>
            <a:ext cx="2156106" cy="287481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BD047B6-88A1-F7B1-3F19-4E46D05556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" r="1786"/>
          <a:stretch/>
        </p:blipFill>
        <p:spPr>
          <a:xfrm>
            <a:off x="7934185" y="1991595"/>
            <a:ext cx="2156106" cy="28748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B9DD4F-16A3-F8D0-1E4A-ECFC826373E5}"/>
              </a:ext>
            </a:extLst>
          </p:cNvPr>
          <p:cNvSpPr txBox="1"/>
          <p:nvPr/>
        </p:nvSpPr>
        <p:spPr>
          <a:xfrm>
            <a:off x="407988" y="4866403"/>
            <a:ext cx="5508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err="1"/>
              <a:t>Мешалов</a:t>
            </a:r>
            <a:r>
              <a:rPr lang="ru-RU" b="1" dirty="0"/>
              <a:t> Лев</a:t>
            </a:r>
            <a:br>
              <a:rPr lang="ru-RU" b="1" dirty="0"/>
            </a:br>
            <a:r>
              <a:rPr lang="ru-RU" dirty="0"/>
              <a:t>Коммуникатор</a:t>
            </a:r>
            <a:br>
              <a:rPr lang="ru-RU" dirty="0"/>
            </a:br>
            <a:r>
              <a:rPr lang="ru-RU" dirty="0"/>
              <a:t>Маркетолог</a:t>
            </a:r>
            <a:br>
              <a:rPr lang="ru-RU" dirty="0"/>
            </a:br>
            <a:r>
              <a:rPr lang="ru-RU" dirty="0"/>
              <a:t>Экономист</a:t>
            </a:r>
            <a:endParaRPr lang="ru-R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1C5DE1-1D83-BA7B-8C4F-29C17E82E9D0}"/>
              </a:ext>
            </a:extLst>
          </p:cNvPr>
          <p:cNvSpPr txBox="1"/>
          <p:nvPr/>
        </p:nvSpPr>
        <p:spPr>
          <a:xfrm>
            <a:off x="6275388" y="4866402"/>
            <a:ext cx="5508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Коновалов Андрей</a:t>
            </a:r>
            <a:br>
              <a:rPr lang="ru-RU" b="1" dirty="0"/>
            </a:br>
            <a:r>
              <a:rPr lang="ru-RU" dirty="0"/>
              <a:t>Лидер</a:t>
            </a:r>
          </a:p>
          <a:p>
            <a:pPr algn="ctr"/>
            <a:r>
              <a:rPr lang="ru-RU" dirty="0"/>
              <a:t>Программист-технолог</a:t>
            </a:r>
          </a:p>
        </p:txBody>
      </p:sp>
    </p:spTree>
    <p:extLst>
      <p:ext uri="{BB962C8B-B14F-4D97-AF65-F5344CB8AC3E}">
        <p14:creationId xmlns:p14="http://schemas.microsoft.com/office/powerpoint/2010/main" val="4257800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38812E-574F-4F61-5520-BFD52E7E091D}"/>
              </a:ext>
            </a:extLst>
          </p:cNvPr>
          <p:cNvSpPr txBox="1"/>
          <p:nvPr/>
        </p:nvSpPr>
        <p:spPr>
          <a:xfrm>
            <a:off x="396876" y="3075057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637464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Оксфордский словарь назвал слово «брейнрот» (brain rot, «гниение мозга»)  словом 2024 года. Термин описывает ухудшение умственных способностей из-за  чрезмерного потребления примитивного или тривиального контента, особенно  онлайн. «Брейнрот» стал ...">
            <a:extLst>
              <a:ext uri="{FF2B5EF4-FFF2-40B4-BE49-F238E27FC236}">
                <a16:creationId xmlns:a16="http://schemas.microsoft.com/office/drawing/2014/main" id="{5E26B263-23AC-7BCB-B271-2B2C65980B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88" b="11188"/>
          <a:stretch/>
        </p:blipFill>
        <p:spPr bwMode="auto">
          <a:xfrm>
            <a:off x="7844119" y="3584499"/>
            <a:ext cx="4347882" cy="327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D32CED-3CB9-1A71-7927-906B33A9F6BC}"/>
              </a:ext>
            </a:extLst>
          </p:cNvPr>
          <p:cNvSpPr txBox="1"/>
          <p:nvPr/>
        </p:nvSpPr>
        <p:spPr>
          <a:xfrm>
            <a:off x="407988" y="333375"/>
            <a:ext cx="11376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Проблема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5CF2-18BE-35B7-0E03-AFC8ECB554AB}"/>
              </a:ext>
            </a:extLst>
          </p:cNvPr>
          <p:cNvSpPr txBox="1"/>
          <p:nvPr/>
        </p:nvSpPr>
        <p:spPr>
          <a:xfrm>
            <a:off x="407988" y="1958937"/>
            <a:ext cx="11376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err="1"/>
              <a:t>Брейнрот</a:t>
            </a:r>
            <a:endParaRPr lang="ru-RU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9A490D-6CAE-147E-09EB-838615C7E3A7}"/>
              </a:ext>
            </a:extLst>
          </p:cNvPr>
          <p:cNvSpPr txBox="1"/>
          <p:nvPr/>
        </p:nvSpPr>
        <p:spPr>
          <a:xfrm>
            <a:off x="407988" y="2828835"/>
            <a:ext cx="11376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0" i="0" dirty="0">
                <a:effectLst/>
                <a:latin typeface="Arial" panose="020B0604020202020204" pitchFamily="34" charset="0"/>
              </a:rPr>
              <a:t>(</a:t>
            </a:r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англ.</a:t>
            </a:r>
            <a:r>
              <a:rPr lang="ru-RU" b="0" i="0" dirty="0">
                <a:effectLst/>
                <a:latin typeface="Arial" panose="020B0604020202020204" pitchFamily="34" charset="0"/>
              </a:rPr>
              <a:t> </a:t>
            </a:r>
            <a:r>
              <a:rPr lang="ru-RU" b="0" i="1" dirty="0">
                <a:effectLst/>
                <a:latin typeface="Arial" panose="020B0604020202020204" pitchFamily="34" charset="0"/>
              </a:rPr>
              <a:t>brain rot, brainrot</a:t>
            </a:r>
            <a:r>
              <a:rPr lang="ru-RU" b="0" i="0" dirty="0">
                <a:effectLst/>
                <a:latin typeface="Arial" panose="020B0604020202020204" pitchFamily="34" charset="0"/>
              </a:rPr>
              <a:t>, </a:t>
            </a:r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дословно</a:t>
            </a:r>
            <a:r>
              <a:rPr lang="ru-RU" b="0" i="0" dirty="0">
                <a:effectLst/>
                <a:latin typeface="Arial" panose="020B0604020202020204" pitchFamily="34" charset="0"/>
              </a:rPr>
              <a:t> — «гниение / разложение мозга») — </a:t>
            </a:r>
          </a:p>
          <a:p>
            <a:pPr algn="ctr"/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термин относится к чрезмерному использованию цифровых медиа, </a:t>
            </a:r>
          </a:p>
          <a:p>
            <a:pPr algn="ctr"/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что может привести к </a:t>
            </a:r>
            <a:r>
              <a:rPr lang="ru-RU" b="0" i="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снижению когнитивных функций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включая 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снижение </a:t>
            </a:r>
          </a:p>
          <a:p>
            <a:pPr algn="ctr"/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концентрации внимания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и 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нарушение психики</a:t>
            </a:r>
            <a:r>
              <a:rPr lang="ru-RU" b="0" i="0" dirty="0">
                <a:effectLst/>
                <a:latin typeface="Arial" panose="020B0604020202020204" pitchFamily="34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721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F28FB70-EEAE-8FE5-B3EF-1E3B7C019429}"/>
              </a:ext>
            </a:extLst>
          </p:cNvPr>
          <p:cNvSpPr txBox="1"/>
          <p:nvPr/>
        </p:nvSpPr>
        <p:spPr>
          <a:xfrm>
            <a:off x="407989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Статистические данные</a:t>
            </a:r>
          </a:p>
        </p:txBody>
      </p:sp>
      <p:pic>
        <p:nvPicPr>
          <p:cNvPr id="1026" name="Picture 2" descr="Дефицит внимания | Концентрация внимания - это золото 21 века">
            <a:extLst>
              <a:ext uri="{FF2B5EF4-FFF2-40B4-BE49-F238E27FC236}">
                <a16:creationId xmlns:a16="http://schemas.microsoft.com/office/drawing/2014/main" id="{3390EB4C-2733-7273-4E55-70663C195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31257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083059-6144-E8DC-DC9B-D1E8A7A967D0}"/>
              </a:ext>
            </a:extLst>
          </p:cNvPr>
          <p:cNvSpPr txBox="1"/>
          <p:nvPr/>
        </p:nvSpPr>
        <p:spPr>
          <a:xfrm>
            <a:off x="407988" y="4947632"/>
            <a:ext cx="74806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1" dirty="0">
                <a:effectLst/>
                <a:latin typeface="+mj-lt"/>
              </a:rPr>
              <a:t>С умом подходите к тому, как вы используете свои устройства. Управляйте устройствами – не позволяйте им управлять вами </a:t>
            </a:r>
            <a:endParaRPr lang="en-US" sz="2400" b="0" i="1" dirty="0">
              <a:effectLst/>
              <a:latin typeface="+mj-lt"/>
            </a:endParaRPr>
          </a:p>
          <a:p>
            <a:r>
              <a:rPr lang="ru-RU" sz="2400" b="0" i="1" dirty="0">
                <a:effectLst/>
                <a:latin typeface="+mj-lt"/>
              </a:rPr>
              <a:t>© </a:t>
            </a:r>
            <a:r>
              <a:rPr lang="en-US" sz="2400" b="0" i="1" dirty="0">
                <a:effectLst/>
                <a:latin typeface="+mj-lt"/>
              </a:rPr>
              <a:t>Andrew Przybylski</a:t>
            </a:r>
            <a:r>
              <a:rPr lang="ru-RU" sz="2400" b="0" i="1" dirty="0">
                <a:effectLst/>
                <a:latin typeface="+mj-lt"/>
              </a:rPr>
              <a:t> (Эндрю Пшибыльский)</a:t>
            </a:r>
            <a:endParaRPr lang="ru-RU" sz="2400" i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D3A278-E1C7-A2BB-C696-96C289F74ADA}"/>
              </a:ext>
            </a:extLst>
          </p:cNvPr>
          <p:cNvSpPr txBox="1"/>
          <p:nvPr/>
        </p:nvSpPr>
        <p:spPr>
          <a:xfrm>
            <a:off x="407989" y="1125538"/>
            <a:ext cx="56880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Концентрация внимания – это золото 21 века</a:t>
            </a:r>
          </a:p>
        </p:txBody>
      </p:sp>
    </p:spTree>
    <p:extLst>
      <p:ext uri="{BB962C8B-B14F-4D97-AF65-F5344CB8AC3E}">
        <p14:creationId xmlns:p14="http://schemas.microsoft.com/office/powerpoint/2010/main" val="16843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A0AC40-B274-E709-7177-66E01B858932}"/>
              </a:ext>
            </a:extLst>
          </p:cNvPr>
          <p:cNvSpPr txBox="1"/>
          <p:nvPr/>
        </p:nvSpPr>
        <p:spPr>
          <a:xfrm>
            <a:off x="407988" y="1125538"/>
            <a:ext cx="568801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b="1" i="0" dirty="0">
                <a:solidFill>
                  <a:srgbClr val="000000"/>
                </a:solidFill>
                <a:effectLst/>
                <a:latin typeface="+mj-lt"/>
              </a:rPr>
              <a:t>Нейропластичность мозга</a:t>
            </a:r>
            <a:r>
              <a:rPr lang="ru-RU" sz="2200" i="0" dirty="0">
                <a:solidFill>
                  <a:srgbClr val="000000"/>
                </a:solidFill>
                <a:effectLst/>
                <a:latin typeface="+mj-lt"/>
              </a:rPr>
              <a:t> (способность структурно меняться с течением времени)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+mj-lt"/>
              </a:rPr>
              <a:t> означает, что опыт, который мы получаем от </a:t>
            </a:r>
            <a:r>
              <a:rPr lang="ru-RU" sz="2200" b="1" i="0" dirty="0">
                <a:solidFill>
                  <a:srgbClr val="000000"/>
                </a:solidFill>
                <a:effectLst/>
                <a:latin typeface="+mj-lt"/>
              </a:rPr>
              <a:t>использования Интернета, может оказывать на мозг значительное влияние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+mj-lt"/>
              </a:rPr>
              <a:t>. Особенно важно понимать какие изменения это влечет у детей и молодежи, так как в их возрасте мозг до сих пор развивается. Всемирная организация здравоохранения уже высказывала беспокойство на данную тему, </a:t>
            </a:r>
            <a:r>
              <a:rPr lang="ru-RU" sz="2200" b="1" i="0" dirty="0">
                <a:solidFill>
                  <a:srgbClr val="000000"/>
                </a:solidFill>
                <a:effectLst/>
                <a:latin typeface="+mj-lt"/>
              </a:rPr>
              <a:t>рекомендуя детям младше 5 лет проводить напротив экрана не более 1 часа в день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  <a:endParaRPr lang="ru-RU" sz="2200" dirty="0">
              <a:latin typeface="+mj-lt"/>
            </a:endParaRPr>
          </a:p>
        </p:txBody>
      </p:sp>
      <p:pic>
        <p:nvPicPr>
          <p:cNvPr id="2054" name="Picture 6" descr="Сколько разрешать — час, два, четыре?» Что делать, если ребенок вечно в  телефоне | Правмир">
            <a:extLst>
              <a:ext uri="{FF2B5EF4-FFF2-40B4-BE49-F238E27FC236}">
                <a16:creationId xmlns:a16="http://schemas.microsoft.com/office/drawing/2014/main" id="{B8362CA4-29DB-2667-FF25-5C5535161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4" r="16915"/>
          <a:stretch/>
        </p:blipFill>
        <p:spPr bwMode="auto">
          <a:xfrm flipH="1">
            <a:off x="6275387" y="1125538"/>
            <a:ext cx="5916611" cy="573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545688-DAA1-E98C-0180-ADA77233BDF6}"/>
              </a:ext>
            </a:extLst>
          </p:cNvPr>
          <p:cNvSpPr txBox="1"/>
          <p:nvPr/>
        </p:nvSpPr>
        <p:spPr>
          <a:xfrm>
            <a:off x="407989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Статистические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13529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5B43E2-6670-9F05-9DCA-B40334135BBC}"/>
              </a:ext>
            </a:extLst>
          </p:cNvPr>
          <p:cNvSpPr txBox="1"/>
          <p:nvPr/>
        </p:nvSpPr>
        <p:spPr>
          <a:xfrm>
            <a:off x="407989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Статистические данные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1BF1D3-DFE8-4DFE-59F5-39F7A04FAE38}"/>
              </a:ext>
            </a:extLst>
          </p:cNvPr>
          <p:cNvSpPr txBox="1"/>
          <p:nvPr/>
        </p:nvSpPr>
        <p:spPr>
          <a:xfrm>
            <a:off x="407988" y="1189925"/>
            <a:ext cx="5688012" cy="4847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800"/>
              </a:spcAft>
              <a:buNone/>
            </a:pPr>
            <a:r>
              <a:rPr lang="ru-RU" sz="2400" b="0" i="0" dirty="0">
                <a:solidFill>
                  <a:srgbClr val="001A34"/>
                </a:solidFill>
                <a:effectLst/>
                <a:latin typeface="+mj-lt"/>
              </a:rPr>
              <a:t>Есть два типа внимания. </a:t>
            </a:r>
          </a:p>
          <a:p>
            <a:pPr algn="l">
              <a:spcAft>
                <a:spcPts val="1800"/>
              </a:spcAft>
              <a:buNone/>
            </a:pPr>
            <a:r>
              <a:rPr lang="ru-RU" sz="2400" b="1" i="0" dirty="0">
                <a:solidFill>
                  <a:srgbClr val="001A34"/>
                </a:solidFill>
                <a:effectLst/>
                <a:latin typeface="+mj-lt"/>
              </a:rPr>
              <a:t>Непроизвольное</a:t>
            </a:r>
            <a:r>
              <a:rPr lang="ru-RU" sz="2400" b="0" i="0" dirty="0">
                <a:solidFill>
                  <a:srgbClr val="001A34"/>
                </a:solidFill>
                <a:effectLst/>
                <a:latin typeface="+mj-lt"/>
              </a:rPr>
              <a:t>: кто-то крикнул — мы обернулись. </a:t>
            </a:r>
          </a:p>
          <a:p>
            <a:pPr algn="l">
              <a:spcAft>
                <a:spcPts val="1800"/>
              </a:spcAft>
              <a:buNone/>
            </a:pPr>
            <a:r>
              <a:rPr lang="ru-RU" sz="2400" b="1" i="0" dirty="0">
                <a:solidFill>
                  <a:srgbClr val="001A34"/>
                </a:solidFill>
                <a:effectLst/>
                <a:latin typeface="+mj-lt"/>
              </a:rPr>
              <a:t>Произвольное</a:t>
            </a:r>
            <a:r>
              <a:rPr lang="ru-RU" sz="2400" b="0" i="0" dirty="0">
                <a:solidFill>
                  <a:srgbClr val="001A34"/>
                </a:solidFill>
                <a:effectLst/>
                <a:latin typeface="+mj-lt"/>
              </a:rPr>
              <a:t>: это способность контролировать процесс.</a:t>
            </a:r>
          </a:p>
          <a:p>
            <a:pPr algn="l">
              <a:spcAft>
                <a:spcPts val="1800"/>
              </a:spcAft>
            </a:pPr>
            <a:r>
              <a:rPr lang="ru-RU" sz="2400" b="0" i="0" dirty="0">
                <a:solidFill>
                  <a:srgbClr val="001A34"/>
                </a:solidFill>
                <a:effectLst/>
                <a:latin typeface="+mj-lt"/>
              </a:rPr>
              <a:t>Разработчики игр и видеоконтента искусственно поддерживают интерес. Короткие видео или динамичные сцены в длинных видео, бонусы в играх – всё это отвлекает и перетягивает внимание с важных дел.</a:t>
            </a:r>
          </a:p>
        </p:txBody>
      </p:sp>
      <p:pic>
        <p:nvPicPr>
          <p:cNvPr id="3074" name="Picture 2" descr="Как короткие видео влияют на ментальное здоровье: научные данные | РБК Стиль">
            <a:extLst>
              <a:ext uri="{FF2B5EF4-FFF2-40B4-BE49-F238E27FC236}">
                <a16:creationId xmlns:a16="http://schemas.microsoft.com/office/drawing/2014/main" id="{8473C533-F2B7-D02A-1F30-4B38563449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8" t="13719" r="10759" b="2692"/>
          <a:stretch/>
        </p:blipFill>
        <p:spPr bwMode="auto">
          <a:xfrm flipH="1">
            <a:off x="6275388" y="1125538"/>
            <a:ext cx="5916612" cy="573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15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4DE2A-C52C-CA36-ABA2-BD6F950F8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3BD982-BCE9-4143-D8E6-611035E322E4}"/>
              </a:ext>
            </a:extLst>
          </p:cNvPr>
          <p:cNvSpPr txBox="1"/>
          <p:nvPr/>
        </p:nvSpPr>
        <p:spPr>
          <a:xfrm>
            <a:off x="407988" y="331927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Решение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D3E790-C2E4-01E8-4DE9-DB4E2BC2FF01}"/>
              </a:ext>
            </a:extLst>
          </p:cNvPr>
          <p:cNvSpPr txBox="1"/>
          <p:nvPr/>
        </p:nvSpPr>
        <p:spPr>
          <a:xfrm>
            <a:off x="1993231" y="1412499"/>
            <a:ext cx="8205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Виртуальный куратор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A6B41B-6851-1CAC-47C5-BF3BC33A24A4}"/>
              </a:ext>
            </a:extLst>
          </p:cNvPr>
          <p:cNvSpPr txBox="1"/>
          <p:nvPr/>
        </p:nvSpPr>
        <p:spPr>
          <a:xfrm>
            <a:off x="418581" y="2236083"/>
            <a:ext cx="11376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+mj-lt"/>
              </a:rPr>
              <a:t>Любимый персонаж на рабочем столе, который призван </a:t>
            </a:r>
            <a:r>
              <a:rPr lang="ru-RU" sz="3200" b="0" i="0" dirty="0">
                <a:solidFill>
                  <a:srgbClr val="121212"/>
                </a:solidFill>
                <a:effectLst/>
                <a:latin typeface="+mj-lt"/>
              </a:rPr>
              <a:t>предупреждать отвлечение от работы или учёбы</a:t>
            </a:r>
            <a:r>
              <a:rPr lang="en-US" sz="3200" b="0" i="0" dirty="0">
                <a:solidFill>
                  <a:srgbClr val="121212"/>
                </a:solidFill>
                <a:effectLst/>
                <a:latin typeface="+mj-lt"/>
              </a:rPr>
              <a:t>!</a:t>
            </a:r>
            <a:endParaRPr lang="ru-RU" sz="3200" dirty="0">
              <a:latin typeface="+mj-lt"/>
            </a:endParaRPr>
          </a:p>
        </p:txBody>
      </p:sp>
      <p:pic>
        <p:nvPicPr>
          <p:cNvPr id="6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F861F05C-44BE-2A08-6706-FA615EC41F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5" t="48771" r="28568" b="6090"/>
          <a:stretch/>
        </p:blipFill>
        <p:spPr bwMode="auto">
          <a:xfrm>
            <a:off x="418581" y="3428999"/>
            <a:ext cx="5677419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Симпатичная рыжая кошка лижет лапу на белом фоне. | Премиум векторы">
            <a:extLst>
              <a:ext uri="{FF2B5EF4-FFF2-40B4-BE49-F238E27FC236}">
                <a16:creationId xmlns:a16="http://schemas.microsoft.com/office/drawing/2014/main" id="{92B75BA3-3696-5AFB-434F-391D5FA92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3770" y1="18211" x2="43770" y2="18211"/>
                        <a14:foregroundMark x1="64856" y1="25080" x2="64856" y2="250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57" y="3311530"/>
            <a:ext cx="3128818" cy="312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598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606BF8B7-7136-BDB4-BC14-0810C1B11A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0" t="4507" r="42118" b="4435"/>
          <a:stretch/>
        </p:blipFill>
        <p:spPr bwMode="auto">
          <a:xfrm>
            <a:off x="0" y="1125538"/>
            <a:ext cx="5930900" cy="573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D16C60-511A-3764-FCC5-0DCBD24A7117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Кастомизация ассистента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F22730-1F06-4886-8937-CFBC3434F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386" y="1593568"/>
            <a:ext cx="208597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A3683EB-3B89-45CD-D0D3-DE0F37D2FB45}"/>
              </a:ext>
            </a:extLst>
          </p:cNvPr>
          <p:cNvSpPr/>
          <p:nvPr/>
        </p:nvSpPr>
        <p:spPr>
          <a:xfrm>
            <a:off x="3047999" y="1318559"/>
            <a:ext cx="2623595" cy="1100550"/>
          </a:xfrm>
          <a:prstGeom prst="wedgeRectCallout">
            <a:avLst>
              <a:gd name="adj1" fmla="val -37319"/>
              <a:gd name="adj2" fmla="val 67276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2000" dirty="0">
                <a:solidFill>
                  <a:schemeClr val="tx1"/>
                </a:solidFill>
                <a:effectLst/>
              </a:rPr>
              <a:t>Могу принять форму твоего любимого персонажа!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EB3ED-B576-D960-B395-64893179ECC4}"/>
              </a:ext>
            </a:extLst>
          </p:cNvPr>
          <p:cNvSpPr txBox="1"/>
          <p:nvPr/>
        </p:nvSpPr>
        <p:spPr>
          <a:xfrm>
            <a:off x="6096000" y="1125538"/>
            <a:ext cx="56880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Гибкая настройка внешнего вида позволяет использовать любимого персонажа или персонажа приятного глазу.</a:t>
            </a:r>
          </a:p>
          <a:p>
            <a:endParaRPr lang="ru-RU" sz="2400" dirty="0"/>
          </a:p>
          <a:p>
            <a:r>
              <a:rPr lang="ru-RU" sz="2400" dirty="0"/>
              <a:t>Кастомизация осуществляется по средствам сбора картинок, олицетворяющих эмоции персонажа и именование этих картинок по маске, понятной программе. Правила именования будут изложены в пользовательской документации.</a:t>
            </a:r>
          </a:p>
        </p:txBody>
      </p:sp>
    </p:spTree>
    <p:extLst>
      <p:ext uri="{BB962C8B-B14F-4D97-AF65-F5344CB8AC3E}">
        <p14:creationId xmlns:p14="http://schemas.microsoft.com/office/powerpoint/2010/main" val="3076709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CFF184-1775-3599-474F-B4089ED852A5}"/>
              </a:ext>
            </a:extLst>
          </p:cNvPr>
          <p:cNvSpPr txBox="1"/>
          <p:nvPr/>
        </p:nvSpPr>
        <p:spPr>
          <a:xfrm>
            <a:off x="407988" y="1125538"/>
            <a:ext cx="56880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Ассистент может хранить пользовательские заметки, а интеграция с </a:t>
            </a:r>
            <a:r>
              <a:rPr lang="en-US" sz="2400" dirty="0"/>
              <a:t>Google </a:t>
            </a:r>
            <a:r>
              <a:rPr lang="ru-RU" sz="2400" dirty="0"/>
              <a:t>и </a:t>
            </a:r>
            <a:r>
              <a:rPr lang="en-US" sz="2400" dirty="0"/>
              <a:t>Yandex </a:t>
            </a:r>
            <a:r>
              <a:rPr lang="ru-RU" sz="2400" dirty="0"/>
              <a:t>календарями, позволит напоминать о встречах и событиях. </a:t>
            </a:r>
          </a:p>
          <a:p>
            <a:endParaRPr lang="ru-RU" sz="2400" dirty="0"/>
          </a:p>
          <a:p>
            <a:r>
              <a:rPr lang="ru-RU" sz="2400" dirty="0"/>
              <a:t>Также, ассистент предоставляет возможность создавать новое событие в календаре.</a:t>
            </a:r>
          </a:p>
        </p:txBody>
      </p:sp>
      <p:pic>
        <p:nvPicPr>
          <p:cNvPr id="4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47CEEF5F-58DE-C280-7E98-E8AF466385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0439" r="26242" b="4747"/>
          <a:stretch/>
        </p:blipFill>
        <p:spPr bwMode="auto">
          <a:xfrm>
            <a:off x="6275388" y="1125538"/>
            <a:ext cx="5916612" cy="575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Набор милых мультфильмов сиамских кошек в различных позах">
            <a:extLst>
              <a:ext uri="{FF2B5EF4-FFF2-40B4-BE49-F238E27FC236}">
                <a16:creationId xmlns:a16="http://schemas.microsoft.com/office/drawing/2014/main" id="{A3B83362-7C65-069E-A80C-F926DBEDD2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454" b="82748" l="58946" r="91374">
                        <a14:foregroundMark x1="63259" y1="69489" x2="64696" y2="70128"/>
                        <a14:foregroundMark x1="60863" y1="70128" x2="60863" y2="71725"/>
                        <a14:foregroundMark x1="58946" y1="71086" x2="58946" y2="72045"/>
                        <a14:foregroundMark x1="71725" y1="82588" x2="71725" y2="82588"/>
                        <a14:foregroundMark x1="74441" y1="82428" x2="74441" y2="82428"/>
                        <a14:foregroundMark x1="78754" y1="82748" x2="78754" y2="82748"/>
                        <a14:foregroundMark x1="90096" y1="78754" x2="90096" y2="78754"/>
                        <a14:foregroundMark x1="91374" y1="78275" x2="91374" y2="78275"/>
                        <a14:foregroundMark x1="64537" y1="66454" x2="64537" y2="664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563" t="64653" r="6756" b="15287"/>
          <a:stretch/>
        </p:blipFill>
        <p:spPr bwMode="auto">
          <a:xfrm>
            <a:off x="8026270" y="3878752"/>
            <a:ext cx="4165730" cy="227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C110B027-0CF9-C68B-34AA-24714DFCD806}"/>
              </a:ext>
            </a:extLst>
          </p:cNvPr>
          <p:cNvSpPr/>
          <p:nvPr/>
        </p:nvSpPr>
        <p:spPr>
          <a:xfrm>
            <a:off x="6553200" y="2235200"/>
            <a:ext cx="2897189" cy="1337720"/>
          </a:xfrm>
          <a:prstGeom prst="wedgeRectCallout">
            <a:avLst>
              <a:gd name="adj1" fmla="val 21593"/>
              <a:gd name="adj2" fmla="val 74566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Напомню тебе о твоих делах и помогу запланировать новые</a:t>
            </a:r>
            <a:endParaRPr lang="ru-RU" sz="2000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0F34CD-613A-CB76-F7EB-A9AAC2D7AC36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Встроенные заметки и календарь</a:t>
            </a:r>
          </a:p>
        </p:txBody>
      </p:sp>
    </p:spTree>
    <p:extLst>
      <p:ext uri="{BB962C8B-B14F-4D97-AF65-F5344CB8AC3E}">
        <p14:creationId xmlns:p14="http://schemas.microsoft.com/office/powerpoint/2010/main" val="522681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3F0517-1F74-1A29-B149-D270DDDF0F42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Планирование задач</a:t>
            </a:r>
          </a:p>
        </p:txBody>
      </p:sp>
      <p:pic>
        <p:nvPicPr>
          <p:cNvPr id="8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9BE8EF1A-F1AE-E4C5-43F7-06AB9B2F57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0" t="4507" r="42118" b="4435"/>
          <a:stretch/>
        </p:blipFill>
        <p:spPr bwMode="auto">
          <a:xfrm>
            <a:off x="0" y="1125538"/>
            <a:ext cx="5930900" cy="573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745811B5-03E4-802D-02CB-75277C2565ED}"/>
              </a:ext>
            </a:extLst>
          </p:cNvPr>
          <p:cNvSpPr/>
          <p:nvPr/>
        </p:nvSpPr>
        <p:spPr>
          <a:xfrm>
            <a:off x="3130550" y="3275634"/>
            <a:ext cx="2308230" cy="593903"/>
          </a:xfrm>
          <a:prstGeom prst="wedgeRectCallout">
            <a:avLst>
              <a:gd name="adj1" fmla="val -53210"/>
              <a:gd name="adj2" fmla="val 109990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2000" dirty="0">
                <a:solidFill>
                  <a:schemeClr val="tx1"/>
                </a:solidFill>
                <a:effectLst/>
              </a:rPr>
              <a:t>Помидорки…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3FA916-350A-2B18-C968-EC03C68D5F48}"/>
              </a:ext>
            </a:extLst>
          </p:cNvPr>
          <p:cNvSpPr txBox="1"/>
          <p:nvPr/>
        </p:nvSpPr>
        <p:spPr>
          <a:xfrm>
            <a:off x="6096000" y="1125538"/>
            <a:ext cx="56880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Планировщик задач позволяет пользователю создать список всех необходимых дел с указанием сложности и срочности, чтобы в дальнейшем ассистент мог предложить одну или несколько задач на день по технике </a:t>
            </a:r>
          </a:p>
          <a:p>
            <a:r>
              <a:rPr lang="ru-RU" sz="2400" dirty="0"/>
              <a:t>«1-3-5».</a:t>
            </a:r>
          </a:p>
          <a:p>
            <a:endParaRPr lang="ru-RU" sz="2400" dirty="0"/>
          </a:p>
          <a:p>
            <a:r>
              <a:rPr lang="ru-RU" sz="2400" dirty="0"/>
              <a:t>Встроенный </a:t>
            </a:r>
            <a:r>
              <a:rPr lang="en-US" sz="2400" dirty="0"/>
              <a:t>Pomodoro </a:t>
            </a:r>
            <a:r>
              <a:rPr lang="ru-RU" sz="2400" dirty="0"/>
              <a:t>таймер поможет держать концентрацию и провести время максимально продуктивно.</a:t>
            </a:r>
          </a:p>
        </p:txBody>
      </p:sp>
      <p:pic>
        <p:nvPicPr>
          <p:cNvPr id="5122" name="Picture 2" descr="Schöne schwarze Katze, die mit großen Augen nach oben schaut,  Manga-Anime-Stil-Illustration | Premium Vektor">
            <a:extLst>
              <a:ext uri="{FF2B5EF4-FFF2-40B4-BE49-F238E27FC236}">
                <a16:creationId xmlns:a16="http://schemas.microsoft.com/office/drawing/2014/main" id="{9F7E1B8C-A2FA-046E-1221-2B5AC5103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11" b="92812" l="9620" r="89933">
                        <a14:foregroundMark x1="35570" y1="20128" x2="55705" y2="22204"/>
                        <a14:foregroundMark x1="55705" y1="22204" x2="56152" y2="25240"/>
                        <a14:foregroundMark x1="61298" y1="20927" x2="58613" y2="22204"/>
                        <a14:foregroundMark x1="35347" y1="21246" x2="36465" y2="20927"/>
                        <a14:foregroundMark x1="34228" y1="18850" x2="37584" y2="28914"/>
                        <a14:foregroundMark x1="34228" y1="19968" x2="43848" y2="23802"/>
                        <a14:foregroundMark x1="33110" y1="17252" x2="20805" y2="26198"/>
                        <a14:foregroundMark x1="20805" y1="26198" x2="23714" y2="27796"/>
                        <a14:foregroundMark x1="31544" y1="20128" x2="44519" y2="23323"/>
                        <a14:foregroundMark x1="31544" y1="22843" x2="31544" y2="22843"/>
                        <a14:foregroundMark x1="31544" y1="22843" x2="31544" y2="22843"/>
                        <a14:foregroundMark x1="23043" y1="25719" x2="43848" y2="36901"/>
                        <a14:foregroundMark x1="43848" y1="36901" x2="52349" y2="35623"/>
                        <a14:foregroundMark x1="64653" y1="26997" x2="50783" y2="42652"/>
                        <a14:foregroundMark x1="40045" y1="92812" x2="40045" y2="92812"/>
                        <a14:foregroundMark x1="70246" y1="59744" x2="70246" y2="59744"/>
                        <a14:foregroundMark x1="69799" y1="55431" x2="61969" y2="41054"/>
                        <a14:foregroundMark x1="68009" y1="54313" x2="72036" y2="67891"/>
                        <a14:foregroundMark x1="69128" y1="55112" x2="70917" y2="67412"/>
                        <a14:foregroundMark x1="70246" y1="58626" x2="70917" y2="67093"/>
                        <a14:foregroundMark x1="73826" y1="71406" x2="75839" y2="77157"/>
                        <a14:foregroundMark x1="60850" y1="16773" x2="63087" y2="16454"/>
                        <a14:foregroundMark x1="59060" y1="15335" x2="63535" y2="20927"/>
                        <a14:foregroundMark x1="60850" y1="16454" x2="66443" y2="16933"/>
                        <a14:foregroundMark x1="63758" y1="12141" x2="63758" y2="12141"/>
                        <a14:foregroundMark x1="63758" y1="10383" x2="63758" y2="10383"/>
                        <a14:foregroundMark x1="63758" y1="10383" x2="63758" y2="10383"/>
                        <a14:foregroundMark x1="63758" y1="10383" x2="63758" y2="10383"/>
                        <a14:foregroundMark x1="63758" y1="10383" x2="63758" y2="10383"/>
                        <a14:foregroundMark x1="63758" y1="10383" x2="64206" y2="16454"/>
                        <a14:foregroundMark x1="63758" y1="10543" x2="63758" y2="10543"/>
                        <a14:foregroundMark x1="56152" y1="14377" x2="41163" y2="13738"/>
                        <a14:foregroundMark x1="28635" y1="8147" x2="28859" y2="18850"/>
                        <a14:foregroundMark x1="29306" y1="5911" x2="37584" y2="14058"/>
                        <a14:foregroundMark x1="34452" y1="9585" x2="30872" y2="6709"/>
                        <a14:foregroundMark x1="34899" y1="10383" x2="38479" y2="14537"/>
                        <a14:foregroundMark x1="34452" y1="9744" x2="40716" y2="15176"/>
                        <a14:foregroundMark x1="58953" y1="8466" x2="58523" y2="8724"/>
                        <a14:foregroundMark x1="62416" y1="6390" x2="58953" y2="8466"/>
                        <a14:foregroundMark x1="57622" y1="10863" x2="53468" y2="14856"/>
                        <a14:foregroundMark x1="59284" y1="9265" x2="57944" y2="10553"/>
                        <a14:foregroundMark x1="71640" y1="30049" x2="72483" y2="32109"/>
                        <a14:foregroundMark x1="68233" y1="21725" x2="71229" y2="29046"/>
                        <a14:foregroundMark x1="71655" y1="30050" x2="72707" y2="32428"/>
                        <a14:foregroundMark x1="68680" y1="23323" x2="71227" y2="29081"/>
                        <a14:foregroundMark x1="69351" y1="24441" x2="71364" y2="27460"/>
                        <a14:foregroundMark x1="70470" y1="23802" x2="71528" y2="25529"/>
                        <a14:backgroundMark x1="55705" y1="6390" x2="54586" y2="8466"/>
                        <a14:backgroundMark x1="56152" y1="8466" x2="56152" y2="8466"/>
                        <a14:backgroundMark x1="54586" y1="9265" x2="54139" y2="10064"/>
                        <a14:backgroundMark x1="54139" y1="8466" x2="54139" y2="10863"/>
                        <a14:backgroundMark x1="75391" y1="24920" x2="74944" y2="301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170" y="3683787"/>
            <a:ext cx="1916111" cy="268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811F0A35-F4E4-2A9D-B503-B0B10FFC50C1}"/>
              </a:ext>
            </a:extLst>
          </p:cNvPr>
          <p:cNvGrpSpPr/>
          <p:nvPr/>
        </p:nvGrpSpPr>
        <p:grpSpPr>
          <a:xfrm>
            <a:off x="711204" y="3174213"/>
            <a:ext cx="2254246" cy="700740"/>
            <a:chOff x="742954" y="3034761"/>
            <a:chExt cx="2254246" cy="700740"/>
          </a:xfrm>
        </p:grpSpPr>
        <p:pic>
          <p:nvPicPr>
            <p:cNvPr id="5124" name="Picture 4" descr="Более 38 900 работ на тему «Tomato Cartoon»: стоковые фото, картинки и  изображения royalty-free - iStock">
              <a:extLst>
                <a:ext uri="{FF2B5EF4-FFF2-40B4-BE49-F238E27FC236}">
                  <a16:creationId xmlns:a16="http://schemas.microsoft.com/office/drawing/2014/main" id="{2A8B3EC6-9BF9-6962-637A-426CD9B134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954" y="3034761"/>
              <a:ext cx="695325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Более 38 900 работ на тему «Tomato Cartoon»: стоковые фото, картинки и  изображения royalty-free - iStock">
              <a:extLst>
                <a:ext uri="{FF2B5EF4-FFF2-40B4-BE49-F238E27FC236}">
                  <a16:creationId xmlns:a16="http://schemas.microsoft.com/office/drawing/2014/main" id="{DC21DFE7-4A3F-0D5E-745D-180E793DD2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3651" y="3034761"/>
              <a:ext cx="695325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Более 38 900 работ на тему «Tomato Cartoon»: стоковые фото, картинки и  изображения royalty-free - iStock">
              <a:extLst>
                <a:ext uri="{FF2B5EF4-FFF2-40B4-BE49-F238E27FC236}">
                  <a16:creationId xmlns:a16="http://schemas.microsoft.com/office/drawing/2014/main" id="{61669103-18BA-9E8D-1653-B4186CCBD7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1178" y="3040176"/>
              <a:ext cx="695325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Более 38 900 работ на тему «Tomato Cartoon»: стоковые фото, картинки и  изображения royalty-free - iStock">
              <a:extLst>
                <a:ext uri="{FF2B5EF4-FFF2-40B4-BE49-F238E27FC236}">
                  <a16:creationId xmlns:a16="http://schemas.microsoft.com/office/drawing/2014/main" id="{D317C934-4465-0524-D56B-F1BCA98655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1875" y="3040176"/>
              <a:ext cx="695325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388586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ГУ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909</Words>
  <Application>Microsoft Office PowerPoint</Application>
  <PresentationFormat>Широкоэкранный</PresentationFormat>
  <Paragraphs>94</Paragraphs>
  <Slides>14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GuardianTextEgyptian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Dron Kon</dc:creator>
  <cp:lastModifiedBy>Dron Kon</cp:lastModifiedBy>
  <cp:revision>23</cp:revision>
  <dcterms:created xsi:type="dcterms:W3CDTF">2025-03-19T17:49:07Z</dcterms:created>
  <dcterms:modified xsi:type="dcterms:W3CDTF">2025-03-24T20:10:51Z</dcterms:modified>
</cp:coreProperties>
</file>