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6" r:id="rId6"/>
    <p:sldId id="260" r:id="rId7"/>
    <p:sldId id="263" r:id="rId8"/>
    <p:sldId id="262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pos="3727" userDrawn="1">
          <p15:clr>
            <a:srgbClr val="A4A3A4"/>
          </p15:clr>
        </p15:guide>
        <p15:guide id="9" pos="3953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4227" autoAdjust="0"/>
  </p:normalViewPr>
  <p:slideViewPr>
    <p:cSldViewPr snapToGrid="0">
      <p:cViewPr varScale="1">
        <p:scale>
          <a:sx n="81" d="100"/>
          <a:sy n="81" d="100"/>
        </p:scale>
        <p:origin x="672" y="66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088"/>
        <p:guide pos="3727"/>
        <p:guide pos="3953"/>
        <p:guide pos="2003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испытываете зависимость от цифровых медиа (проще говоря, от всего  того, что мы читаем, смотрим или слушаем в интернете)?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5-4273-86BF-FCA6DA611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012319557940161"/>
          <c:y val="2.39518850007763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думаете, влияет ли чрезмерное использование цифровых медиа на Вашу концентрацию и продуктивность?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7.33</c:v>
                </c:pt>
                <c:pt idx="1">
                  <c:v>26.7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2A-4B0A-A72A-4024BE3EE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Чувствовали ли Вы, что информация из соц. сетей перегружает Ваш мозг?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5.33</c:v>
                </c:pt>
                <c:pt idx="1">
                  <c:v>3.33</c:v>
                </c:pt>
                <c:pt idx="2">
                  <c:v>1.33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6-4B22-BCFE-0E1F4F252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установки лимитов времени на использование соц. сетей?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3"/>
                <c:pt idx="0">
                  <c:v>Положительно</c:v>
                </c:pt>
                <c:pt idx="1">
                  <c:v>Отрицательно</c:v>
                </c:pt>
                <c:pt idx="2">
                  <c:v>Нейтрально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8-4BB7-B4C0-413551B6A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часто Вы отвлекаетесь, во время выполнения дел?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C7-42EC-B484-52AF4D8DE2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C7-42EC-B484-52AF4D8DE2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C7-42EC-B484-52AF4D8DE2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C7-42EC-B484-52AF4D8DE2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C7-42EC-B484-52AF4D8DE2CA}"/>
              </c:ext>
            </c:extLst>
          </c:dPt>
          <c:cat>
            <c:strRef>
              <c:f>Лист1!$A$2:$A$6</c:f>
              <c:strCache>
                <c:ptCount val="5"/>
                <c:pt idx="0">
                  <c:v>Могу отвлечься и забыть про дело</c:v>
                </c:pt>
                <c:pt idx="1">
                  <c:v>Иногда отвлекаюсь, чтобы ответитьна сообщения</c:v>
                </c:pt>
                <c:pt idx="2">
                  <c:v>Делаю краткие перерывы междуделами</c:v>
                </c:pt>
                <c:pt idx="3">
                  <c:v>Не пользуюсь соц. сетями пока незакончу все дела</c:v>
                </c:pt>
                <c:pt idx="4">
                  <c:v>Свой вариант ниже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2.67</c:v>
                </c:pt>
                <c:pt idx="3">
                  <c:v>0.67</c:v>
                </c:pt>
                <c:pt idx="4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C7-42EC-B484-52AF4D8DE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Ваше психическое здоровье ухудшается из-за частого использования интернета?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3"/>
                <c:pt idx="0">
                  <c:v>Да</c:v>
                </c:pt>
                <c:pt idx="1">
                  <c:v>Нет</c:v>
                </c:pt>
                <c:pt idx="2">
                  <c:v>Возможно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2-41E8-A44E-0796C02D2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создания виртуального куратора?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3"/>
                <c:pt idx="0">
                  <c:v>Положительно</c:v>
                </c:pt>
                <c:pt idx="1">
                  <c:v>Нейтрально</c:v>
                </c:pt>
                <c:pt idx="2">
                  <c:v>Нет надобности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66.7</c:v>
                </c:pt>
                <c:pt idx="1">
                  <c:v>27.7</c:v>
                </c:pt>
                <c:pt idx="2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22-473A-BEF7-73FA4F3F3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Что бы Вы хотели улучшить в своем взаимодействии с соц. сетями?*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Лист1!$A$2:$A$6</c:f>
              <c:strCache>
                <c:ptCount val="5"/>
                <c:pt idx="0">
                  <c:v>Сократить время использования</c:v>
                </c:pt>
                <c:pt idx="1">
                  <c:v>Уменьшить стресс отинформации</c:v>
                </c:pt>
                <c:pt idx="2">
                  <c:v>Повысить концентрацию</c:v>
                </c:pt>
                <c:pt idx="3">
                  <c:v>Улучшить качество сна</c:v>
                </c:pt>
                <c:pt idx="4">
                  <c:v>Другое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2.67</c:v>
                </c:pt>
                <c:pt idx="1">
                  <c:v>5.33</c:v>
                </c:pt>
                <c:pt idx="2">
                  <c:v>6</c:v>
                </c:pt>
                <c:pt idx="3">
                  <c:v>4.67</c:v>
                </c:pt>
                <c:pt idx="4">
                  <c:v>13.4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9-4C6E-954F-C33DEFC33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последнее время слово «</a:t>
            </a:r>
            <a:r>
              <a:rPr lang="ru-RU" b="0" i="0" u="non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стало у всех на слуху. Его даже прозвали словом 2024 года. Что же это?</a:t>
            </a:r>
          </a:p>
          <a:p>
            <a:pPr algn="l">
              <a:buNone/>
            </a:pP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Брейнрот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 снижению когнитивных функций, включая снижение концентрации внимания и нарушение психики.</a:t>
            </a:r>
            <a:endParaRPr lang="ru-RU" b="0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0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1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2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Люди </a:t>
            </a:r>
            <a:r>
              <a:rPr lang="ru-RU" sz="1200" b="0" i="0" dirty="0" err="1">
                <a:effectLst/>
                <a:latin typeface="+mj-lt"/>
              </a:rPr>
              <a:t>обеспокоины</a:t>
            </a:r>
            <a:r>
              <a:rPr lang="ru-RU" sz="1200" b="0" i="0" dirty="0">
                <a:effectLst/>
                <a:latin typeface="+mj-lt"/>
              </a:rPr>
              <a:t> влиянием гаджетов на человека. В современном мире наблюдается тенденция, когда дети и подростки использую мобильный телефон постоянно и не могут спокойно концентрироваться на прочих делах.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вышеописанных проблем лежит в мотивации и правильном подходе к планированию и выполнению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4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Используйте персонажа, который авторитетен и приятен вашему глазу.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Интеграция с популярными календарями расширит область применения и полезность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2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Планировщик задач подготовит для конечного пользователя самые актуальные задачи и не будет перегружать мозг большим списком дел.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7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Виртуальный куратор не позволит вам отвлекаться на «</a:t>
            </a:r>
            <a:r>
              <a:rPr lang="ru-RU" dirty="0" err="1"/>
              <a:t>брейнрот</a:t>
            </a:r>
            <a:r>
              <a:rPr lang="ru-RU" dirty="0"/>
              <a:t>», а сосредоточит вас на важных делах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9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B100C-4504-C898-B93D-0E55926C21BB}"/>
              </a:ext>
            </a:extLst>
          </p:cNvPr>
          <p:cNvSpPr txBox="1"/>
          <p:nvPr/>
        </p:nvSpPr>
        <p:spPr>
          <a:xfrm>
            <a:off x="1993231" y="1309010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7AD41-FB54-4C03-3C6D-2BE70F8DF6BF}"/>
              </a:ext>
            </a:extLst>
          </p:cNvPr>
          <p:cNvSpPr txBox="1"/>
          <p:nvPr/>
        </p:nvSpPr>
        <p:spPr>
          <a:xfrm>
            <a:off x="407987" y="2160258"/>
            <a:ext cx="1137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Верный помощник на рабочем столе!</a:t>
            </a:r>
          </a:p>
        </p:txBody>
      </p:sp>
      <p:pic>
        <p:nvPicPr>
          <p:cNvPr id="9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7ABE82E-323D-5592-7957-CC193D37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34FB63CD-D68E-3AD5-943E-0EBFC6599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21B0A4D-1530-3CFC-985F-5A068BBC1FA4}"/>
              </a:ext>
            </a:extLst>
          </p:cNvPr>
          <p:cNvSpPr/>
          <p:nvPr/>
        </p:nvSpPr>
        <p:spPr>
          <a:xfrm>
            <a:off x="3240911" y="3429000"/>
            <a:ext cx="2731265" cy="11059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E534E-932F-336B-1710-FCA373BE670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Предупреждение отвлечения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3DD4-1731-FCEC-C651-7D8131E4CB0F}"/>
              </a:ext>
            </a:extLst>
          </p:cNvPr>
          <p:cNvSpPr txBox="1"/>
          <p:nvPr/>
        </p:nvSpPr>
        <p:spPr>
          <a:xfrm>
            <a:off x="407988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проверяет, как долго пользователь используете ту или иную соц. Сеть и какие страницы в соц. Сети он просматривает. Если открыты «сообщения», то ничего страшного, но если открыты «клипы», ассистент об этом сразу предупредит. </a:t>
            </a:r>
          </a:p>
          <a:p>
            <a:r>
              <a:rPr lang="ru-RU" sz="2400" dirty="0"/>
              <a:t>Это осуществляется с помощью заголовка вкладки браузера, саму страницу ассистент не видит, так что все данные пользователя остаются конфиденциальны!</a:t>
            </a: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9F08FA5-99C2-8966-5F77-D7D5331B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2" t="20061" r="5431" b="5433"/>
          <a:stretch/>
        </p:blipFill>
        <p:spPr bwMode="auto">
          <a:xfrm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Недовольный кот клипарт (45 фото)">
            <a:extLst>
              <a:ext uri="{FF2B5EF4-FFF2-40B4-BE49-F238E27FC236}">
                <a16:creationId xmlns:a16="http://schemas.microsoft.com/office/drawing/2014/main" id="{2165F839-8799-48FE-8806-03D559FD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78" l="3778" r="95333">
                        <a14:foregroundMark x1="12444" y1="39778" x2="14444" y2="42667"/>
                        <a14:foregroundMark x1="20889" y1="43111" x2="20889" y2="43111"/>
                        <a14:foregroundMark x1="21333" y1="48889" x2="20889" y2="51111"/>
                        <a14:foregroundMark x1="20222" y1="51333" x2="17556" y2="51778"/>
                        <a14:foregroundMark x1="15778" y1="52667" x2="13556" y2="52889"/>
                        <a14:foregroundMark x1="13111" y1="46889" x2="11333" y2="54444"/>
                        <a14:foregroundMark x1="8667" y1="45333" x2="8667" y2="51111"/>
                        <a14:foregroundMark x1="5778" y1="43778" x2="6000" y2="50000"/>
                        <a14:foregroundMark x1="4889" y1="44444" x2="5778" y2="50444"/>
                        <a14:foregroundMark x1="7333" y1="40667" x2="8444" y2="51556"/>
                        <a14:foregroundMark x1="6889" y1="41556" x2="12222" y2="50000"/>
                        <a14:foregroundMark x1="7111" y1="39778" x2="13778" y2="47778"/>
                        <a14:foregroundMark x1="18889" y1="40444" x2="18667" y2="48889"/>
                        <a14:foregroundMark x1="19778" y1="39333" x2="19333" y2="48222"/>
                        <a14:foregroundMark x1="22444" y1="36667" x2="9556" y2="37333"/>
                        <a14:foregroundMark x1="14889" y1="36222" x2="4667" y2="36889"/>
                        <a14:foregroundMark x1="3778" y1="36667" x2="5556" y2="43778"/>
                        <a14:foregroundMark x1="4444" y1="35333" x2="16000" y2="34222"/>
                        <a14:foregroundMark x1="14000" y1="58889" x2="15111" y2="76889"/>
                        <a14:foregroundMark x1="16444" y1="74222" x2="32889" y2="90667"/>
                        <a14:foregroundMark x1="32889" y1="90667" x2="34000" y2="91333"/>
                        <a14:foregroundMark x1="26889" y1="87556" x2="52889" y2="97111"/>
                        <a14:foregroundMark x1="52889" y1="97111" x2="71333" y2="97778"/>
                        <a14:foregroundMark x1="71333" y1="97778" x2="80444" y2="96889"/>
                        <a14:foregroundMark x1="95333" y1="95778" x2="91556" y2="79556"/>
                        <a14:foregroundMark x1="21333" y1="36222" x2="18667" y2="36222"/>
                        <a14:foregroundMark x1="22667" y1="35111" x2="18222" y2="35111"/>
                        <a14:foregroundMark x1="23556" y1="34222" x2="19778" y2="34222"/>
                        <a14:foregroundMark x1="3778" y1="35333" x2="5111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2153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травление школьниц: детский омбудсмен поддерживает запрет Tik Tok и других  &quot;деструктивных сетей&quot; -">
            <a:extLst>
              <a:ext uri="{FF2B5EF4-FFF2-40B4-BE49-F238E27FC236}">
                <a16:creationId xmlns:a16="http://schemas.microsoft.com/office/drawing/2014/main" id="{DC782294-E10B-7767-CB21-DD6A126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0073"/>
          <a:stretch/>
        </p:blipFill>
        <p:spPr bwMode="auto">
          <a:xfrm>
            <a:off x="7639051" y="3655110"/>
            <a:ext cx="900113" cy="9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260A93A-1C52-BD21-DE4C-8A2DAFCD0678}"/>
              </a:ext>
            </a:extLst>
          </p:cNvPr>
          <p:cNvSpPr/>
          <p:nvPr/>
        </p:nvSpPr>
        <p:spPr>
          <a:xfrm>
            <a:off x="6413500" y="1736202"/>
            <a:ext cx="3073400" cy="1273698"/>
          </a:xfrm>
          <a:prstGeom prst="wedgeRectCallout">
            <a:avLst>
              <a:gd name="adj1" fmla="val 32950"/>
              <a:gd name="adj2" fmla="val 7126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Подозреваю, что вы отвлеклись, продолжим работу?</a:t>
            </a:r>
          </a:p>
        </p:txBody>
      </p:sp>
    </p:spTree>
    <p:extLst>
      <p:ext uri="{BB962C8B-B14F-4D97-AF65-F5344CB8AC3E}">
        <p14:creationId xmlns:p14="http://schemas.microsoft.com/office/powerpoint/2010/main" val="11160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38EA8-E504-F490-66D4-27B2BFBD611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4000" b="1"/>
            </a:lvl1pPr>
          </a:lstStyle>
          <a:p>
            <a:r>
              <a:rPr lang="ru-RU" dirty="0"/>
              <a:t>Сравнение с конкурентами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E9E5-97D1-9FEA-9EB7-619A5EFCC992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Главными конкурентами являются такие сервисы как </a:t>
            </a:r>
            <a:r>
              <a:rPr lang="en-US" sz="2400" dirty="0">
                <a:latin typeface="+mj-lt"/>
              </a:rPr>
              <a:t>Google Calendar, Yandex Calendar, </a:t>
            </a:r>
            <a:r>
              <a:rPr lang="ru-RU" sz="2400" dirty="0">
                <a:latin typeface="+mj-lt"/>
              </a:rPr>
              <a:t>различные планировщики задач, например,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+mj-lt"/>
              </a:rPr>
              <a:t>Todoist</a:t>
            </a:r>
            <a:r>
              <a:rPr lang="ru-RU" sz="2400" dirty="0">
                <a:solidFill>
                  <a:srgbClr val="000000"/>
                </a:solidFill>
                <a:latin typeface="+mj-lt"/>
              </a:rPr>
              <a:t> или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Microsoft To Do.</a:t>
            </a:r>
          </a:p>
          <a:p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Также технологию отрисовки прямо на рабочем столе используют некоторые игры в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Steam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. Примерами могут послужить «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You mother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»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или «</a:t>
            </a:r>
            <a:r>
              <a:rPr lang="en-US" sz="2400" dirty="0" err="1">
                <a:latin typeface="+mj-lt"/>
              </a:rPr>
              <a:t>Ropuka's</a:t>
            </a:r>
            <a:r>
              <a:rPr lang="en-US" sz="2400" dirty="0">
                <a:latin typeface="+mj-lt"/>
              </a:rPr>
              <a:t> Idle Island</a:t>
            </a:r>
            <a:r>
              <a:rPr lang="ru-RU" sz="2400" dirty="0">
                <a:latin typeface="+mj-lt"/>
              </a:rPr>
              <a:t>»</a:t>
            </a:r>
            <a:r>
              <a:rPr lang="en-US" sz="2400" dirty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Эти игры созданы больше для развлечения.</a:t>
            </a:r>
            <a:endParaRPr lang="en-US" sz="24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8978F-B4BB-7342-DF4C-378B3966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1125538"/>
            <a:ext cx="4210638" cy="2114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269E5-852F-1E55-C948-7A04A14E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38" y="3429000"/>
            <a:ext cx="3172268" cy="2057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719F25-F174-C9E1-47DD-54860D58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89" y="3429000"/>
            <a:ext cx="2670522" cy="27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3A7FBA-8F62-0AE0-3DE0-0996795B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65443"/>
              </p:ext>
            </p:extLst>
          </p:nvPr>
        </p:nvGraphicFramePr>
        <p:xfrm>
          <a:off x="407987" y="1125537"/>
          <a:ext cx="11376024" cy="53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716616119"/>
                    </a:ext>
                  </a:extLst>
                </a:gridCol>
                <a:gridCol w="1597799">
                  <a:extLst>
                    <a:ext uri="{9D8B030D-6E8A-4147-A177-3AD203B41FA5}">
                      <a16:colId xmlns:a16="http://schemas.microsoft.com/office/drawing/2014/main" val="493855950"/>
                    </a:ext>
                  </a:extLst>
                </a:gridCol>
                <a:gridCol w="4090213">
                  <a:extLst>
                    <a:ext uri="{9D8B030D-6E8A-4147-A177-3AD203B41FA5}">
                      <a16:colId xmlns:a16="http://schemas.microsoft.com/office/drawing/2014/main" val="602193924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772944752"/>
                    </a:ext>
                  </a:extLst>
                </a:gridCol>
              </a:tblGrid>
              <a:tr h="130495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Игры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Существующие планировщики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/>
                        <a:t>Виртуальный куратор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2860"/>
                  </a:ext>
                </a:extLst>
              </a:tr>
              <a:tr h="736209">
                <a:tc>
                  <a:txBody>
                    <a:bodyPr/>
                    <a:lstStyle/>
                    <a:p>
                      <a:r>
                        <a:rPr lang="ru-RU" sz="2400" dirty="0"/>
                        <a:t>Планирование задач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0140"/>
                  </a:ext>
                </a:extLst>
              </a:tr>
              <a:tr h="1005341">
                <a:tc>
                  <a:txBody>
                    <a:bodyPr/>
                    <a:lstStyle/>
                    <a:p>
                      <a:r>
                        <a:rPr lang="ru-RU" sz="2400" dirty="0"/>
                        <a:t>Встроенный тайм-менеджмент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3147"/>
                  </a:ext>
                </a:extLst>
              </a:tr>
              <a:tr h="979924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 о задачах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7045"/>
                  </a:ext>
                </a:extLst>
              </a:tr>
              <a:tr h="1372661">
                <a:tc>
                  <a:txBody>
                    <a:bodyPr/>
                    <a:lstStyle/>
                    <a:p>
                      <a:r>
                        <a:rPr lang="ru-RU" sz="2400" dirty="0"/>
                        <a:t>Интересная визуальная составляющая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>
                        <a:highlight>
                          <a:srgbClr val="00FF00"/>
                        </a:highlight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2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AD2C0-A18D-C0AD-6344-D7E191CE815D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</p:spTree>
    <p:extLst>
      <p:ext uri="{BB962C8B-B14F-4D97-AF65-F5344CB8AC3E}">
        <p14:creationId xmlns:p14="http://schemas.microsoft.com/office/powerpoint/2010/main" val="115718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0215ED5-E7E0-4216-AF1F-C5E037CD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46917"/>
              </p:ext>
            </p:extLst>
          </p:nvPr>
        </p:nvGraphicFramePr>
        <p:xfrm>
          <a:off x="407989" y="1125538"/>
          <a:ext cx="11376024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69557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3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36258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15173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1) </a:t>
                      </a:r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Наши потребители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2) Ценностное предложение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3)Взаимоотношения с потребителями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4) Потоки постоянных доходов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51731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Студенты</a:t>
                      </a:r>
                      <a:r>
                        <a:rPr lang="en-US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школьники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Полезность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Помощь </a:t>
                      </a:r>
                    </a:p>
                    <a:p>
                      <a:pPr algn="ctr"/>
                      <a:r>
                        <a:rPr lang="ru-RU" sz="25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Планирование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B6C638C-A6EB-4B6A-858C-EDA6F5A51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9941"/>
              </p:ext>
            </p:extLst>
          </p:nvPr>
        </p:nvGraphicFramePr>
        <p:xfrm>
          <a:off x="407986" y="3945373"/>
          <a:ext cx="11376026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79792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4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26024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048802"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5) Ключевые ресурсы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6) Ключевые виды деятельности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7) Ключевые партнеры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8) Ключевые издержки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06404"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Компьютеры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Разработка приложения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GitHub</a:t>
                      </a:r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1C3C42-FD20-4588-BBAC-8E9E05DF71F5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Бизнес модель</a:t>
            </a:r>
          </a:p>
        </p:txBody>
      </p:sp>
    </p:spTree>
    <p:extLst>
      <p:ext uri="{BB962C8B-B14F-4D97-AF65-F5344CB8AC3E}">
        <p14:creationId xmlns:p14="http://schemas.microsoft.com/office/powerpoint/2010/main" val="424005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925493B-C8A2-4F12-ABC3-47874A0E3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861012"/>
              </p:ext>
            </p:extLst>
          </p:nvPr>
        </p:nvGraphicFramePr>
        <p:xfrm>
          <a:off x="229404" y="3574472"/>
          <a:ext cx="5900717" cy="300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5CCD687-C7CF-41F8-AF13-2AE8217A5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792256"/>
              </p:ext>
            </p:extLst>
          </p:nvPr>
        </p:nvGraphicFramePr>
        <p:xfrm>
          <a:off x="6575818" y="3559979"/>
          <a:ext cx="4872839" cy="3003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AFA9D09-8BC8-4379-AE69-A15BC02F7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760807"/>
              </p:ext>
            </p:extLst>
          </p:nvPr>
        </p:nvGraphicFramePr>
        <p:xfrm>
          <a:off x="425450" y="1277299"/>
          <a:ext cx="5508624" cy="2543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DA250B-5A7A-48C8-8830-4D4367744901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8384B25B-581E-451A-9A93-B226FB647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0157330"/>
              </p:ext>
            </p:extLst>
          </p:nvPr>
        </p:nvGraphicFramePr>
        <p:xfrm>
          <a:off x="6096001" y="1041261"/>
          <a:ext cx="5760244" cy="277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878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227A7EF-6185-4DF3-BA9E-805A1A4A3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378346"/>
              </p:ext>
            </p:extLst>
          </p:nvPr>
        </p:nvGraphicFramePr>
        <p:xfrm>
          <a:off x="5683936" y="3578644"/>
          <a:ext cx="6656604" cy="3362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EBFC6E1-F60B-46B1-B043-33CF42CD9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253284"/>
              </p:ext>
            </p:extLst>
          </p:nvPr>
        </p:nvGraphicFramePr>
        <p:xfrm>
          <a:off x="219035" y="3578645"/>
          <a:ext cx="5876966" cy="2945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662D687-56F9-4967-AF1D-9252C8C03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773808"/>
              </p:ext>
            </p:extLst>
          </p:nvPr>
        </p:nvGraphicFramePr>
        <p:xfrm>
          <a:off x="6310808" y="333375"/>
          <a:ext cx="5473205" cy="3012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4060A686-D259-4ABE-83FB-0AE912C09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717650"/>
              </p:ext>
            </p:extLst>
          </p:nvPr>
        </p:nvGraphicFramePr>
        <p:xfrm>
          <a:off x="219035" y="333375"/>
          <a:ext cx="5876965" cy="3442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6477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91BA-DFBC-DE4D-E736-D2710006CA7B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Команда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E67CB1-09C5-F620-B9D2-F788F6211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46" t="5937" r="8570" b="45956"/>
          <a:stretch/>
        </p:blipFill>
        <p:spPr>
          <a:xfrm>
            <a:off x="2101710" y="1991592"/>
            <a:ext cx="2156106" cy="287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9DD4F-16A3-F8D0-1E4A-ECFC826373E5}"/>
              </a:ext>
            </a:extLst>
          </p:cNvPr>
          <p:cNvSpPr txBox="1"/>
          <p:nvPr/>
        </p:nvSpPr>
        <p:spPr>
          <a:xfrm>
            <a:off x="407988" y="4866403"/>
            <a:ext cx="550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Мешалов</a:t>
            </a:r>
            <a:r>
              <a:rPr lang="ru-RU" b="1" dirty="0"/>
              <a:t> Лев</a:t>
            </a:r>
            <a:br>
              <a:rPr lang="ru-RU" b="1" dirty="0"/>
            </a:br>
            <a:r>
              <a:rPr lang="ru-RU" dirty="0"/>
              <a:t>Коммуникатор</a:t>
            </a:r>
            <a:br>
              <a:rPr lang="ru-RU" dirty="0"/>
            </a:br>
            <a:r>
              <a:rPr lang="ru-RU" dirty="0"/>
              <a:t>Маркетолог</a:t>
            </a:r>
            <a:br>
              <a:rPr lang="ru-RU" dirty="0"/>
            </a:br>
            <a:r>
              <a:rPr lang="ru-RU" dirty="0"/>
              <a:t>Экономист</a:t>
            </a:r>
            <a:endParaRPr lang="ru-RU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20C5078-D253-46F6-B02B-2D3169C1247F}"/>
              </a:ext>
            </a:extLst>
          </p:cNvPr>
          <p:cNvGrpSpPr/>
          <p:nvPr/>
        </p:nvGrpSpPr>
        <p:grpSpPr>
          <a:xfrm>
            <a:off x="3341688" y="1991591"/>
            <a:ext cx="5508623" cy="3798137"/>
            <a:chOff x="6275388" y="1991595"/>
            <a:chExt cx="5508623" cy="3798137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ABD047B6-88A1-F7B1-3F19-4E46D0555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" r="1786"/>
            <a:stretch/>
          </p:blipFill>
          <p:spPr>
            <a:xfrm>
              <a:off x="7934185" y="1991595"/>
              <a:ext cx="2156106" cy="28748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C5DE1-1D83-BA7B-8C4F-29C17E82E9D0}"/>
                </a:ext>
              </a:extLst>
            </p:cNvPr>
            <p:cNvSpPr txBox="1"/>
            <p:nvPr/>
          </p:nvSpPr>
          <p:spPr>
            <a:xfrm>
              <a:off x="6275388" y="4866402"/>
              <a:ext cx="5508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Коновалов Андрей</a:t>
              </a:r>
              <a:br>
                <a:rPr lang="ru-RU" b="1" dirty="0"/>
              </a:br>
              <a:r>
                <a:rPr lang="ru-RU" dirty="0"/>
                <a:t>Лидер</a:t>
              </a:r>
            </a:p>
            <a:p>
              <a:pPr algn="ctr"/>
              <a:r>
                <a:rPr lang="ru-RU" dirty="0"/>
                <a:t>Программист-технолог</a:t>
              </a: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1CE5D-FB6A-4599-8E0A-9AA56A634D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0" t="17714" r="22494" b="20004"/>
          <a:stretch/>
        </p:blipFill>
        <p:spPr>
          <a:xfrm>
            <a:off x="7899260" y="1991587"/>
            <a:ext cx="2156108" cy="2874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DBA53-F0D4-474A-B64B-6473834DE76E}"/>
              </a:ext>
            </a:extLst>
          </p:cNvPr>
          <p:cNvSpPr txBox="1"/>
          <p:nvPr/>
        </p:nvSpPr>
        <p:spPr>
          <a:xfrm>
            <a:off x="6275390" y="4893393"/>
            <a:ext cx="550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Зарубин Антон</a:t>
            </a:r>
          </a:p>
          <a:p>
            <a:pPr algn="ctr"/>
            <a:r>
              <a:rPr lang="ru-RU" dirty="0"/>
              <a:t>Экономист</a:t>
            </a:r>
          </a:p>
          <a:p>
            <a:pPr algn="ctr"/>
            <a:r>
              <a:rPr lang="ru-RU" dirty="0"/>
              <a:t>Программист</a:t>
            </a:r>
          </a:p>
          <a:p>
            <a:pPr algn="ctr"/>
            <a:r>
              <a:rPr lang="ru-RU" dirty="0"/>
              <a:t>Дизайнер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80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12E-574F-4F61-5520-BFD52E7E091D}"/>
              </a:ext>
            </a:extLst>
          </p:cNvPr>
          <p:cNvSpPr txBox="1"/>
          <p:nvPr/>
        </p:nvSpPr>
        <p:spPr>
          <a:xfrm>
            <a:off x="396876" y="307505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4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333375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07988" y="1958937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407988" y="2828835"/>
            <a:ext cx="1137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термин относится к чрезмерному использованию цифровых медиа,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может привести к </a:t>
            </a:r>
            <a:r>
              <a:rPr lang="ru-RU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</a:t>
            </a:r>
          </a:p>
          <a:p>
            <a:pPr algn="ctr"/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нарушение психики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pic>
        <p:nvPicPr>
          <p:cNvPr id="1026" name="Picture 2" descr="Дефицит внимания | Концентрация внимания - это золото 21 века">
            <a:extLst>
              <a:ext uri="{FF2B5EF4-FFF2-40B4-BE49-F238E27FC236}">
                <a16:creationId xmlns:a16="http://schemas.microsoft.com/office/drawing/2014/main" id="{3390EB4C-2733-7273-4E55-70663C19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125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407988" y="4947632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A278-E1C7-A2BB-C696-96C289F74ADA}"/>
              </a:ext>
            </a:extLst>
          </p:cNvPr>
          <p:cNvSpPr txBox="1"/>
          <p:nvPr/>
        </p:nvSpPr>
        <p:spPr>
          <a:xfrm>
            <a:off x="407989" y="1125538"/>
            <a:ext cx="568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Концентрация внимания – это золото 21 века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0AC40-B274-E709-7177-66E01B858932}"/>
              </a:ext>
            </a:extLst>
          </p:cNvPr>
          <p:cNvSpPr txBox="1"/>
          <p:nvPr/>
        </p:nvSpPr>
        <p:spPr>
          <a:xfrm>
            <a:off x="407988" y="1125538"/>
            <a:ext cx="5688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Нейропластичность мозга</a:t>
            </a:r>
            <a:r>
              <a:rPr lang="ru-RU" sz="2200" i="0" dirty="0">
                <a:solidFill>
                  <a:srgbClr val="000000"/>
                </a:solidFill>
                <a:effectLst/>
                <a:latin typeface="+mj-lt"/>
              </a:rPr>
              <a:t> (способность структурно меняться с течением времени)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 означает, что опыт, который мы получаем от 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использования Интернета, может оказывать на мозг значительное влияние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 Особенно важно понимать какие изменения это влечет у детей и молодежи, так как в их возрасте мозг до сих пор развивается. Всемирная организация здравоохранения уже высказывала беспокойство на данную тему, 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рекомендуя детям младше 5 лет проводить напротив экрана не более 1 часа в день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2200" dirty="0">
              <a:latin typeface="+mj-lt"/>
            </a:endParaRPr>
          </a:p>
        </p:txBody>
      </p:sp>
      <p:pic>
        <p:nvPicPr>
          <p:cNvPr id="2054" name="Picture 6" descr="Сколько разрешать — час, два, четыре?» Что делать, если ребенок вечно в  телефоне | Правмир">
            <a:extLst>
              <a:ext uri="{FF2B5EF4-FFF2-40B4-BE49-F238E27FC236}">
                <a16:creationId xmlns:a16="http://schemas.microsoft.com/office/drawing/2014/main" id="{B8362CA4-29DB-2667-FF25-5C553516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r="16915"/>
          <a:stretch/>
        </p:blipFill>
        <p:spPr bwMode="auto">
          <a:xfrm flipH="1">
            <a:off x="6275387" y="1125538"/>
            <a:ext cx="5916611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5688-DAA1-E98C-0180-ADA77233BDF6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52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B43E2-6670-9F05-9DCA-B40334135BBC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F1D3-DFE8-4DFE-59F5-39F7A04FAE38}"/>
              </a:ext>
            </a:extLst>
          </p:cNvPr>
          <p:cNvSpPr txBox="1"/>
          <p:nvPr/>
        </p:nvSpPr>
        <p:spPr>
          <a:xfrm>
            <a:off x="407988" y="1189925"/>
            <a:ext cx="568801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  <a:buNone/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Есть два типа внимания.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Непроизвольное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кто-то крикнул — мы обернулись.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это способность контролировать процесс.</a:t>
            </a:r>
          </a:p>
          <a:p>
            <a:pPr algn="l">
              <a:spcAft>
                <a:spcPts val="1800"/>
              </a:spcAft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Разработчики игр и видеоконтента искусственно поддерживают интерес. Короткие видео или динамичные сцены в длинных видео, бонусы в играх – всё это отвлекает и перетягивает внимание с важных дел.</a:t>
            </a:r>
          </a:p>
        </p:txBody>
      </p:sp>
      <p:pic>
        <p:nvPicPr>
          <p:cNvPr id="3074" name="Picture 2" descr="Как короткие видео влияют на ментальное здоровье: научные данные | РБК Стиль">
            <a:extLst>
              <a:ext uri="{FF2B5EF4-FFF2-40B4-BE49-F238E27FC236}">
                <a16:creationId xmlns:a16="http://schemas.microsoft.com/office/drawing/2014/main" id="{8473C533-F2B7-D02A-1F30-4B385634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3719" r="10759" b="2692"/>
          <a:stretch/>
        </p:blipFill>
        <p:spPr bwMode="auto">
          <a:xfrm flipH="1"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33192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412499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418581" y="2236083"/>
            <a:ext cx="11376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Любимый персонаж на рабочем столе, который призван </a:t>
            </a:r>
            <a:r>
              <a:rPr lang="ru-RU" sz="3200" b="0" i="0" dirty="0">
                <a:solidFill>
                  <a:srgbClr val="121212"/>
                </a:solidFill>
                <a:effectLst/>
                <a:latin typeface="+mj-lt"/>
              </a:rPr>
              <a:t>предупреждать отвлечение от работы или учёбы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+mj-lt"/>
              </a:rPr>
              <a:t>!</a:t>
            </a:r>
            <a:endParaRPr lang="ru-RU" sz="3200" dirty="0">
              <a:latin typeface="+mj-lt"/>
            </a:endParaRP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F861F05C-44BE-2A08-6706-FA615EC4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8771" r="28568" b="6090"/>
          <a:stretch/>
        </p:blipFill>
        <p:spPr bwMode="auto">
          <a:xfrm>
            <a:off x="418581" y="3428999"/>
            <a:ext cx="5677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Симпатичная рыжая кошка лижет лапу на белом фоне. | Премиум векторы">
            <a:extLst>
              <a:ext uri="{FF2B5EF4-FFF2-40B4-BE49-F238E27FC236}">
                <a16:creationId xmlns:a16="http://schemas.microsoft.com/office/drawing/2014/main" id="{92B75BA3-3696-5AFB-434F-391D5FA9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770" y1="18211" x2="43770" y2="18211"/>
                        <a14:foregroundMark x1="64856" y1="25080" x2="64856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7" y="3311530"/>
            <a:ext cx="3128818" cy="3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Кастомизация ассистента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6" y="1593568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3047999" y="1318559"/>
            <a:ext cx="2623595" cy="110055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Гибкая настройка внешнего вида позволяет использовать любимого персонажа или персонажа приятного глазу.</a:t>
            </a:r>
          </a:p>
          <a:p>
            <a:endParaRPr lang="ru-RU" sz="2400" dirty="0"/>
          </a:p>
          <a:p>
            <a:r>
              <a:rPr lang="ru-RU" sz="2400" dirty="0"/>
              <a:t>Кастомизация осуществляется по средствам сбора картинок, олицетворяющих эмоции персонажа и именование этих картинок по маске, понятной программе. Правила именования будут изложены в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407988" y="1125538"/>
            <a:ext cx="568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может хранить пользовательские заметки, а интеграция с 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Yandex </a:t>
            </a:r>
            <a:r>
              <a:rPr lang="ru-RU" sz="2400" dirty="0"/>
              <a:t>календарями, позволит напоминать о встречах и событиях. </a:t>
            </a:r>
          </a:p>
          <a:p>
            <a:endParaRPr lang="ru-RU" sz="2400" dirty="0"/>
          </a:p>
          <a:p>
            <a:r>
              <a:rPr lang="ru-RU" sz="2400" dirty="0"/>
              <a:t>Также, ассистент предоставляет возможность создавать новое событие в календаре.</a:t>
            </a:r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0439" r="26242" b="4747"/>
          <a:stretch/>
        </p:blipFill>
        <p:spPr bwMode="auto">
          <a:xfrm>
            <a:off x="6275388" y="1125538"/>
            <a:ext cx="5916612" cy="5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026270" y="3878752"/>
            <a:ext cx="4165730" cy="22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553200" y="2235200"/>
            <a:ext cx="2897189" cy="1337720"/>
          </a:xfrm>
          <a:prstGeom prst="wedgeRectCallout">
            <a:avLst>
              <a:gd name="adj1" fmla="val 21593"/>
              <a:gd name="adj2" fmla="val 745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34CD-613A-CB76-F7EB-A9AAC2D7AC36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Встроенные заметки и календарь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0517-1F74-1A29-B149-D270DDDF0F42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Планирование задач</a:t>
            </a:r>
          </a:p>
        </p:txBody>
      </p:sp>
      <p:pic>
        <p:nvPicPr>
          <p:cNvPr id="8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BE8EF1A-F1AE-E4C5-43F7-06AB9B2F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45811B5-03E4-802D-02CB-75277C2565ED}"/>
              </a:ext>
            </a:extLst>
          </p:cNvPr>
          <p:cNvSpPr/>
          <p:nvPr/>
        </p:nvSpPr>
        <p:spPr>
          <a:xfrm>
            <a:off x="3130550" y="3275634"/>
            <a:ext cx="2308230" cy="593903"/>
          </a:xfrm>
          <a:prstGeom prst="wedgeRectCallout">
            <a:avLst>
              <a:gd name="adj1" fmla="val -53210"/>
              <a:gd name="adj2" fmla="val 10999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Помидорки…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FA916-350A-2B18-C968-EC03C68D5F48}"/>
              </a:ext>
            </a:extLst>
          </p:cNvPr>
          <p:cNvSpPr txBox="1"/>
          <p:nvPr/>
        </p:nvSpPr>
        <p:spPr>
          <a:xfrm>
            <a:off x="6096000" y="1125538"/>
            <a:ext cx="56880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Планировщик задач позволяет пользователю создать список всех необходимых дел с указанием сложности и срочности, чтобы в дальнейшем ассистент мог предложить одну или несколько задач на день по технике </a:t>
            </a:r>
          </a:p>
          <a:p>
            <a:r>
              <a:rPr lang="ru-RU" sz="2400" dirty="0"/>
              <a:t>«1-3-5».</a:t>
            </a:r>
          </a:p>
          <a:p>
            <a:endParaRPr lang="ru-RU" sz="2400" dirty="0"/>
          </a:p>
          <a:p>
            <a:r>
              <a:rPr lang="ru-RU" sz="2400" dirty="0"/>
              <a:t>Встроенный </a:t>
            </a:r>
            <a:r>
              <a:rPr lang="en-US" sz="2400" dirty="0"/>
              <a:t>Pomodoro </a:t>
            </a:r>
            <a:r>
              <a:rPr lang="ru-RU" sz="2400" dirty="0"/>
              <a:t>таймер поможет держать концентрацию и провести время максимально продуктивно.</a:t>
            </a:r>
          </a:p>
        </p:txBody>
      </p:sp>
      <p:pic>
        <p:nvPicPr>
          <p:cNvPr id="5122" name="Picture 2" descr="Schöne schwarze Katze, die mit großen Augen nach oben schaut,  Manga-Anime-Stil-Illustration | Premium Vektor">
            <a:extLst>
              <a:ext uri="{FF2B5EF4-FFF2-40B4-BE49-F238E27FC236}">
                <a16:creationId xmlns:a16="http://schemas.microsoft.com/office/drawing/2014/main" id="{9F7E1B8C-A2FA-046E-1221-2B5AC51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1" b="92812" l="9620" r="89933">
                        <a14:foregroundMark x1="35570" y1="20128" x2="55705" y2="22204"/>
                        <a14:foregroundMark x1="55705" y1="22204" x2="56152" y2="25240"/>
                        <a14:foregroundMark x1="61298" y1="20927" x2="58613" y2="22204"/>
                        <a14:foregroundMark x1="35347" y1="21246" x2="36465" y2="20927"/>
                        <a14:foregroundMark x1="34228" y1="18850" x2="37584" y2="28914"/>
                        <a14:foregroundMark x1="34228" y1="19968" x2="43848" y2="23802"/>
                        <a14:foregroundMark x1="33110" y1="17252" x2="20805" y2="26198"/>
                        <a14:foregroundMark x1="20805" y1="26198" x2="23714" y2="27796"/>
                        <a14:foregroundMark x1="31544" y1="20128" x2="44519" y2="23323"/>
                        <a14:foregroundMark x1="31544" y1="22843" x2="31544" y2="22843"/>
                        <a14:foregroundMark x1="31544" y1="22843" x2="31544" y2="22843"/>
                        <a14:foregroundMark x1="23043" y1="25719" x2="43848" y2="36901"/>
                        <a14:foregroundMark x1="43848" y1="36901" x2="52349" y2="35623"/>
                        <a14:foregroundMark x1="64653" y1="26997" x2="50783" y2="42652"/>
                        <a14:foregroundMark x1="40045" y1="92812" x2="40045" y2="92812"/>
                        <a14:foregroundMark x1="70246" y1="59744" x2="70246" y2="59744"/>
                        <a14:foregroundMark x1="69799" y1="55431" x2="61969" y2="41054"/>
                        <a14:foregroundMark x1="68009" y1="54313" x2="72036" y2="67891"/>
                        <a14:foregroundMark x1="69128" y1="55112" x2="70917" y2="67412"/>
                        <a14:foregroundMark x1="70246" y1="58626" x2="70917" y2="67093"/>
                        <a14:foregroundMark x1="73826" y1="71406" x2="75839" y2="77157"/>
                        <a14:foregroundMark x1="60850" y1="16773" x2="63087" y2="16454"/>
                        <a14:foregroundMark x1="59060" y1="15335" x2="63535" y2="20927"/>
                        <a14:foregroundMark x1="60850" y1="16454" x2="66443" y2="16933"/>
                        <a14:foregroundMark x1="63758" y1="12141" x2="63758" y2="12141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4206" y2="16454"/>
                        <a14:foregroundMark x1="63758" y1="10543" x2="63758" y2="10543"/>
                        <a14:foregroundMark x1="56152" y1="14377" x2="41163" y2="13738"/>
                        <a14:foregroundMark x1="28635" y1="8147" x2="28859" y2="18850"/>
                        <a14:foregroundMark x1="29306" y1="5911" x2="37584" y2="14058"/>
                        <a14:foregroundMark x1="34452" y1="9585" x2="30872" y2="6709"/>
                        <a14:foregroundMark x1="34899" y1="10383" x2="38479" y2="14537"/>
                        <a14:foregroundMark x1="34452" y1="9744" x2="40716" y2="15176"/>
                        <a14:foregroundMark x1="58953" y1="8466" x2="58523" y2="8724"/>
                        <a14:foregroundMark x1="62416" y1="6390" x2="58953" y2="8466"/>
                        <a14:foregroundMark x1="57622" y1="10863" x2="53468" y2="14856"/>
                        <a14:foregroundMark x1="59284" y1="9265" x2="57944" y2="10553"/>
                        <a14:foregroundMark x1="71640" y1="30049" x2="72483" y2="32109"/>
                        <a14:foregroundMark x1="68233" y1="21725" x2="71229" y2="29046"/>
                        <a14:foregroundMark x1="71655" y1="30050" x2="72707" y2="32428"/>
                        <a14:foregroundMark x1="68680" y1="23323" x2="71227" y2="29081"/>
                        <a14:foregroundMark x1="69351" y1="24441" x2="71364" y2="27460"/>
                        <a14:foregroundMark x1="70470" y1="23802" x2="71528" y2="25529"/>
                        <a14:backgroundMark x1="55705" y1="6390" x2="54586" y2="8466"/>
                        <a14:backgroundMark x1="56152" y1="8466" x2="56152" y2="8466"/>
                        <a14:backgroundMark x1="54586" y1="9265" x2="54139" y2="10064"/>
                        <a14:backgroundMark x1="54139" y1="8466" x2="54139" y2="10863"/>
                        <a14:backgroundMark x1="75391" y1="24920" x2="74944" y2="3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0" y="3683787"/>
            <a:ext cx="1916111" cy="26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11F0A35-F4E4-2A9D-B503-B0B10FFC50C1}"/>
              </a:ext>
            </a:extLst>
          </p:cNvPr>
          <p:cNvGrpSpPr/>
          <p:nvPr/>
        </p:nvGrpSpPr>
        <p:grpSpPr>
          <a:xfrm>
            <a:off x="711204" y="3174213"/>
            <a:ext cx="2254246" cy="700740"/>
            <a:chOff x="742954" y="3034761"/>
            <a:chExt cx="2254246" cy="700740"/>
          </a:xfrm>
        </p:grpSpPr>
        <p:pic>
          <p:nvPicPr>
            <p:cNvPr id="5124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2A8B3EC6-9BF9-6962-637A-426CD9B13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4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C21DFE7-4A3F-0D5E-745D-180E793D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61669103-18BA-9E8D-1653-B4186CCB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178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317C934-4465-0524-D56B-F1BCA9865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858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935</Words>
  <Application>Microsoft Office PowerPoint</Application>
  <PresentationFormat>Широкоэкранный</PresentationFormat>
  <Paragraphs>123</Paragraphs>
  <Slides>17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Dron Kon</dc:creator>
  <cp:lastModifiedBy>Антон Зарубин</cp:lastModifiedBy>
  <cp:revision>35</cp:revision>
  <dcterms:created xsi:type="dcterms:W3CDTF">2025-03-19T17:49:07Z</dcterms:created>
  <dcterms:modified xsi:type="dcterms:W3CDTF">2025-05-12T12:28:49Z</dcterms:modified>
</cp:coreProperties>
</file>