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6" r:id="rId6"/>
    <p:sldId id="260" r:id="rId7"/>
    <p:sldId id="263" r:id="rId8"/>
    <p:sldId id="262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pos="3727" userDrawn="1">
          <p15:clr>
            <a:srgbClr val="A4A3A4"/>
          </p15:clr>
        </p15:guide>
        <p15:guide id="9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4227" autoAdjust="0"/>
  </p:normalViewPr>
  <p:slideViewPr>
    <p:cSldViewPr snapToGrid="0">
      <p:cViewPr>
        <p:scale>
          <a:sx n="75" d="100"/>
          <a:sy n="75" d="100"/>
        </p:scale>
        <p:origin x="1752" y="246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110"/>
        <p:guide pos="3727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0%D0%BD%D0%B3%D0%BB%D0%B8%D0%B9%D1%81%D0%BA%D0%B8%D0%B9_%D1%8F%D0%B7%D1%8B%D0%BA" TargetMode="External"/><Relationship Id="rId7" Type="http://schemas.openxmlformats.org/officeDocument/2006/relationships/hyperlink" Target="https://ru.wikipedia.org/wiki/%D0%9F%D1%81%D0%B8%D1%85%D0%B8%D1%87%D0%B5%D1%81%D0%BA%D0%BE%D0%B5_%D1%80%D0%B0%D1%81%D1%81%D1%82%D1%80%D0%BE%D0%B9%D1%81%D1%82%D0%B2%D0%B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A1%D0%B8%D0%BD%D0%B4%D1%80%D0%BE%D0%BC_%D0%B4%D0%B5%D1%84%D0%B8%D1%86%D0%B8%D1%82%D0%B0_%D0%B2%D0%BD%D0%B8%D0%BC%D0%B0%D0%BD%D0%B8%D1%8F_%D0%B8_%D0%B3%D0%B8%D0%BF%D0%B5%D1%80%D0%B0%D0%BA%D1%82%D0%B8%D0%B2%D0%BD%D0%BE%D1%81%D1%82%D0%B8" TargetMode="External"/><Relationship Id="rId5" Type="http://schemas.openxmlformats.org/officeDocument/2006/relationships/hyperlink" Target="https://ru.wikipedia.org/wiki/%D0%9A%D0%BE%D0%B3%D0%BD%D0%B8%D1%82%D0%B8%D0%B2%D0%BD%D1%8B%D0%B5_%D0%BD%D0%B0%D1%80%D1%83%D1%88%D0%B5%D0%BD%D0%B8%D1%8F" TargetMode="External"/><Relationship Id="rId4" Type="http://schemas.openxmlformats.org/officeDocument/2006/relationships/hyperlink" Target="https://ru.wikipedia.org/wiki/%D0%94%D0%BE%D1%81%D0%BB%D0%BE%D0%B2%D0%BD%D1%8B%D0%B9_%D0%BF%D0%B5%D1%80%D0%B5%D0%B2%D0%BE%D0%B4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ii.ox.ac.uk/news-events/no-evidence-screen-time-is-negative-for-childrens-cognitive-development-and-well-being-oxford-study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heguardian.com/lifeandstyle/2025/jan/29/all-in-the-mind-the-surprising-truth-about-brain-ro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1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Английский язык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англ.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Дословный перево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дословно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 — «гниение / разложение мозга») 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Когнитивные нарушен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Синдром дефицита внимания и гиперактивност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снижение 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 tooltip="Психическое расстройств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нарушение психики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Из-за этого студенты и школьники, часто использующие компьютер, могут отвлекаться от выполнения важных задач на низкокачественный контент и снижать свою продуктивность в учёбе/работе.</a:t>
            </a:r>
          </a:p>
          <a:p>
            <a:pPr>
              <a:buNone/>
            </a:pPr>
            <a:br>
              <a:rPr lang="ru-RU" u="none" dirty="0">
                <a:solidFill>
                  <a:schemeClr val="tx1"/>
                </a:solidFill>
              </a:rPr>
            </a:br>
            <a:endParaRPr lang="ru-RU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Эндрю Пшибыльский</a:t>
            </a:r>
            <a:r>
              <a:rPr lang="en-US" sz="1200" b="0" i="0" dirty="0">
                <a:effectLst/>
                <a:latin typeface="+mj-lt"/>
              </a:rPr>
              <a:t> - </a:t>
            </a: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профессор человеческого поведения и технологий в Оксфордском университете</a:t>
            </a:r>
            <a:r>
              <a:rPr lang="en-US" sz="1200" b="0" i="0" dirty="0">
                <a:solidFill>
                  <a:srgbClr val="121212"/>
                </a:solidFill>
                <a:effectLst/>
                <a:latin typeface="+mj-lt"/>
              </a:rPr>
              <a:t>.</a:t>
            </a:r>
          </a:p>
          <a:p>
            <a:r>
              <a:rPr lang="ru-RU" sz="1200" b="0" i="0" dirty="0">
                <a:effectLst/>
                <a:latin typeface="+mj-lt"/>
              </a:rPr>
              <a:t>Пшибыльский скептически относился к заявлениям о том, что интернет способен влиять на уровень </a:t>
            </a:r>
            <a:r>
              <a:rPr lang="en-US" sz="1200" b="0" i="0" dirty="0">
                <a:effectLst/>
                <a:latin typeface="+mj-lt"/>
              </a:rPr>
              <a:t>IQ </a:t>
            </a:r>
            <a:r>
              <a:rPr lang="ru-RU" sz="1200" b="0" i="0" dirty="0">
                <a:effectLst/>
                <a:latin typeface="+mj-lt"/>
              </a:rPr>
              <a:t>человека.</a:t>
            </a:r>
          </a:p>
          <a:p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В 2023 году Пшибыльский и его коллеги изучили данные почти 12 000 детей в США в возрасте от девяти до 12 лет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GuardianTextEgypti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 не обнаружили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GuardianTextEgyptian"/>
              </a:rPr>
              <a:t> </a:t>
            </a: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никакого влияния экранного времени на функциональную связность.</a:t>
            </a:r>
          </a:p>
          <a:p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Они также не обнаружили негативного влияния на самооценку благополучия детей.</a:t>
            </a:r>
          </a:p>
          <a:p>
            <a:r>
              <a:rPr lang="ru-RU" sz="1200" b="0" i="0" dirty="0">
                <a:solidFill>
                  <a:srgbClr val="121212"/>
                </a:solidFill>
                <a:effectLst/>
                <a:latin typeface="GuardianTextEgyptian"/>
              </a:rPr>
              <a:t>Тем не менее, Эндрю говорит о том, что люди всегда были отвлекаемыми. </a:t>
            </a:r>
          </a:p>
          <a:p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171450" indent="-171450">
              <a:buFontTx/>
              <a:buChar char="-"/>
            </a:pP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Люди всегда были отвлекающими. Мы всегда искали утешения в мимолетном. Если вы посмотрите на историю СМИ в Великобритании, просто в качестве простого примера, то в 1940-х, 1950-х, 1960-х годах, сколько миллионов таблоидов продавалось каждый день? Ошеломляющие цифры, потому что люди баловались этим. Это то, что люди всегда делали, и мы немного моралистичны по этому поводу.</a:t>
            </a:r>
          </a:p>
          <a:p>
            <a:pPr marL="171450" indent="-171450">
              <a:buFontTx/>
              <a:buChar char="-"/>
            </a:pP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Привела ли эпоха Интернета к увеличению числа авиакатастроф или смерти пациентов на операционных столах?</a:t>
            </a:r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171450" indent="-171450">
              <a:buFontTx/>
              <a:buChar char="-"/>
            </a:pPr>
            <a:r>
              <a:rPr lang="ru-RU" b="0" i="0" dirty="0">
                <a:solidFill>
                  <a:srgbClr val="121212"/>
                </a:solidFill>
                <a:effectLst/>
                <a:latin typeface="GuardianTextEgyptian"/>
              </a:rPr>
              <a:t>Ответ — нет: мы намного лучше справляемся со всеми этими вещами</a:t>
            </a:r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0" indent="0">
              <a:buFontTx/>
              <a:buNone/>
            </a:pPr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pPr marL="0" indent="0">
              <a:buFontTx/>
              <a:buNone/>
            </a:pPr>
            <a:r>
              <a:rPr lang="ru-RU" sz="1200" b="0" i="0" dirty="0">
                <a:solidFill>
                  <a:srgbClr val="121212"/>
                </a:solidFill>
                <a:effectLst/>
                <a:latin typeface="GuardianTextEgyptian"/>
              </a:rPr>
              <a:t>Наш проект призван предупреждать отвлечение от работы или учёбы.</a:t>
            </a:r>
          </a:p>
          <a:p>
            <a:endParaRPr lang="ru-RU" sz="1200" b="0" i="0" dirty="0">
              <a:solidFill>
                <a:srgbClr val="121212"/>
              </a:solidFill>
              <a:effectLst/>
              <a:latin typeface="GuardianTextEgyptian"/>
            </a:endParaRPr>
          </a:p>
          <a:p>
            <a:endParaRPr lang="en-US" sz="1200" b="0" i="1" dirty="0">
              <a:effectLst/>
              <a:latin typeface="+mj-lt"/>
            </a:endParaRPr>
          </a:p>
          <a:p>
            <a:r>
              <a:rPr lang="ru-RU" dirty="0"/>
              <a:t>Источники:</a:t>
            </a:r>
            <a:br>
              <a:rPr lang="ru-RU" dirty="0"/>
            </a:br>
            <a:r>
              <a:rPr lang="en-US" dirty="0">
                <a:hlinkClick r:id="rId4"/>
              </a:rPr>
              <a:t>All in the mind? The surprising truth about brain rot | Health &amp; wellbeing | The Guardian</a:t>
            </a:r>
            <a:r>
              <a:rPr lang="en-US" dirty="0"/>
              <a:t> (https://www.theguardian.com/lifeandstyle/2025/jan/29/all-in-the-mind-the-surprising-truth-about-brain-rot)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Черниговская (изучить)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B100C-4504-C898-B93D-0E55926C21BB}"/>
              </a:ext>
            </a:extLst>
          </p:cNvPr>
          <p:cNvSpPr txBox="1"/>
          <p:nvPr/>
        </p:nvSpPr>
        <p:spPr>
          <a:xfrm>
            <a:off x="1993231" y="1309010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7AD41-FB54-4C03-3C6D-2BE70F8DF6BF}"/>
              </a:ext>
            </a:extLst>
          </p:cNvPr>
          <p:cNvSpPr txBox="1"/>
          <p:nvPr/>
        </p:nvSpPr>
        <p:spPr>
          <a:xfrm>
            <a:off x="407987" y="2160258"/>
            <a:ext cx="1137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Верный помощник на рабочем столе!</a:t>
            </a:r>
          </a:p>
        </p:txBody>
      </p:sp>
      <p:pic>
        <p:nvPicPr>
          <p:cNvPr id="9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7ABE82E-323D-5592-7957-CC193D37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34FB63CD-D68E-3AD5-943E-0EBFC6599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21B0A4D-1530-3CFC-985F-5A068BBC1FA4}"/>
              </a:ext>
            </a:extLst>
          </p:cNvPr>
          <p:cNvSpPr/>
          <p:nvPr/>
        </p:nvSpPr>
        <p:spPr>
          <a:xfrm>
            <a:off x="3240911" y="3429000"/>
            <a:ext cx="2731265" cy="11059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E534E-932F-336B-1710-FCA373BE670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Суть решения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3DD4-1731-FCEC-C651-7D8131E4CB0F}"/>
              </a:ext>
            </a:extLst>
          </p:cNvPr>
          <p:cNvSpPr txBox="1"/>
          <p:nvPr/>
        </p:nvSpPr>
        <p:spPr>
          <a:xfrm>
            <a:off x="407988" y="1125538"/>
            <a:ext cx="56880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Предупреждение долгого использования соц. сетей</a:t>
            </a:r>
          </a:p>
          <a:p>
            <a:endParaRPr lang="ru-RU" sz="2400" b="1" dirty="0"/>
          </a:p>
          <a:p>
            <a:r>
              <a:rPr lang="ru-RU" sz="2400" dirty="0"/>
              <a:t>Ассистент проверяет, как долго вы используете ту или иную соц. Сеть и какие страницы в соц. Сети вы просматриваете. Если открыты «сообщения», то ничего страшного, но если открыты «клипы», ассистент об этом сразу предупредит. </a:t>
            </a:r>
          </a:p>
          <a:p>
            <a:r>
              <a:rPr lang="ru-RU" sz="2400" dirty="0"/>
              <a:t>Это осуществляется с помощью заголовка вкладки браузера, саму страницу ассистент не видит, так что все данные остаются конфиденциальны!</a:t>
            </a: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9F08FA5-99C2-8966-5F77-D7D5331B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2" t="20061" r="5431" b="5433"/>
          <a:stretch/>
        </p:blipFill>
        <p:spPr bwMode="auto">
          <a:xfrm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Недовольный кот клипарт (45 фото)">
            <a:extLst>
              <a:ext uri="{FF2B5EF4-FFF2-40B4-BE49-F238E27FC236}">
                <a16:creationId xmlns:a16="http://schemas.microsoft.com/office/drawing/2014/main" id="{2165F839-8799-48FE-8806-03D559FD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7778" l="3778" r="95333">
                        <a14:foregroundMark x1="12444" y1="39778" x2="14444" y2="42667"/>
                        <a14:foregroundMark x1="20889" y1="43111" x2="20889" y2="43111"/>
                        <a14:foregroundMark x1="21333" y1="48889" x2="20889" y2="51111"/>
                        <a14:foregroundMark x1="20222" y1="51333" x2="17556" y2="51778"/>
                        <a14:foregroundMark x1="15778" y1="52667" x2="13556" y2="52889"/>
                        <a14:foregroundMark x1="13111" y1="46889" x2="11333" y2="54444"/>
                        <a14:foregroundMark x1="8667" y1="45333" x2="8667" y2="51111"/>
                        <a14:foregroundMark x1="5778" y1="43778" x2="6000" y2="50000"/>
                        <a14:foregroundMark x1="4889" y1="44444" x2="5778" y2="50444"/>
                        <a14:foregroundMark x1="7333" y1="40667" x2="8444" y2="51556"/>
                        <a14:foregroundMark x1="6889" y1="41556" x2="12222" y2="50000"/>
                        <a14:foregroundMark x1="7111" y1="39778" x2="13778" y2="47778"/>
                        <a14:foregroundMark x1="18889" y1="40444" x2="18667" y2="48889"/>
                        <a14:foregroundMark x1="19778" y1="39333" x2="19333" y2="48222"/>
                        <a14:foregroundMark x1="22444" y1="36667" x2="9556" y2="37333"/>
                        <a14:foregroundMark x1="14889" y1="36222" x2="4667" y2="36889"/>
                        <a14:foregroundMark x1="3778" y1="36667" x2="5556" y2="43778"/>
                        <a14:foregroundMark x1="4444" y1="35333" x2="16000" y2="34222"/>
                        <a14:foregroundMark x1="14000" y1="58889" x2="15111" y2="76889"/>
                        <a14:foregroundMark x1="16444" y1="74222" x2="32889" y2="90667"/>
                        <a14:foregroundMark x1="32889" y1="90667" x2="34000" y2="91333"/>
                        <a14:foregroundMark x1="26889" y1="87556" x2="52889" y2="97111"/>
                        <a14:foregroundMark x1="52889" y1="97111" x2="71333" y2="97778"/>
                        <a14:foregroundMark x1="71333" y1="97778" x2="80444" y2="96889"/>
                        <a14:foregroundMark x1="95333" y1="95778" x2="91556" y2="79556"/>
                        <a14:foregroundMark x1="21333" y1="36222" x2="18667" y2="36222"/>
                        <a14:foregroundMark x1="22667" y1="35111" x2="18222" y2="35111"/>
                        <a14:foregroundMark x1="23556" y1="34222" x2="19778" y2="34222"/>
                        <a14:foregroundMark x1="3778" y1="35333" x2="5111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2153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травление школьниц: детский омбудсмен поддерживает запрет Tik Tok и других  &quot;деструктивных сетей&quot; -">
            <a:extLst>
              <a:ext uri="{FF2B5EF4-FFF2-40B4-BE49-F238E27FC236}">
                <a16:creationId xmlns:a16="http://schemas.microsoft.com/office/drawing/2014/main" id="{DC782294-E10B-7767-CB21-DD6A126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0073"/>
          <a:stretch/>
        </p:blipFill>
        <p:spPr bwMode="auto">
          <a:xfrm>
            <a:off x="7639051" y="3655110"/>
            <a:ext cx="900113" cy="9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260A93A-1C52-BD21-DE4C-8A2DAFCD0678}"/>
              </a:ext>
            </a:extLst>
          </p:cNvPr>
          <p:cNvSpPr/>
          <p:nvPr/>
        </p:nvSpPr>
        <p:spPr>
          <a:xfrm>
            <a:off x="6413500" y="1736202"/>
            <a:ext cx="3073400" cy="1273698"/>
          </a:xfrm>
          <a:prstGeom prst="wedgeRectCallout">
            <a:avLst>
              <a:gd name="adj1" fmla="val 32950"/>
              <a:gd name="adj2" fmla="val 7126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Подозреваю, что вы отвлеклись, продолжим работу?</a:t>
            </a:r>
          </a:p>
        </p:txBody>
      </p:sp>
    </p:spTree>
    <p:extLst>
      <p:ext uri="{BB962C8B-B14F-4D97-AF65-F5344CB8AC3E}">
        <p14:creationId xmlns:p14="http://schemas.microsoft.com/office/powerpoint/2010/main" val="11160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91BA-DFBC-DE4D-E736-D2710006CA7B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Команда</a:t>
            </a:r>
          </a:p>
        </p:txBody>
      </p:sp>
    </p:spTree>
    <p:extLst>
      <p:ext uri="{BB962C8B-B14F-4D97-AF65-F5344CB8AC3E}">
        <p14:creationId xmlns:p14="http://schemas.microsoft.com/office/powerpoint/2010/main" val="425780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12E-574F-4F61-5520-BFD52E7E091D}"/>
              </a:ext>
            </a:extLst>
          </p:cNvPr>
          <p:cNvSpPr txBox="1"/>
          <p:nvPr/>
        </p:nvSpPr>
        <p:spPr>
          <a:xfrm>
            <a:off x="396876" y="307505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4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333375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07988" y="1958937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407988" y="2828835"/>
            <a:ext cx="1137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термин относится к чрезмерному использованию цифровых медиа,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может привести к </a:t>
            </a:r>
            <a:r>
              <a:rPr lang="ru-RU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</a:t>
            </a:r>
          </a:p>
          <a:p>
            <a:pPr algn="ctr"/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нарушение психики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pic>
        <p:nvPicPr>
          <p:cNvPr id="1026" name="Picture 2" descr="Дефицит внимания | Концентрация внимания - это золото 21 века">
            <a:extLst>
              <a:ext uri="{FF2B5EF4-FFF2-40B4-BE49-F238E27FC236}">
                <a16:creationId xmlns:a16="http://schemas.microsoft.com/office/drawing/2014/main" id="{3390EB4C-2733-7273-4E55-70663C19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125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407988" y="4947632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A278-E1C7-A2BB-C696-96C289F74ADA}"/>
              </a:ext>
            </a:extLst>
          </p:cNvPr>
          <p:cNvSpPr txBox="1"/>
          <p:nvPr/>
        </p:nvSpPr>
        <p:spPr>
          <a:xfrm>
            <a:off x="407989" y="1125538"/>
            <a:ext cx="568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Концентрация внимания – это золото 21 века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0AC40-B274-E709-7177-66E01B858932}"/>
              </a:ext>
            </a:extLst>
          </p:cNvPr>
          <p:cNvSpPr txBox="1"/>
          <p:nvPr/>
        </p:nvSpPr>
        <p:spPr>
          <a:xfrm>
            <a:off x="407988" y="1125538"/>
            <a:ext cx="5688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Нейропластичность мозга</a:t>
            </a:r>
            <a:r>
              <a:rPr lang="ru-RU" sz="2200" i="0" dirty="0">
                <a:solidFill>
                  <a:srgbClr val="000000"/>
                </a:solidFill>
                <a:effectLst/>
                <a:latin typeface="+mj-lt"/>
              </a:rPr>
              <a:t> (способность структурно меняться с течением времени)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 означает, что опыт, который мы получаем от 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использования Интернета, может оказывать на мозг значительное влияние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 Особенно важно понимать какие изменения это влечет у детей и молодежи, так как в их возрасте мозг до сих пор развивается. Всемирная организация здравоохранения уже высказывала беспокойство на данную тему, 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рекомендуя детям младше 5 лет проводить напротив экрана не более 1 часа в день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2200" dirty="0">
              <a:latin typeface="+mj-lt"/>
            </a:endParaRPr>
          </a:p>
        </p:txBody>
      </p:sp>
      <p:pic>
        <p:nvPicPr>
          <p:cNvPr id="2054" name="Picture 6" descr="Сколько разрешать — час, два, четыре?» Что делать, если ребенок вечно в  телефоне | Правмир">
            <a:extLst>
              <a:ext uri="{FF2B5EF4-FFF2-40B4-BE49-F238E27FC236}">
                <a16:creationId xmlns:a16="http://schemas.microsoft.com/office/drawing/2014/main" id="{B8362CA4-29DB-2667-FF25-5C553516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r="16915"/>
          <a:stretch/>
        </p:blipFill>
        <p:spPr bwMode="auto">
          <a:xfrm flipH="1">
            <a:off x="6275387" y="1125538"/>
            <a:ext cx="5916611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5688-DAA1-E98C-0180-ADA77233BDF6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52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B43E2-6670-9F05-9DCA-B40334135BBC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F1D3-DFE8-4DFE-59F5-39F7A04FAE38}"/>
              </a:ext>
            </a:extLst>
          </p:cNvPr>
          <p:cNvSpPr txBox="1"/>
          <p:nvPr/>
        </p:nvSpPr>
        <p:spPr>
          <a:xfrm>
            <a:off x="407988" y="1189925"/>
            <a:ext cx="568801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  <a:buNone/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Есть два типа внимания.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Непроизвольное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кто-то крикнул — мы обернулись.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это способность контролировать процесс.</a:t>
            </a:r>
          </a:p>
          <a:p>
            <a:pPr algn="l">
              <a:spcAft>
                <a:spcPts val="1800"/>
              </a:spcAft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Разработчики игр и видеоконтента искусственно поддерживают интерес. Короткие видео или динамичные сцены в длинных видео, бонусы в играх – всё это отвлекает и перетягивает внимание с важных дел.</a:t>
            </a:r>
          </a:p>
        </p:txBody>
      </p:sp>
      <p:pic>
        <p:nvPicPr>
          <p:cNvPr id="3074" name="Picture 2" descr="Как короткие видео влияют на ментальное здоровье: научные данные | РБК Стиль">
            <a:extLst>
              <a:ext uri="{FF2B5EF4-FFF2-40B4-BE49-F238E27FC236}">
                <a16:creationId xmlns:a16="http://schemas.microsoft.com/office/drawing/2014/main" id="{8473C533-F2B7-D02A-1F30-4B385634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3719" r="10759" b="2692"/>
          <a:stretch/>
        </p:blipFill>
        <p:spPr bwMode="auto">
          <a:xfrm flipH="1"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33192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412499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418581" y="2236083"/>
            <a:ext cx="11376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Любимый персонаж на рабочем столе, который призван </a:t>
            </a:r>
            <a:r>
              <a:rPr lang="ru-RU" sz="3200" b="0" i="0" dirty="0">
                <a:solidFill>
                  <a:srgbClr val="121212"/>
                </a:solidFill>
                <a:effectLst/>
                <a:latin typeface="+mj-lt"/>
              </a:rPr>
              <a:t>предупреждать отвлечение от работы или учёбы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+mj-lt"/>
              </a:rPr>
              <a:t>!</a:t>
            </a:r>
            <a:endParaRPr lang="ru-RU" sz="3200" dirty="0">
              <a:latin typeface="+mj-lt"/>
            </a:endParaRP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F861F05C-44BE-2A08-6706-FA615EC4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8771" r="28568" b="6090"/>
          <a:stretch/>
        </p:blipFill>
        <p:spPr bwMode="auto">
          <a:xfrm>
            <a:off x="418581" y="3428999"/>
            <a:ext cx="5677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Симпатичная рыжая кошка лижет лапу на белом фоне. | Премиум векторы">
            <a:extLst>
              <a:ext uri="{FF2B5EF4-FFF2-40B4-BE49-F238E27FC236}">
                <a16:creationId xmlns:a16="http://schemas.microsoft.com/office/drawing/2014/main" id="{92B75BA3-3696-5AFB-434F-391D5FA9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3770" y1="18211" x2="43770" y2="18211"/>
                        <a14:foregroundMark x1="64856" y1="25080" x2="64856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7" y="3311530"/>
            <a:ext cx="3128818" cy="3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Суть решения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6" y="1593568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3047999" y="1318559"/>
            <a:ext cx="2623595" cy="110055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125538"/>
            <a:ext cx="5688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Кастомизация ассистента</a:t>
            </a:r>
          </a:p>
          <a:p>
            <a:endParaRPr lang="ru-RU" sz="2400" dirty="0"/>
          </a:p>
          <a:p>
            <a:r>
              <a:rPr lang="ru-RU" sz="2400" dirty="0"/>
              <a:t>Гибкая настройка внешнего вида позволяет использовать любимого персонажа или персонажа приятного глазу.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407988" y="1125538"/>
            <a:ext cx="56880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Встроенные заметки и календарь</a:t>
            </a:r>
          </a:p>
          <a:p>
            <a:endParaRPr lang="ru-RU" sz="2400" b="1" dirty="0"/>
          </a:p>
          <a:p>
            <a:r>
              <a:rPr lang="ru-RU" sz="2400" dirty="0"/>
              <a:t>Ассистент может хранить пользовательские заметки, а интеграция с 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Yandex </a:t>
            </a:r>
            <a:r>
              <a:rPr lang="ru-RU" sz="2400" dirty="0"/>
              <a:t>календарями, позволит напоминать о встречах и событиях или создавать новые, прямо через ассистента.</a:t>
            </a:r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0439" r="26242" b="4747"/>
          <a:stretch/>
        </p:blipFill>
        <p:spPr bwMode="auto">
          <a:xfrm>
            <a:off x="6275388" y="1125538"/>
            <a:ext cx="5916612" cy="5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026270" y="3878752"/>
            <a:ext cx="4165730" cy="22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553200" y="2235200"/>
            <a:ext cx="2897189" cy="1337720"/>
          </a:xfrm>
          <a:prstGeom prst="wedgeRectCallout">
            <a:avLst>
              <a:gd name="adj1" fmla="val 21593"/>
              <a:gd name="adj2" fmla="val 745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34CD-613A-CB76-F7EB-A9AAC2D7AC36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Суть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0517-1F74-1A29-B149-D270DDDF0F42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Суть решения</a:t>
            </a:r>
          </a:p>
        </p:txBody>
      </p:sp>
      <p:pic>
        <p:nvPicPr>
          <p:cNvPr id="8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BE8EF1A-F1AE-E4C5-43F7-06AB9B2F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C6B967-46FE-2D99-FBA4-03F9425B4FBA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Суть решения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45811B5-03E4-802D-02CB-75277C2565ED}"/>
              </a:ext>
            </a:extLst>
          </p:cNvPr>
          <p:cNvSpPr/>
          <p:nvPr/>
        </p:nvSpPr>
        <p:spPr>
          <a:xfrm>
            <a:off x="3130550" y="3275634"/>
            <a:ext cx="2308230" cy="593903"/>
          </a:xfrm>
          <a:prstGeom prst="wedgeRectCallout">
            <a:avLst>
              <a:gd name="adj1" fmla="val -53210"/>
              <a:gd name="adj2" fmla="val 10999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Помидорки…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FA916-350A-2B18-C968-EC03C68D5F48}"/>
              </a:ext>
            </a:extLst>
          </p:cNvPr>
          <p:cNvSpPr txBox="1"/>
          <p:nvPr/>
        </p:nvSpPr>
        <p:spPr>
          <a:xfrm>
            <a:off x="6096000" y="1125538"/>
            <a:ext cx="5688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Планирование задач и встроенные техники тайм-менеджмента</a:t>
            </a:r>
          </a:p>
          <a:p>
            <a:endParaRPr lang="ru-RU" sz="2400" dirty="0"/>
          </a:p>
          <a:p>
            <a:r>
              <a:rPr lang="ru-RU" sz="2400" dirty="0"/>
              <a:t>Хранение списка ваших задач позволит ассистенту предлагать вам одну задачу на выполнение или сразу список задач по технике «1-3-5», а встроенный </a:t>
            </a:r>
            <a:r>
              <a:rPr lang="en-US" sz="2400" dirty="0"/>
              <a:t>Pomodoro </a:t>
            </a:r>
            <a:r>
              <a:rPr lang="ru-RU" sz="2400" dirty="0"/>
              <a:t>таймер поможет сосредоточиться на их выполнении.</a:t>
            </a:r>
          </a:p>
        </p:txBody>
      </p:sp>
      <p:pic>
        <p:nvPicPr>
          <p:cNvPr id="5122" name="Picture 2" descr="Schöne schwarze Katze, die mit großen Augen nach oben schaut,  Manga-Anime-Stil-Illustration | Premium Vektor">
            <a:extLst>
              <a:ext uri="{FF2B5EF4-FFF2-40B4-BE49-F238E27FC236}">
                <a16:creationId xmlns:a16="http://schemas.microsoft.com/office/drawing/2014/main" id="{9F7E1B8C-A2FA-046E-1221-2B5AC51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11" b="92812" l="9620" r="89933">
                        <a14:foregroundMark x1="35570" y1="20128" x2="55705" y2="22204"/>
                        <a14:foregroundMark x1="55705" y1="22204" x2="56152" y2="25240"/>
                        <a14:foregroundMark x1="61298" y1="20927" x2="58613" y2="22204"/>
                        <a14:foregroundMark x1="35347" y1="21246" x2="36465" y2="20927"/>
                        <a14:foregroundMark x1="34228" y1="18850" x2="37584" y2="28914"/>
                        <a14:foregroundMark x1="34228" y1="19968" x2="43848" y2="23802"/>
                        <a14:foregroundMark x1="33110" y1="17252" x2="20805" y2="26198"/>
                        <a14:foregroundMark x1="20805" y1="26198" x2="23714" y2="27796"/>
                        <a14:foregroundMark x1="31544" y1="20128" x2="44519" y2="23323"/>
                        <a14:foregroundMark x1="31544" y1="22843" x2="31544" y2="22843"/>
                        <a14:foregroundMark x1="31544" y1="22843" x2="31544" y2="22843"/>
                        <a14:foregroundMark x1="23043" y1="25719" x2="43848" y2="36901"/>
                        <a14:foregroundMark x1="43848" y1="36901" x2="52349" y2="35623"/>
                        <a14:foregroundMark x1="64653" y1="26997" x2="50783" y2="42652"/>
                        <a14:foregroundMark x1="40045" y1="92812" x2="40045" y2="92812"/>
                        <a14:foregroundMark x1="70246" y1="59744" x2="70246" y2="59744"/>
                        <a14:foregroundMark x1="69799" y1="55431" x2="61969" y2="41054"/>
                        <a14:foregroundMark x1="68009" y1="54313" x2="72036" y2="67891"/>
                        <a14:foregroundMark x1="69128" y1="55112" x2="70917" y2="67412"/>
                        <a14:foregroundMark x1="70246" y1="58626" x2="70917" y2="67093"/>
                        <a14:foregroundMark x1="73826" y1="71406" x2="75839" y2="77157"/>
                        <a14:foregroundMark x1="60850" y1="16773" x2="63087" y2="16454"/>
                        <a14:foregroundMark x1="59060" y1="15335" x2="63535" y2="20927"/>
                        <a14:foregroundMark x1="60850" y1="16454" x2="66443" y2="16933"/>
                        <a14:foregroundMark x1="63758" y1="12141" x2="63758" y2="12141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4206" y2="16454"/>
                        <a14:foregroundMark x1="63758" y1="10543" x2="63758" y2="10543"/>
                        <a14:foregroundMark x1="56152" y1="14377" x2="41163" y2="13738"/>
                        <a14:foregroundMark x1="28635" y1="8147" x2="28859" y2="18850"/>
                        <a14:foregroundMark x1="29306" y1="5911" x2="37584" y2="14058"/>
                        <a14:foregroundMark x1="34452" y1="9585" x2="30872" y2="6709"/>
                        <a14:foregroundMark x1="34899" y1="10383" x2="38479" y2="14537"/>
                        <a14:foregroundMark x1="34452" y1="9744" x2="40716" y2="15176"/>
                        <a14:foregroundMark x1="58953" y1="8466" x2="58523" y2="8724"/>
                        <a14:foregroundMark x1="62416" y1="6390" x2="58953" y2="8466"/>
                        <a14:foregroundMark x1="57622" y1="10863" x2="53468" y2="14856"/>
                        <a14:foregroundMark x1="59284" y1="9265" x2="57944" y2="10553"/>
                        <a14:foregroundMark x1="71640" y1="30049" x2="72483" y2="32109"/>
                        <a14:foregroundMark x1="68233" y1="21725" x2="71229" y2="29046"/>
                        <a14:foregroundMark x1="71655" y1="30050" x2="72707" y2="32428"/>
                        <a14:foregroundMark x1="68680" y1="23323" x2="71227" y2="29081"/>
                        <a14:foregroundMark x1="69351" y1="24441" x2="71364" y2="27460"/>
                        <a14:foregroundMark x1="70470" y1="23802" x2="71528" y2="25529"/>
                        <a14:backgroundMark x1="55705" y1="6390" x2="54586" y2="8466"/>
                        <a14:backgroundMark x1="56152" y1="8466" x2="56152" y2="8466"/>
                        <a14:backgroundMark x1="54586" y1="9265" x2="54139" y2="10064"/>
                        <a14:backgroundMark x1="54139" y1="8466" x2="54139" y2="10863"/>
                        <a14:backgroundMark x1="75391" y1="24920" x2="74944" y2="3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0" y="3683787"/>
            <a:ext cx="1916111" cy="26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11F0A35-F4E4-2A9D-B503-B0B10FFC50C1}"/>
              </a:ext>
            </a:extLst>
          </p:cNvPr>
          <p:cNvGrpSpPr/>
          <p:nvPr/>
        </p:nvGrpSpPr>
        <p:grpSpPr>
          <a:xfrm>
            <a:off x="711204" y="3174213"/>
            <a:ext cx="2254246" cy="700740"/>
            <a:chOff x="742954" y="3034761"/>
            <a:chExt cx="2254246" cy="700740"/>
          </a:xfrm>
        </p:grpSpPr>
        <p:pic>
          <p:nvPicPr>
            <p:cNvPr id="5124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2A8B3EC6-9BF9-6962-637A-426CD9B13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4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C21DFE7-4A3F-0D5E-745D-180E793D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61669103-18BA-9E8D-1653-B4186CCB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178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317C934-4465-0524-D56B-F1BCA9865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858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776</Words>
  <Application>Microsoft Office PowerPoint</Application>
  <PresentationFormat>Широкоэкранный</PresentationFormat>
  <Paragraphs>70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GuardianTextEgyptian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Dron Kon</dc:creator>
  <cp:lastModifiedBy>Dron Kon</cp:lastModifiedBy>
  <cp:revision>17</cp:revision>
  <dcterms:created xsi:type="dcterms:W3CDTF">2025-03-19T17:49:07Z</dcterms:created>
  <dcterms:modified xsi:type="dcterms:W3CDTF">2025-03-24T13:29:26Z</dcterms:modified>
</cp:coreProperties>
</file>