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5" r:id="rId5"/>
    <p:sldId id="266" r:id="rId6"/>
    <p:sldId id="274" r:id="rId7"/>
    <p:sldId id="275" r:id="rId8"/>
    <p:sldId id="260" r:id="rId9"/>
    <p:sldId id="276" r:id="rId10"/>
    <p:sldId id="268" r:id="rId11"/>
    <p:sldId id="277" r:id="rId12"/>
    <p:sldId id="278" r:id="rId13"/>
    <p:sldId id="263" r:id="rId14"/>
    <p:sldId id="262" r:id="rId15"/>
    <p:sldId id="267" r:id="rId16"/>
    <p:sldId id="271" r:id="rId17"/>
    <p:sldId id="272" r:id="rId18"/>
    <p:sldId id="273" r:id="rId19"/>
    <p:sldId id="269" r:id="rId20"/>
    <p:sldId id="270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pos="7423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pos="3727" userDrawn="1">
          <p15:clr>
            <a:srgbClr val="A4A3A4"/>
          </p15:clr>
        </p15:guide>
        <p15:guide id="9" pos="3953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56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74227" autoAdjust="0"/>
  </p:normalViewPr>
  <p:slideViewPr>
    <p:cSldViewPr snapToGrid="0">
      <p:cViewPr varScale="1">
        <p:scale>
          <a:sx n="81" d="100"/>
          <a:sy n="81" d="100"/>
        </p:scale>
        <p:origin x="1554" y="84"/>
      </p:cViewPr>
      <p:guideLst>
        <p:guide orient="horz" pos="2160"/>
        <p:guide pos="3840"/>
        <p:guide pos="257"/>
        <p:guide orient="horz" pos="709"/>
        <p:guide orient="horz" pos="210"/>
        <p:guide pos="7423"/>
        <p:guide orient="horz" pos="4088"/>
        <p:guide pos="3727"/>
        <p:guide pos="3953"/>
        <p:guide pos="2003"/>
        <p:guide pos="56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278433281921502"/>
          <c:y val="0.39548795020855759"/>
          <c:w val="0.31012044807436112"/>
          <c:h val="0.60451204979144235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Чувствуете ли Вы, что испытываете зависимость от цифровых медиа (проще говоря, от всего  того, что мы читаем, смотрим или слушаем в интернете)?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46-4A0C-9102-E7D5E2A6BC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46-4A0C-9102-E7D5E2A6BCF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46-4A0C-9102-E7D5E2A6BCF2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A46-4A0C-9102-E7D5E2A6BC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Да</c:v>
                </c:pt>
                <c:pt idx="1">
                  <c:v>Возможно</c:v>
                </c:pt>
                <c:pt idx="2">
                  <c:v>Нет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9</c:v>
                </c:pt>
                <c:pt idx="1">
                  <c:v>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45-4273-86BF-FCA6DA6116D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532945572546521"/>
          <c:y val="0.51541947765202134"/>
          <c:w val="0.24718843489697948"/>
          <c:h val="0.399056421266715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3235650238858457"/>
          <c:y val="2.39517349216581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9295049951879586"/>
          <c:y val="0.33334313178946551"/>
          <c:w val="0.35184197907446091"/>
          <c:h val="0.6490888127452785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Как Вы думаете, влияет ли чрезмерное использование цифровых медиа на Вашу концентрацию и продуктивность?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EB-4B79-AA38-CDBD0CA9DE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EB-4B79-AA38-CDBD0CA9DE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EB-4B79-AA38-CDBD0CA9DED9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5EB-4B79-AA38-CDBD0CA9DE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Да</c:v>
                </c:pt>
                <c:pt idx="1">
                  <c:v>Возможно</c:v>
                </c:pt>
                <c:pt idx="2">
                  <c:v>Нет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7.33</c:v>
                </c:pt>
                <c:pt idx="1">
                  <c:v>26.7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2A-4B0A-A72A-4024BE3EE5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324612046712986"/>
          <c:y val="0.43824309762167252"/>
          <c:w val="0.30675387953287014"/>
          <c:h val="0.445206687480892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0439351097479153"/>
          <c:y val="0.26211331294687884"/>
          <c:w val="0.32843247242868634"/>
          <c:h val="0.7173897355047868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Чувствовали ли Вы, что информация из соц. сетей перегружает Ваш мозг?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09-45D2-BFB2-A2F935B1CC8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09-45D2-BFB2-A2F935B1CC8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A09-45D2-BFB2-A2F935B1CC80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Да</c:v>
                </c:pt>
                <c:pt idx="1">
                  <c:v>Возможно</c:v>
                </c:pt>
                <c:pt idx="2">
                  <c:v>Нет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8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66-4B22-BCFE-0E1F4F2526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665806923834338"/>
          <c:y val="0.35444196136425071"/>
          <c:w val="0.37878860492202771"/>
          <c:h val="0.507719362194961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Как Вы относитесь к идее установки лимитов времени на использование соц. сетей?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6786058226871495"/>
          <c:y val="0.31412700926471382"/>
          <c:w val="0.3346270621071501"/>
          <c:h val="0.68587299073528618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Как Вы относитесь к идее установки лимитов времени на использование соц. сетей?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4A-444F-BE4A-3E5B68FF62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4A-444F-BE4A-3E5B68FF62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4A-444F-BE4A-3E5B68FF62E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Положительно</c:v>
                </c:pt>
                <c:pt idx="1">
                  <c:v>Отрицательно</c:v>
                </c:pt>
                <c:pt idx="2">
                  <c:v>Нейтрально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28-4BB7-B4C0-413551B6A9E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784639830310487"/>
          <c:y val="0.40812943322684569"/>
          <c:w val="0.30613943621122364"/>
          <c:h val="0.447087479628988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3352703623335097"/>
          <c:y val="0.22585150203820673"/>
          <c:w val="0.38777076108827191"/>
          <c:h val="0.71705214639914783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Как часто Вы отвлекаетесь, во время выполнения дел?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C7-42EC-B484-52AF4D8DE2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C7-42EC-B484-52AF4D8DE2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C7-42EC-B484-52AF4D8DE2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C7-42EC-B484-52AF4D8DE2C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FC7-42EC-B484-52AF4D8DE2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Могу отвлечься и забыть про дело</c:v>
                </c:pt>
                <c:pt idx="1">
                  <c:v>Иногда отвлекаюсь, чтобы ответитьна сообщения</c:v>
                </c:pt>
                <c:pt idx="2">
                  <c:v>Делаю краткие перерывы междуделами</c:v>
                </c:pt>
                <c:pt idx="3">
                  <c:v>Не пользуюсь соц. сетями пока незакончу все дела</c:v>
                </c:pt>
                <c:pt idx="4">
                  <c:v>Свой вариант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4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FC7-42EC-B484-52AF4D8DE2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1015478949876447"/>
          <c:y val="0.22458103867783874"/>
          <c:w val="0.47726338321703121"/>
          <c:h val="0.705284559671932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1318653196224038"/>
          <c:y val="0.27969698621314831"/>
          <c:w val="0.38976250670839335"/>
          <c:h val="0.717509245215761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Чувствуете ли Вы, что Ваше психическое здоровье ухудшается из-за частого использования интернета?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D5-4320-8DA2-FB67D0CFC0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D5-4320-8DA2-FB67D0CFC0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8D5-4320-8DA2-FB67D0CFC0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Да</c:v>
                </c:pt>
                <c:pt idx="1">
                  <c:v>Нет</c:v>
                </c:pt>
                <c:pt idx="2">
                  <c:v>Возможно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</c:v>
                </c:pt>
                <c:pt idx="1">
                  <c:v>9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B2-41E8-A44E-0796C02D2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130517345174369"/>
          <c:y val="0.34975424994952553"/>
          <c:w val="0.25467035201496829"/>
          <c:h val="0.421470326036770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1404969479679593"/>
          <c:y val="0.27211206535784932"/>
          <c:w val="0.41758206448977742"/>
          <c:h val="0.67083804923827628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Что бы Вы хотели улучшить в своем взаимодействии с соц. сетями?*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2D-4377-893E-0A59D5E142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2D-4377-893E-0A59D5E142D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2D-4377-893E-0A59D5E142D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92D-4377-893E-0A59D5E142D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92D-4377-893E-0A59D5E142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Сократить время использования</c:v>
                </c:pt>
                <c:pt idx="1">
                  <c:v>Уменьшить стресс отинформации</c:v>
                </c:pt>
                <c:pt idx="2">
                  <c:v>Повысить концентрацию</c:v>
                </c:pt>
                <c:pt idx="3">
                  <c:v>Улучшить качество сна</c:v>
                </c:pt>
                <c:pt idx="4">
                  <c:v>Другое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9</c:v>
                </c:pt>
                <c:pt idx="3">
                  <c:v>7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9-4C6E-954F-C33DEFC33F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6381253772246054"/>
          <c:y val="0.26139632545931757"/>
          <c:w val="0.4361874333431664"/>
          <c:h val="0.737991466314221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800" dirty="0"/>
              <a:t>Как Вы относитесь к идее создания виртуального куратора?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Как Вы относитесь к идее создания виртуального куратора?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FEB-4F36-AE2E-CA8BAC0DD6B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FEB-4F36-AE2E-CA8BAC0DD6B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FEB-4F36-AE2E-CA8BAC0DD6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Положительно</c:v>
                </c:pt>
                <c:pt idx="1">
                  <c:v>Нейтрально</c:v>
                </c:pt>
                <c:pt idx="2">
                  <c:v>Нет надобности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FEB-4F36-AE2E-CA8BAC0DD6B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578848002818047"/>
          <c:y val="0.44380411206912013"/>
          <c:w val="0.33421151997181953"/>
          <c:h val="0.386090644919385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31001-4353-44D7-B9FE-795F8DC7CA7D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985B3-CC42-460E-B3BD-EBD81321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2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последнее время слово «</a:t>
            </a:r>
            <a:r>
              <a:rPr lang="ru-RU" b="0" i="0" u="non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Брейнрот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» стало у всех на слуху. Его даже прозвали словом 2024 года. Что же это?</a:t>
            </a:r>
          </a:p>
          <a:p>
            <a:pPr algn="l">
              <a:buNone/>
            </a:pPr>
            <a:r>
              <a:rPr lang="ru-RU" b="0" i="0" dirty="0" err="1">
                <a:solidFill>
                  <a:srgbClr val="1F1F1F"/>
                </a:solidFill>
                <a:effectLst/>
                <a:latin typeface="Google Sans"/>
              </a:rPr>
              <a:t>Брейнрот</a:t>
            </a: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 — разговорный термин, используемый для описания интернет-контента, который имеет низкое качество или ценность. Этот термин также относится к чрезмерному использованию цифровых медиа, что может привести к снижению когнитивных функций, включая снижение концентрации внимания и нарушение психики.</a:t>
            </a:r>
            <a:endParaRPr lang="ru-RU" b="0" u="none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69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Используйте персонажа, который авторитетен и приятен вашему глазу.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7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Интеграция с популярными календарями расширит область применения и полезность продукта.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422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Планировщик задач подготовит для конечного пользователя самые актуальные задачи и не будет перегружать мозг большим списком дел.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675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806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42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>
                <a:effectLst/>
                <a:latin typeface="+mj-lt"/>
              </a:rPr>
              <a:t>Люди </a:t>
            </a:r>
            <a:r>
              <a:rPr lang="ru-RU" sz="1200" b="0" i="0" dirty="0" err="1">
                <a:effectLst/>
                <a:latin typeface="+mj-lt"/>
              </a:rPr>
              <a:t>обеспокоины</a:t>
            </a:r>
            <a:r>
              <a:rPr lang="ru-RU" sz="1200" b="0" i="0" dirty="0">
                <a:effectLst/>
                <a:latin typeface="+mj-lt"/>
              </a:rPr>
              <a:t> влиянием гаджетов на человека. В современном мире наблюдается тенденция, когда дети и подростки использую мобильный телефон постоянно и не могут спокойно концентрироваться на прочих делах.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061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6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54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914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410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Решение вышеописанных проблем лежит в мотивации и правильном подходе к планированию и выполнению задач.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243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Виртуальный куратор не позволит вам отвлекаться на «</a:t>
            </a:r>
            <a:r>
              <a:rPr lang="ru-RU" dirty="0" err="1"/>
              <a:t>брейнрот</a:t>
            </a:r>
            <a:r>
              <a:rPr lang="ru-RU" dirty="0"/>
              <a:t>», а сосредоточит вас на важных делах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90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58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49B48-5A5D-DD78-0F68-CBB0A8A3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6FB966-DE31-7102-D4A8-814AA1B1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E6E6A8-C1FB-12E0-AFA3-ADE9F543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2E423-024E-8C46-CFD5-C54A1F7B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2087D1-0D15-30BC-F282-5F278B50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71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A105B-D8D1-97A9-6D7B-19F4BBE6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0A914C-D21D-1BF5-369A-1D944827A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AEE2CF-BC7C-6D95-14B3-EC7EF1DD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9597E-6113-D5BB-A73B-2620FD6C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08AD3A-3FB3-4326-941F-C9FB3BED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6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CE7F7C-A173-96B9-BCF1-E8BCA050A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FDBBB1-CA4D-8DD5-7FEB-29296C3AE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11C08-7E26-CB19-EF6E-C8464AC7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F3B94-FBAD-E0D6-D6B7-DF479098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30EB36-A1F9-CB71-6FC4-1BE03092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83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0E83-FB37-E833-931E-0036822B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9EE44A-3777-958A-C5FA-31D3D9F6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EB2ABB-8029-5EA0-271B-A621EAAF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B90CE4-889D-6318-49B0-AEA2A353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93AF6C-1201-B83E-A949-51BFABCC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20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04D72-675C-CC8E-3821-FA0674AE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211A4-5AF2-0D0A-722F-E418DDA05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3EF826-67CF-0076-3D1A-D282C1DC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E3856B-08D6-0859-17A2-43AEF5E2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8B19E6-4722-9560-0775-32AD4679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29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D5A21-ADD8-9601-0B01-BAE08DD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DA902B-B168-DFF5-8F2F-47A3B1457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15B814-8EBB-C3BF-C438-B7172F59A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62AA0A-8BD2-729E-D96B-5CAA48A0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CCD361-A225-392A-0A97-4EF7EEFA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AB62AD-C31E-089B-118D-F36F080F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06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67B62-2295-95E3-4BA1-07886DEE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AD989C-F116-F295-2D80-86D04C403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8F89FD-CDB6-A1D6-41E7-E869CFB52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EF39C0-4006-5654-4219-72C006B3A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9F2CA7-02BB-8F3D-1A6B-979C8D09F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E4E804-83BF-9584-3DF3-5A5C74DC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1F949A-4D42-4EDC-D1B6-45A8DE25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04783C-2EA7-2A32-2AC0-F05F9FFA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24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256CB-64D5-6872-82E9-344B8E86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195A29-BC30-8C39-524A-0E93268B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DD009B-E343-A871-249F-9E07BA7B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2C50DA-4A22-B870-98ED-32DB9F4D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5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06BAC5-C6FB-7D2C-1FD5-11D92D22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5F0002-7F9A-916D-2695-F4BA99C6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62B88B-3AF3-1376-FC40-6D1A2A5D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666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DFABE-4E37-0631-3F2F-0236AA86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94AA14-17B2-C8D6-129E-E97F970DC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EBF54B-B8B8-3B3B-C4BE-1943DFDE2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B761D2-A6E9-35F9-04E2-F488F447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052CBF-EA79-1323-D871-665B7CEE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EDB3F2-05DD-EC61-460A-8C48F141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04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5F156-763E-5E40-36F5-988FD9E2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98A7CD-2F5B-B423-6B51-0EB2C64C6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C2367E-E2A0-D61B-8BDC-5A0F58152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DD8942-D8CD-9647-CAB2-33F4366F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A50331-AE16-EC91-0979-970781B4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B8AABF-125C-2DB2-FE4A-9FFFCD4D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3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4087D-B28F-9ABC-24BC-2C2AD35D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EA1088-F903-F542-C589-E75AC9E7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FD9996-8071-3407-EC8B-73E152CCB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7040E5-1DCE-192A-5561-2B0D3721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72451E-D9E0-9CEB-857A-9C18671C7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6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5B100C-4504-C898-B93D-0E55926C21BB}"/>
              </a:ext>
            </a:extLst>
          </p:cNvPr>
          <p:cNvSpPr txBox="1"/>
          <p:nvPr/>
        </p:nvSpPr>
        <p:spPr>
          <a:xfrm>
            <a:off x="1993231" y="1309010"/>
            <a:ext cx="8205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Виртуальный куратор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7AD41-FB54-4C03-3C6D-2BE70F8DF6BF}"/>
              </a:ext>
            </a:extLst>
          </p:cNvPr>
          <p:cNvSpPr txBox="1"/>
          <p:nvPr/>
        </p:nvSpPr>
        <p:spPr>
          <a:xfrm>
            <a:off x="407987" y="2160258"/>
            <a:ext cx="1137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Верный помощник на рабочем столе!</a:t>
            </a:r>
          </a:p>
        </p:txBody>
      </p:sp>
      <p:pic>
        <p:nvPicPr>
          <p:cNvPr id="9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27ABE82E-323D-5592-7957-CC193D37B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43910" r="25135" b="6090"/>
          <a:stretch/>
        </p:blipFill>
        <p:spPr bwMode="auto">
          <a:xfrm>
            <a:off x="3048000" y="3095625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Набор милых мультфильмов сиамских кошек в различных позах">
            <a:extLst>
              <a:ext uri="{FF2B5EF4-FFF2-40B4-BE49-F238E27FC236}">
                <a16:creationId xmlns:a16="http://schemas.microsoft.com/office/drawing/2014/main" id="{34FB63CD-D68E-3AD5-943E-0EBFC6599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454" b="82748" l="58946" r="91374">
                        <a14:foregroundMark x1="63259" y1="69489" x2="64696" y2="70128"/>
                        <a14:foregroundMark x1="60863" y1="70128" x2="60863" y2="71725"/>
                        <a14:foregroundMark x1="58946" y1="71086" x2="58946" y2="72045"/>
                        <a14:foregroundMark x1="71725" y1="82588" x2="71725" y2="82588"/>
                        <a14:foregroundMark x1="74441" y1="82428" x2="74441" y2="82428"/>
                        <a14:foregroundMark x1="78754" y1="82748" x2="78754" y2="82748"/>
                        <a14:foregroundMark x1="90096" y1="78754" x2="90096" y2="78754"/>
                        <a14:foregroundMark x1="91374" y1="78275" x2="91374" y2="78275"/>
                        <a14:foregroundMark x1="64537" y1="66454" x2="64537" y2="66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563" t="64653" r="6756" b="15287"/>
          <a:stretch/>
        </p:blipFill>
        <p:spPr bwMode="auto">
          <a:xfrm>
            <a:off x="5801947" y="4440760"/>
            <a:ext cx="3105215" cy="169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B21B0A4D-1530-3CFC-985F-5A068BBC1FA4}"/>
              </a:ext>
            </a:extLst>
          </p:cNvPr>
          <p:cNvSpPr/>
          <p:nvPr/>
        </p:nvSpPr>
        <p:spPr>
          <a:xfrm>
            <a:off x="3240911" y="3429000"/>
            <a:ext cx="2731265" cy="1105930"/>
          </a:xfrm>
          <a:prstGeom prst="wedgeRectCallout">
            <a:avLst>
              <a:gd name="adj1" fmla="val 45389"/>
              <a:gd name="adj2" fmla="val 84148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Ты листаешь ленту уже пол часа! Пора бы заняться делами!</a:t>
            </a:r>
            <a:endParaRPr lang="ru-RU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1508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8E534E-932F-336B-1710-FCA373BE670F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Механизм работы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A3DD4-1731-FCEC-C651-7D8131E4CB0F}"/>
              </a:ext>
            </a:extLst>
          </p:cNvPr>
          <p:cNvSpPr txBox="1"/>
          <p:nvPr/>
        </p:nvSpPr>
        <p:spPr>
          <a:xfrm>
            <a:off x="407988" y="1125538"/>
            <a:ext cx="56880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Ассистент проверяет, как долго пользователь используете ту или иную соц. Сеть и какие страницы в соц. Сети он просматривает. </a:t>
            </a:r>
          </a:p>
          <a:p>
            <a:endParaRPr lang="ru-RU" sz="2400" dirty="0"/>
          </a:p>
          <a:p>
            <a:r>
              <a:rPr lang="ru-RU" sz="2400" dirty="0"/>
              <a:t>Если открыты «сообщения», то ничего страшного, но если открыты «клипы», ассистент об этом сразу предупредит. </a:t>
            </a:r>
          </a:p>
        </p:txBody>
      </p:sp>
      <p:pic>
        <p:nvPicPr>
          <p:cNvPr id="6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29F08FA5-99C2-8966-5F77-D7D5331B1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2" t="20061" r="5431" b="5433"/>
          <a:stretch/>
        </p:blipFill>
        <p:spPr bwMode="auto">
          <a:xfrm>
            <a:off x="6275388" y="1125538"/>
            <a:ext cx="5916612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Недовольный кот клипарт (45 фото)">
            <a:extLst>
              <a:ext uri="{FF2B5EF4-FFF2-40B4-BE49-F238E27FC236}">
                <a16:creationId xmlns:a16="http://schemas.microsoft.com/office/drawing/2014/main" id="{2165F839-8799-48FE-8806-03D559FD5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7778" l="3778" r="95333">
                        <a14:foregroundMark x1="12444" y1="39778" x2="14444" y2="42667"/>
                        <a14:foregroundMark x1="20889" y1="43111" x2="20889" y2="43111"/>
                        <a14:foregroundMark x1="21333" y1="48889" x2="20889" y2="51111"/>
                        <a14:foregroundMark x1="20222" y1="51333" x2="17556" y2="51778"/>
                        <a14:foregroundMark x1="15778" y1="52667" x2="13556" y2="52889"/>
                        <a14:foregroundMark x1="13111" y1="46889" x2="11333" y2="54444"/>
                        <a14:foregroundMark x1="8667" y1="45333" x2="8667" y2="51111"/>
                        <a14:foregroundMark x1="5778" y1="43778" x2="6000" y2="50000"/>
                        <a14:foregroundMark x1="4889" y1="44444" x2="5778" y2="50444"/>
                        <a14:foregroundMark x1="7333" y1="40667" x2="8444" y2="51556"/>
                        <a14:foregroundMark x1="6889" y1="41556" x2="12222" y2="50000"/>
                        <a14:foregroundMark x1="7111" y1="39778" x2="13778" y2="47778"/>
                        <a14:foregroundMark x1="18889" y1="40444" x2="18667" y2="48889"/>
                        <a14:foregroundMark x1="19778" y1="39333" x2="19333" y2="48222"/>
                        <a14:foregroundMark x1="22444" y1="36667" x2="9556" y2="37333"/>
                        <a14:foregroundMark x1="14889" y1="36222" x2="4667" y2="36889"/>
                        <a14:foregroundMark x1="3778" y1="36667" x2="5556" y2="43778"/>
                        <a14:foregroundMark x1="4444" y1="35333" x2="16000" y2="34222"/>
                        <a14:foregroundMark x1="14000" y1="58889" x2="15111" y2="76889"/>
                        <a14:foregroundMark x1="16444" y1="74222" x2="32889" y2="90667"/>
                        <a14:foregroundMark x1="32889" y1="90667" x2="34000" y2="91333"/>
                        <a14:foregroundMark x1="26889" y1="87556" x2="52889" y2="97111"/>
                        <a14:foregroundMark x1="52889" y1="97111" x2="71333" y2="97778"/>
                        <a14:foregroundMark x1="71333" y1="97778" x2="80444" y2="96889"/>
                        <a14:foregroundMark x1="95333" y1="95778" x2="91556" y2="79556"/>
                        <a14:foregroundMark x1="21333" y1="36222" x2="18667" y2="36222"/>
                        <a14:foregroundMark x1="22667" y1="35111" x2="18222" y2="35111"/>
                        <a14:foregroundMark x1="23556" y1="34222" x2="19778" y2="34222"/>
                        <a14:foregroundMark x1="3778" y1="35333" x2="5111" y2="3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2" y="2153976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Отравление школьниц: детский омбудсмен поддерживает запрет Tik Tok и других  &quot;деструктивных сетей&quot; -">
            <a:extLst>
              <a:ext uri="{FF2B5EF4-FFF2-40B4-BE49-F238E27FC236}">
                <a16:creationId xmlns:a16="http://schemas.microsoft.com/office/drawing/2014/main" id="{DC782294-E10B-7767-CB21-DD6A126CF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0" r="20073"/>
          <a:stretch/>
        </p:blipFill>
        <p:spPr bwMode="auto">
          <a:xfrm>
            <a:off x="7639051" y="3655110"/>
            <a:ext cx="900113" cy="92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260A93A-1C52-BD21-DE4C-8A2DAFCD0678}"/>
              </a:ext>
            </a:extLst>
          </p:cNvPr>
          <p:cNvSpPr/>
          <p:nvPr/>
        </p:nvSpPr>
        <p:spPr>
          <a:xfrm>
            <a:off x="6413500" y="1736202"/>
            <a:ext cx="3073400" cy="1273698"/>
          </a:xfrm>
          <a:prstGeom prst="wedgeRectCallout">
            <a:avLst>
              <a:gd name="adj1" fmla="val 32950"/>
              <a:gd name="adj2" fmla="val 71260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Подозреваю, что вы отвлеклись, продолжим работу?</a:t>
            </a:r>
          </a:p>
        </p:txBody>
      </p:sp>
    </p:spTree>
    <p:extLst>
      <p:ext uri="{BB962C8B-B14F-4D97-AF65-F5344CB8AC3E}">
        <p14:creationId xmlns:p14="http://schemas.microsoft.com/office/powerpoint/2010/main" val="111609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21662E-79DD-47E3-ABE7-1938A9AE60EB}"/>
              </a:ext>
            </a:extLst>
          </p:cNvPr>
          <p:cNvSpPr txBox="1"/>
          <p:nvPr/>
        </p:nvSpPr>
        <p:spPr>
          <a:xfrm>
            <a:off x="6275388" y="1125538"/>
            <a:ext cx="55086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Это осуществляется с помощью заголовка вкладки браузера, саму страницу ассистент не видит, так что все данные пользователя остаются </a:t>
            </a:r>
            <a:r>
              <a:rPr lang="ru-RU" sz="2400" b="1" dirty="0"/>
              <a:t>конфиденциальны</a:t>
            </a:r>
            <a:r>
              <a:rPr lang="ru-RU" sz="2400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9706B-5334-4784-8E0C-669C0AED5374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Гарантия конфиденциальности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51E0FD6-9FA0-40F9-83A0-FFED68059E8B}"/>
              </a:ext>
            </a:extLst>
          </p:cNvPr>
          <p:cNvGrpSpPr/>
          <p:nvPr/>
        </p:nvGrpSpPr>
        <p:grpSpPr>
          <a:xfrm>
            <a:off x="5589" y="1125538"/>
            <a:ext cx="5916612" cy="5732462"/>
            <a:chOff x="6275388" y="1125538"/>
            <a:chExt cx="5916612" cy="5732462"/>
          </a:xfrm>
        </p:grpSpPr>
        <p:pic>
          <p:nvPicPr>
            <p:cNvPr id="5" name="Picture 6" descr="Новости — Microsoft начала тестировать виджеты на рабочем столе Windows 11">
              <a:extLst>
                <a:ext uri="{FF2B5EF4-FFF2-40B4-BE49-F238E27FC236}">
                  <a16:creationId xmlns:a16="http://schemas.microsoft.com/office/drawing/2014/main" id="{A6374DAD-7A60-4D38-842B-B2BAC1993D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12" t="20061" r="5431" b="5433"/>
            <a:stretch/>
          </p:blipFill>
          <p:spPr bwMode="auto">
            <a:xfrm>
              <a:off x="6275388" y="1125538"/>
              <a:ext cx="5916612" cy="5732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Picture background">
              <a:extLst>
                <a:ext uri="{FF2B5EF4-FFF2-40B4-BE49-F238E27FC236}">
                  <a16:creationId xmlns:a16="http://schemas.microsoft.com/office/drawing/2014/main" id="{3F4D7559-498A-47B0-8F74-4B8B7DE780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75" b="92145" l="10000" r="90000">
                          <a14:foregroundMark x1="50333" y1="78554" x2="57750" y2="80050"/>
                          <a14:foregroundMark x1="57750" y1="80050" x2="49823" y2="89109"/>
                          <a14:foregroundMark x1="49890" y1="89786" x2="53500" y2="86658"/>
                          <a14:foregroundMark x1="27500" y1="27431" x2="27500" y2="30923"/>
                          <a14:foregroundMark x1="82667" y1="64838" x2="82167" y2="64838"/>
                          <a14:foregroundMark x1="87750" y1="69451" x2="86417" y2="66085"/>
                          <a14:foregroundMark x1="30833" y1="76683" x2="32167" y2="80424"/>
                          <a14:backgroundMark x1="21667" y1="59601" x2="18500" y2="71696"/>
                          <a14:backgroundMark x1="18500" y1="71696" x2="25583" y2="79676"/>
                          <a14:backgroundMark x1="25583" y1="79676" x2="30439" y2="80080"/>
                          <a14:backgroundMark x1="47000" y1="93766" x2="49000" y2="93392"/>
                          <a14:backgroundMark x1="47250" y1="90898" x2="49417" y2="90898"/>
                        </a14:backgroundRemoval>
                      </a14:imgEffect>
                      <a14:imgEffect>
                        <a14:artisticPaintStrok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97"/>
            <a:stretch/>
          </p:blipFill>
          <p:spPr bwMode="auto">
            <a:xfrm>
              <a:off x="6515100" y="2371725"/>
              <a:ext cx="4940300" cy="4152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795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EA4C8E-0735-4809-B5A4-2100E03B278A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Размещение</a:t>
            </a:r>
          </a:p>
        </p:txBody>
      </p:sp>
      <p:pic>
        <p:nvPicPr>
          <p:cNvPr id="2050" name="Picture 2" descr="GitHub - CNews">
            <a:extLst>
              <a:ext uri="{FF2B5EF4-FFF2-40B4-BE49-F238E27FC236}">
                <a16:creationId xmlns:a16="http://schemas.microsoft.com/office/drawing/2014/main" id="{70E12515-5917-4F4E-90FE-3F820D3FE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255" y="1041261"/>
            <a:ext cx="7285966" cy="270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5D64AA-D28D-4A84-9BCF-0CE9F6F0CC28}"/>
              </a:ext>
            </a:extLst>
          </p:cNvPr>
          <p:cNvSpPr txBox="1"/>
          <p:nvPr/>
        </p:nvSpPr>
        <p:spPr>
          <a:xfrm>
            <a:off x="407988" y="1125537"/>
            <a:ext cx="5508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Размещение проекта планируется на </a:t>
            </a:r>
            <a:r>
              <a:rPr lang="en-US" sz="2400" dirty="0"/>
              <a:t>GitHub</a:t>
            </a:r>
            <a:r>
              <a:rPr lang="ru-RU" sz="2400" dirty="0"/>
              <a:t>. Исходный код полностью открыт, использование бесплатно</a:t>
            </a:r>
            <a:r>
              <a:rPr lang="en-US" sz="2400" dirty="0"/>
              <a:t> </a:t>
            </a:r>
            <a:r>
              <a:rPr lang="ru-RU" sz="2400" dirty="0"/>
              <a:t>на условия лицензии </a:t>
            </a:r>
            <a:r>
              <a:rPr lang="en-US" sz="2400" dirty="0"/>
              <a:t>MIT. 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60994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606BF8B7-7136-BDB4-BC14-0810C1B11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" t="4507" r="42118" b="4435"/>
          <a:stretch/>
        </p:blipFill>
        <p:spPr bwMode="auto">
          <a:xfrm>
            <a:off x="0" y="1125538"/>
            <a:ext cx="5930900" cy="57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16C60-511A-3764-FCC5-0DCBD24A7117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Развитие проекта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F22730-1F06-4886-8937-CFBC3434F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86" y="1593568"/>
            <a:ext cx="20859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A3683EB-3B89-45CD-D0D3-DE0F37D2FB45}"/>
              </a:ext>
            </a:extLst>
          </p:cNvPr>
          <p:cNvSpPr/>
          <p:nvPr/>
        </p:nvSpPr>
        <p:spPr>
          <a:xfrm>
            <a:off x="3047999" y="1318559"/>
            <a:ext cx="2623595" cy="1100550"/>
          </a:xfrm>
          <a:prstGeom prst="wedgeRectCallout">
            <a:avLst>
              <a:gd name="adj1" fmla="val -37319"/>
              <a:gd name="adj2" fmla="val 67276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Могу принять форму твоего любимого персонажа!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EB3ED-B576-D960-B395-64893179ECC4}"/>
              </a:ext>
            </a:extLst>
          </p:cNvPr>
          <p:cNvSpPr txBox="1"/>
          <p:nvPr/>
        </p:nvSpPr>
        <p:spPr>
          <a:xfrm>
            <a:off x="6096000" y="1125538"/>
            <a:ext cx="56880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Кастомизация ассистента</a:t>
            </a:r>
          </a:p>
          <a:p>
            <a:endParaRPr lang="ru-RU" sz="2400" dirty="0"/>
          </a:p>
          <a:p>
            <a:r>
              <a:rPr lang="ru-RU" sz="2400" dirty="0"/>
              <a:t>Гибкая настройка внешнего вида позволяет использовать любимого персонажа или персонажа приятного глазу.</a:t>
            </a:r>
          </a:p>
          <a:p>
            <a:endParaRPr lang="ru-RU" sz="2400" dirty="0"/>
          </a:p>
          <a:p>
            <a:r>
              <a:rPr lang="ru-RU" sz="2400" dirty="0"/>
              <a:t>Кастомизация осуществляется по средствам сбора картинок, олицетворяющих эмоции персонажа и именование этих картинок по маске, понятной программе. Правила именования будут изложены в пользовательской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3076709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FF184-1775-3599-474F-B4089ED852A5}"/>
              </a:ext>
            </a:extLst>
          </p:cNvPr>
          <p:cNvSpPr txBox="1"/>
          <p:nvPr/>
        </p:nvSpPr>
        <p:spPr>
          <a:xfrm>
            <a:off x="407988" y="1125538"/>
            <a:ext cx="56880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Встроенные заметки и календарь</a:t>
            </a:r>
          </a:p>
          <a:p>
            <a:endParaRPr lang="ru-RU" sz="2400" dirty="0"/>
          </a:p>
          <a:p>
            <a:r>
              <a:rPr lang="ru-RU" sz="2400" dirty="0"/>
              <a:t>Ассистент может хранить пользовательские заметки, а интеграция с </a:t>
            </a:r>
            <a:r>
              <a:rPr lang="en-US" sz="2400" dirty="0"/>
              <a:t>Google </a:t>
            </a:r>
            <a:r>
              <a:rPr lang="ru-RU" sz="2400" dirty="0"/>
              <a:t>и </a:t>
            </a:r>
            <a:r>
              <a:rPr lang="en-US" sz="2400" dirty="0"/>
              <a:t>Yandex </a:t>
            </a:r>
            <a:r>
              <a:rPr lang="ru-RU" sz="2400" dirty="0"/>
              <a:t>календарями, позволит напоминать о встречах и событиях. </a:t>
            </a:r>
          </a:p>
          <a:p>
            <a:endParaRPr lang="ru-RU" sz="2400" dirty="0"/>
          </a:p>
          <a:p>
            <a:r>
              <a:rPr lang="ru-RU" sz="2400" dirty="0"/>
              <a:t>Также, ассистент предоставляет возможность создавать новое событие в календаре.</a:t>
            </a:r>
          </a:p>
        </p:txBody>
      </p:sp>
      <p:pic>
        <p:nvPicPr>
          <p:cNvPr id="4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47CEEF5F-58DE-C280-7E98-E8AF46638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0439" r="26242" b="4747"/>
          <a:stretch/>
        </p:blipFill>
        <p:spPr bwMode="auto">
          <a:xfrm>
            <a:off x="6275388" y="1125538"/>
            <a:ext cx="5916612" cy="57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Набор милых мультфильмов сиамских кошек в различных позах">
            <a:extLst>
              <a:ext uri="{FF2B5EF4-FFF2-40B4-BE49-F238E27FC236}">
                <a16:creationId xmlns:a16="http://schemas.microsoft.com/office/drawing/2014/main" id="{A3B83362-7C65-069E-A80C-F926DBEDD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454" b="82748" l="58946" r="91374">
                        <a14:foregroundMark x1="63259" y1="69489" x2="64696" y2="70128"/>
                        <a14:foregroundMark x1="60863" y1="70128" x2="60863" y2="71725"/>
                        <a14:foregroundMark x1="58946" y1="71086" x2="58946" y2="72045"/>
                        <a14:foregroundMark x1="71725" y1="82588" x2="71725" y2="82588"/>
                        <a14:foregroundMark x1="74441" y1="82428" x2="74441" y2="82428"/>
                        <a14:foregroundMark x1="78754" y1="82748" x2="78754" y2="82748"/>
                        <a14:foregroundMark x1="90096" y1="78754" x2="90096" y2="78754"/>
                        <a14:foregroundMark x1="91374" y1="78275" x2="91374" y2="78275"/>
                        <a14:foregroundMark x1="64537" y1="66454" x2="64537" y2="66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563" t="64653" r="6756" b="15287"/>
          <a:stretch/>
        </p:blipFill>
        <p:spPr bwMode="auto">
          <a:xfrm>
            <a:off x="8026270" y="3878752"/>
            <a:ext cx="4165730" cy="227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110B027-0CF9-C68B-34AA-24714DFCD806}"/>
              </a:ext>
            </a:extLst>
          </p:cNvPr>
          <p:cNvSpPr/>
          <p:nvPr/>
        </p:nvSpPr>
        <p:spPr>
          <a:xfrm>
            <a:off x="6553200" y="2235200"/>
            <a:ext cx="2897189" cy="1337720"/>
          </a:xfrm>
          <a:prstGeom prst="wedgeRectCallout">
            <a:avLst>
              <a:gd name="adj1" fmla="val 21593"/>
              <a:gd name="adj2" fmla="val 74566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Напомню тебе о твоих делах и помогу запланировать новые</a:t>
            </a:r>
            <a:endParaRPr lang="ru-RU" sz="200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F34CD-613A-CB76-F7EB-A9AAC2D7AC36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Развитие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52268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3F0517-1F74-1A29-B149-D270DDDF0F42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Развитие проекта</a:t>
            </a:r>
          </a:p>
        </p:txBody>
      </p:sp>
      <p:pic>
        <p:nvPicPr>
          <p:cNvPr id="8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9BE8EF1A-F1AE-E4C5-43F7-06AB9B2F5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" t="4507" r="42118" b="4435"/>
          <a:stretch/>
        </p:blipFill>
        <p:spPr bwMode="auto">
          <a:xfrm>
            <a:off x="0" y="1125538"/>
            <a:ext cx="5930900" cy="57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745811B5-03E4-802D-02CB-75277C2565ED}"/>
              </a:ext>
            </a:extLst>
          </p:cNvPr>
          <p:cNvSpPr/>
          <p:nvPr/>
        </p:nvSpPr>
        <p:spPr>
          <a:xfrm>
            <a:off x="3130550" y="3275634"/>
            <a:ext cx="2308230" cy="593903"/>
          </a:xfrm>
          <a:prstGeom prst="wedgeRectCallout">
            <a:avLst>
              <a:gd name="adj1" fmla="val -53210"/>
              <a:gd name="adj2" fmla="val 109990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Помидорки…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3FA916-350A-2B18-C968-EC03C68D5F48}"/>
              </a:ext>
            </a:extLst>
          </p:cNvPr>
          <p:cNvSpPr txBox="1"/>
          <p:nvPr/>
        </p:nvSpPr>
        <p:spPr>
          <a:xfrm>
            <a:off x="6096000" y="1125538"/>
            <a:ext cx="56880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Планирование задач</a:t>
            </a:r>
          </a:p>
          <a:p>
            <a:endParaRPr lang="ru-RU" sz="2400" b="1" dirty="0"/>
          </a:p>
          <a:p>
            <a:r>
              <a:rPr lang="ru-RU" sz="2400" dirty="0"/>
              <a:t>Планировщик задач позволяет пользователю создать список всех необходимых дел с указанием сложности и срочности, чтобы в дальнейшем ассистент мог предложить одну или несколько задач на день по технике </a:t>
            </a:r>
          </a:p>
          <a:p>
            <a:r>
              <a:rPr lang="ru-RU" sz="2400" dirty="0"/>
              <a:t>«1-3-5».</a:t>
            </a:r>
          </a:p>
          <a:p>
            <a:endParaRPr lang="ru-RU" sz="2400" dirty="0"/>
          </a:p>
          <a:p>
            <a:r>
              <a:rPr lang="ru-RU" sz="2400" dirty="0"/>
              <a:t>Встроенный </a:t>
            </a:r>
            <a:r>
              <a:rPr lang="en-US" sz="2400" dirty="0"/>
              <a:t>Pomodoro </a:t>
            </a:r>
            <a:r>
              <a:rPr lang="ru-RU" sz="2400" dirty="0"/>
              <a:t>таймер поможет держать концентрацию и провести время максимально продуктивно.</a:t>
            </a:r>
          </a:p>
        </p:txBody>
      </p:sp>
      <p:pic>
        <p:nvPicPr>
          <p:cNvPr id="5122" name="Picture 2" descr="Schöne schwarze Katze, die mit großen Augen nach oben schaut,  Manga-Anime-Stil-Illustration | Premium Vektor">
            <a:extLst>
              <a:ext uri="{FF2B5EF4-FFF2-40B4-BE49-F238E27FC236}">
                <a16:creationId xmlns:a16="http://schemas.microsoft.com/office/drawing/2014/main" id="{9F7E1B8C-A2FA-046E-1221-2B5AC5103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11" b="92812" l="9620" r="89933">
                        <a14:foregroundMark x1="35570" y1="20128" x2="55705" y2="22204"/>
                        <a14:foregroundMark x1="55705" y1="22204" x2="56152" y2="25240"/>
                        <a14:foregroundMark x1="61298" y1="20927" x2="58613" y2="22204"/>
                        <a14:foregroundMark x1="35347" y1="21246" x2="36465" y2="20927"/>
                        <a14:foregroundMark x1="34228" y1="18850" x2="37584" y2="28914"/>
                        <a14:foregroundMark x1="34228" y1="19968" x2="43848" y2="23802"/>
                        <a14:foregroundMark x1="33110" y1="17252" x2="20805" y2="26198"/>
                        <a14:foregroundMark x1="20805" y1="26198" x2="23714" y2="27796"/>
                        <a14:foregroundMark x1="31544" y1="20128" x2="44519" y2="23323"/>
                        <a14:foregroundMark x1="31544" y1="22843" x2="31544" y2="22843"/>
                        <a14:foregroundMark x1="31544" y1="22843" x2="31544" y2="22843"/>
                        <a14:foregroundMark x1="23043" y1="25719" x2="43848" y2="36901"/>
                        <a14:foregroundMark x1="43848" y1="36901" x2="52349" y2="35623"/>
                        <a14:foregroundMark x1="64653" y1="26997" x2="50783" y2="42652"/>
                        <a14:foregroundMark x1="40045" y1="92812" x2="40045" y2="92812"/>
                        <a14:foregroundMark x1="70246" y1="59744" x2="70246" y2="59744"/>
                        <a14:foregroundMark x1="69799" y1="55431" x2="61969" y2="41054"/>
                        <a14:foregroundMark x1="68009" y1="54313" x2="72036" y2="67891"/>
                        <a14:foregroundMark x1="69128" y1="55112" x2="70917" y2="67412"/>
                        <a14:foregroundMark x1="70246" y1="58626" x2="70917" y2="67093"/>
                        <a14:foregroundMark x1="73826" y1="71406" x2="75839" y2="77157"/>
                        <a14:foregroundMark x1="60850" y1="16773" x2="63087" y2="16454"/>
                        <a14:foregroundMark x1="59060" y1="15335" x2="63535" y2="20927"/>
                        <a14:foregroundMark x1="60850" y1="16454" x2="66443" y2="16933"/>
                        <a14:foregroundMark x1="63758" y1="12141" x2="63758" y2="12141"/>
                        <a14:foregroundMark x1="63758" y1="10383" x2="63758" y2="10383"/>
                        <a14:foregroundMark x1="63758" y1="10383" x2="63758" y2="10383"/>
                        <a14:foregroundMark x1="63758" y1="10383" x2="63758" y2="10383"/>
                        <a14:foregroundMark x1="63758" y1="10383" x2="63758" y2="10383"/>
                        <a14:foregroundMark x1="63758" y1="10383" x2="64206" y2="16454"/>
                        <a14:foregroundMark x1="63758" y1="10543" x2="63758" y2="10543"/>
                        <a14:foregroundMark x1="56152" y1="14377" x2="41163" y2="13738"/>
                        <a14:foregroundMark x1="28635" y1="8147" x2="28859" y2="18850"/>
                        <a14:foregroundMark x1="29306" y1="5911" x2="37584" y2="14058"/>
                        <a14:foregroundMark x1="34452" y1="9585" x2="30872" y2="6709"/>
                        <a14:foregroundMark x1="34899" y1="10383" x2="38479" y2="14537"/>
                        <a14:foregroundMark x1="34452" y1="9744" x2="40716" y2="15176"/>
                        <a14:foregroundMark x1="58953" y1="8466" x2="58523" y2="8724"/>
                        <a14:foregroundMark x1="62416" y1="6390" x2="58953" y2="8466"/>
                        <a14:foregroundMark x1="57622" y1="10863" x2="53468" y2="14856"/>
                        <a14:foregroundMark x1="59284" y1="9265" x2="57944" y2="10553"/>
                        <a14:foregroundMark x1="71640" y1="30049" x2="72483" y2="32109"/>
                        <a14:foregroundMark x1="68233" y1="21725" x2="71229" y2="29046"/>
                        <a14:foregroundMark x1="71655" y1="30050" x2="72707" y2="32428"/>
                        <a14:foregroundMark x1="68680" y1="23323" x2="71227" y2="29081"/>
                        <a14:foregroundMark x1="69351" y1="24441" x2="71364" y2="27460"/>
                        <a14:foregroundMark x1="70470" y1="23802" x2="71528" y2="25529"/>
                        <a14:backgroundMark x1="55705" y1="6390" x2="54586" y2="8466"/>
                        <a14:backgroundMark x1="56152" y1="8466" x2="56152" y2="8466"/>
                        <a14:backgroundMark x1="54586" y1="9265" x2="54139" y2="10064"/>
                        <a14:backgroundMark x1="54139" y1="8466" x2="54139" y2="10863"/>
                        <a14:backgroundMark x1="75391" y1="24920" x2="74944" y2="301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70" y="3683787"/>
            <a:ext cx="1916111" cy="268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11F0A35-F4E4-2A9D-B503-B0B10FFC50C1}"/>
              </a:ext>
            </a:extLst>
          </p:cNvPr>
          <p:cNvGrpSpPr/>
          <p:nvPr/>
        </p:nvGrpSpPr>
        <p:grpSpPr>
          <a:xfrm>
            <a:off x="711204" y="3174213"/>
            <a:ext cx="2254246" cy="700740"/>
            <a:chOff x="742954" y="3034761"/>
            <a:chExt cx="2254246" cy="700740"/>
          </a:xfrm>
        </p:grpSpPr>
        <p:pic>
          <p:nvPicPr>
            <p:cNvPr id="5124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2A8B3EC6-9BF9-6962-637A-426CD9B13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4" y="3034761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DC21DFE7-4A3F-0D5E-745D-180E793DD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651" y="3034761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61669103-18BA-9E8D-1653-B4186CCBD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1178" y="3040176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D317C934-4465-0524-D56B-F1BCA9865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1875" y="3040176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8858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938EA8-E504-F490-66D4-27B2BFBD611F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4000" b="1"/>
            </a:lvl1pPr>
          </a:lstStyle>
          <a:p>
            <a:r>
              <a:rPr lang="ru-RU" dirty="0"/>
              <a:t>Сравнение с конкурентами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2E9E5-97D1-9FEA-9EB7-619A5EFCC992}"/>
              </a:ext>
            </a:extLst>
          </p:cNvPr>
          <p:cNvSpPr txBox="1"/>
          <p:nvPr/>
        </p:nvSpPr>
        <p:spPr>
          <a:xfrm>
            <a:off x="407988" y="1125538"/>
            <a:ext cx="56880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Главными конкурентами являются такие сервисы как </a:t>
            </a:r>
            <a:r>
              <a:rPr lang="en-US" sz="2400" dirty="0">
                <a:latin typeface="+mj-lt"/>
              </a:rPr>
              <a:t>Google Calendar, Yandex Calendar, </a:t>
            </a:r>
            <a:r>
              <a:rPr lang="ru-RU" sz="2400" dirty="0">
                <a:latin typeface="+mj-lt"/>
              </a:rPr>
              <a:t>различные планировщики задач, например, </a:t>
            </a:r>
            <a:r>
              <a:rPr lang="en-US" sz="2400" i="0" u="none" strike="noStrike" dirty="0" err="1">
                <a:solidFill>
                  <a:srgbClr val="000000"/>
                </a:solidFill>
                <a:effectLst/>
                <a:latin typeface="+mj-lt"/>
              </a:rPr>
              <a:t>Todoist</a:t>
            </a:r>
            <a:r>
              <a:rPr lang="ru-RU" sz="2400" dirty="0">
                <a:solidFill>
                  <a:srgbClr val="000000"/>
                </a:solidFill>
                <a:latin typeface="+mj-lt"/>
              </a:rPr>
              <a:t> или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Microsoft To Do.</a:t>
            </a:r>
          </a:p>
          <a:p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Также технологию отрисовки прямо на рабочем столе используют некоторые игры в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+mj-lt"/>
              </a:rPr>
              <a:t>Steam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. Примерами могут послужить «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You mother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»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или «</a:t>
            </a:r>
            <a:r>
              <a:rPr lang="en-US" sz="2400" dirty="0" err="1">
                <a:latin typeface="+mj-lt"/>
              </a:rPr>
              <a:t>Ropuka's</a:t>
            </a:r>
            <a:r>
              <a:rPr lang="en-US" sz="2400" dirty="0">
                <a:latin typeface="+mj-lt"/>
              </a:rPr>
              <a:t> Idle Island</a:t>
            </a:r>
            <a:r>
              <a:rPr lang="ru-RU" sz="2400" dirty="0">
                <a:latin typeface="+mj-lt"/>
              </a:rPr>
              <a:t>»</a:t>
            </a:r>
            <a:r>
              <a:rPr lang="en-US" sz="2400" dirty="0">
                <a:latin typeface="+mj-lt"/>
              </a:rPr>
              <a:t>.</a:t>
            </a:r>
            <a:r>
              <a:rPr lang="ru-RU" sz="2400" dirty="0">
                <a:latin typeface="+mj-lt"/>
              </a:rPr>
              <a:t> Эти игры созданы больше для развлечения.</a:t>
            </a:r>
            <a:endParaRPr lang="en-US" sz="240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48978F-B4BB-7342-DF4C-378B39666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89" y="1125538"/>
            <a:ext cx="4210638" cy="21148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F269E5-852F-1E55-C948-7A04A14E5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238" y="3429000"/>
            <a:ext cx="3172268" cy="20576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719F25-F174-C9E1-47DD-54860D58E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389" y="3429000"/>
            <a:ext cx="2670522" cy="270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65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23A7FBA-8F62-0AE0-3DE0-0996795BC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242636"/>
              </p:ext>
            </p:extLst>
          </p:nvPr>
        </p:nvGraphicFramePr>
        <p:xfrm>
          <a:off x="407987" y="1125537"/>
          <a:ext cx="11376024" cy="539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06">
                  <a:extLst>
                    <a:ext uri="{9D8B030D-6E8A-4147-A177-3AD203B41FA5}">
                      <a16:colId xmlns:a16="http://schemas.microsoft.com/office/drawing/2014/main" val="2716616119"/>
                    </a:ext>
                  </a:extLst>
                </a:gridCol>
                <a:gridCol w="1597799">
                  <a:extLst>
                    <a:ext uri="{9D8B030D-6E8A-4147-A177-3AD203B41FA5}">
                      <a16:colId xmlns:a16="http://schemas.microsoft.com/office/drawing/2014/main" val="493855950"/>
                    </a:ext>
                  </a:extLst>
                </a:gridCol>
                <a:gridCol w="4090213">
                  <a:extLst>
                    <a:ext uri="{9D8B030D-6E8A-4147-A177-3AD203B41FA5}">
                      <a16:colId xmlns:a16="http://schemas.microsoft.com/office/drawing/2014/main" val="602193924"/>
                    </a:ext>
                  </a:extLst>
                </a:gridCol>
                <a:gridCol w="2844006">
                  <a:extLst>
                    <a:ext uri="{9D8B030D-6E8A-4147-A177-3AD203B41FA5}">
                      <a16:colId xmlns:a16="http://schemas.microsoft.com/office/drawing/2014/main" val="772944752"/>
                    </a:ext>
                  </a:extLst>
                </a:gridCol>
              </a:tblGrid>
              <a:tr h="130495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Игры</a:t>
                      </a:r>
                      <a:endParaRPr lang="ru-R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Существующие планировщики задач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/>
                        <a:t>Виртуальный куратор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52860"/>
                  </a:ext>
                </a:extLst>
              </a:tr>
              <a:tr h="736209">
                <a:tc>
                  <a:txBody>
                    <a:bodyPr/>
                    <a:lstStyle/>
                    <a:p>
                      <a:r>
                        <a:rPr lang="ru-RU" sz="2400" dirty="0"/>
                        <a:t>Планирование задач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  <a:endParaRPr lang="ru-RU" b="1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b="1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390140"/>
                  </a:ext>
                </a:extLst>
              </a:tr>
              <a:tr h="1005341">
                <a:tc>
                  <a:txBody>
                    <a:bodyPr/>
                    <a:lstStyle/>
                    <a:p>
                      <a:r>
                        <a:rPr lang="ru-RU" sz="2400" dirty="0"/>
                        <a:t>Встроенный тайм-менеджмент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503147"/>
                  </a:ext>
                </a:extLst>
              </a:tr>
              <a:tr h="979924">
                <a:tc>
                  <a:txBody>
                    <a:bodyPr/>
                    <a:lstStyle/>
                    <a:p>
                      <a:r>
                        <a:rPr lang="ru-RU" sz="2400" dirty="0"/>
                        <a:t>Напоминание о задачах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07045"/>
                  </a:ext>
                </a:extLst>
              </a:tr>
              <a:tr h="1372661">
                <a:tc>
                  <a:txBody>
                    <a:bodyPr/>
                    <a:lstStyle/>
                    <a:p>
                      <a:r>
                        <a:rPr lang="ru-RU" sz="2400" dirty="0"/>
                        <a:t>Интересная визуальная составляющая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>
                        <a:highlight>
                          <a:srgbClr val="00FF00"/>
                        </a:highlight>
                      </a:endParaRP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238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EAD2C0-A18D-C0AD-6344-D7E191CE815D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Сравнение с конкурентами</a:t>
            </a:r>
          </a:p>
        </p:txBody>
      </p:sp>
    </p:spTree>
    <p:extLst>
      <p:ext uri="{BB962C8B-B14F-4D97-AF65-F5344CB8AC3E}">
        <p14:creationId xmlns:p14="http://schemas.microsoft.com/office/powerpoint/2010/main" val="1157185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30215ED5-E7E0-4216-AF1F-C5E037CDF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46917"/>
              </p:ext>
            </p:extLst>
          </p:nvPr>
        </p:nvGraphicFramePr>
        <p:xfrm>
          <a:off x="407989" y="1125538"/>
          <a:ext cx="11376024" cy="257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06">
                  <a:extLst>
                    <a:ext uri="{9D8B030D-6E8A-4147-A177-3AD203B41FA5}">
                      <a16:colId xmlns:a16="http://schemas.microsoft.com/office/drawing/2014/main" val="2874928719"/>
                    </a:ext>
                  </a:extLst>
                </a:gridCol>
                <a:gridCol w="2569557">
                  <a:extLst>
                    <a:ext uri="{9D8B030D-6E8A-4147-A177-3AD203B41FA5}">
                      <a16:colId xmlns:a16="http://schemas.microsoft.com/office/drawing/2014/main" val="1414040175"/>
                    </a:ext>
                  </a:extLst>
                </a:gridCol>
                <a:gridCol w="3326203">
                  <a:extLst>
                    <a:ext uri="{9D8B030D-6E8A-4147-A177-3AD203B41FA5}">
                      <a16:colId xmlns:a16="http://schemas.microsoft.com/office/drawing/2014/main" val="958826021"/>
                    </a:ext>
                  </a:extLst>
                </a:gridCol>
                <a:gridCol w="2636258">
                  <a:extLst>
                    <a:ext uri="{9D8B030D-6E8A-4147-A177-3AD203B41FA5}">
                      <a16:colId xmlns:a16="http://schemas.microsoft.com/office/drawing/2014/main" val="2301608202"/>
                    </a:ext>
                  </a:extLst>
                </a:gridCol>
              </a:tblGrid>
              <a:tr h="115173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1) </a:t>
                      </a:r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Наши потребители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2) Ценностное предложение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3)Взаимоотношения с потребителями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4) Потоки постоянных доходов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2902717763"/>
                  </a:ext>
                </a:extLst>
              </a:tr>
              <a:tr h="1151731"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Студенты</a:t>
                      </a:r>
                      <a:r>
                        <a:rPr lang="en-US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endParaRPr lang="ru-RU" sz="25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школьники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Полезность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Помощь </a:t>
                      </a:r>
                    </a:p>
                    <a:p>
                      <a:pPr algn="ctr"/>
                      <a:r>
                        <a:rPr lang="ru-RU" sz="25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Планирование</a:t>
                      </a:r>
                      <a:endParaRPr lang="ru-RU" sz="25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endParaRPr lang="ru-RU" sz="25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Отсутствуют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778267325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B6C638C-A6EB-4B6A-858C-EDA6F5A51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89941"/>
              </p:ext>
            </p:extLst>
          </p:nvPr>
        </p:nvGraphicFramePr>
        <p:xfrm>
          <a:off x="407986" y="3945373"/>
          <a:ext cx="11376026" cy="257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06">
                  <a:extLst>
                    <a:ext uri="{9D8B030D-6E8A-4147-A177-3AD203B41FA5}">
                      <a16:colId xmlns:a16="http://schemas.microsoft.com/office/drawing/2014/main" val="2874928719"/>
                    </a:ext>
                  </a:extLst>
                </a:gridCol>
                <a:gridCol w="2579792">
                  <a:extLst>
                    <a:ext uri="{9D8B030D-6E8A-4147-A177-3AD203B41FA5}">
                      <a16:colId xmlns:a16="http://schemas.microsoft.com/office/drawing/2014/main" val="1414040175"/>
                    </a:ext>
                  </a:extLst>
                </a:gridCol>
                <a:gridCol w="3326204">
                  <a:extLst>
                    <a:ext uri="{9D8B030D-6E8A-4147-A177-3AD203B41FA5}">
                      <a16:colId xmlns:a16="http://schemas.microsoft.com/office/drawing/2014/main" val="958826021"/>
                    </a:ext>
                  </a:extLst>
                </a:gridCol>
                <a:gridCol w="2626024">
                  <a:extLst>
                    <a:ext uri="{9D8B030D-6E8A-4147-A177-3AD203B41FA5}">
                      <a16:colId xmlns:a16="http://schemas.microsoft.com/office/drawing/2014/main" val="2301608202"/>
                    </a:ext>
                  </a:extLst>
                </a:gridCol>
              </a:tblGrid>
              <a:tr h="1048802"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5) Ключевые ресурсы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6) Ключевые виды деятельности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7) Ключевые партнеры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8) Ключевые издержки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2902717763"/>
                  </a:ext>
                </a:extLst>
              </a:tr>
              <a:tr h="1106404">
                <a:tc>
                  <a:txBody>
                    <a:bodyPr/>
                    <a:lstStyle/>
                    <a:p>
                      <a:pPr algn="ctr"/>
                      <a:r>
                        <a:rPr lang="ru-RU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Компьютеры</a:t>
                      </a:r>
                    </a:p>
                    <a:p>
                      <a:pPr algn="ctr"/>
                      <a:endParaRPr lang="ru-RU" sz="2500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Разработка приложения</a:t>
                      </a:r>
                    </a:p>
                    <a:p>
                      <a:pPr algn="ctr"/>
                      <a:endParaRPr lang="ru-RU" sz="2500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GitHub</a:t>
                      </a:r>
                      <a:endParaRPr lang="ru-RU" sz="2500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Отсутствуют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7782673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1C3C42-FD20-4588-BBAC-8E9E05DF71F5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Бизнес модель</a:t>
            </a:r>
          </a:p>
        </p:txBody>
      </p:sp>
    </p:spTree>
    <p:extLst>
      <p:ext uri="{BB962C8B-B14F-4D97-AF65-F5344CB8AC3E}">
        <p14:creationId xmlns:p14="http://schemas.microsoft.com/office/powerpoint/2010/main" val="4240052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D491BA-DFBC-DE4D-E736-D2710006CA7B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Команда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D047B6-88A1-F7B1-3F19-4E46D05556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r="1786"/>
          <a:stretch/>
        </p:blipFill>
        <p:spPr>
          <a:xfrm>
            <a:off x="2101711" y="1991597"/>
            <a:ext cx="2156106" cy="2874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1C5DE1-1D83-BA7B-8C4F-29C17E82E9D0}"/>
              </a:ext>
            </a:extLst>
          </p:cNvPr>
          <p:cNvSpPr txBox="1"/>
          <p:nvPr/>
        </p:nvSpPr>
        <p:spPr>
          <a:xfrm>
            <a:off x="407988" y="4866404"/>
            <a:ext cx="550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Коновалов Андрей</a:t>
            </a:r>
            <a:br>
              <a:rPr lang="ru-RU" b="1" dirty="0"/>
            </a:br>
            <a:r>
              <a:rPr lang="ru-RU" dirty="0"/>
              <a:t>Лидер</a:t>
            </a:r>
          </a:p>
          <a:p>
            <a:pPr algn="ctr"/>
            <a:r>
              <a:rPr lang="ru-RU" dirty="0"/>
              <a:t>Коммуникатор</a:t>
            </a:r>
          </a:p>
          <a:p>
            <a:pPr algn="ctr"/>
            <a:r>
              <a:rPr lang="ru-RU" dirty="0"/>
              <a:t>Программист-технолог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B1CE5D-FB6A-4599-8E0A-9AA56A634D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10" t="17714" r="22494" b="20004"/>
          <a:stretch/>
        </p:blipFill>
        <p:spPr>
          <a:xfrm>
            <a:off x="7934184" y="1991595"/>
            <a:ext cx="2156108" cy="2874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6DBA53-F0D4-474A-B64B-6473834DE76E}"/>
              </a:ext>
            </a:extLst>
          </p:cNvPr>
          <p:cNvSpPr txBox="1"/>
          <p:nvPr/>
        </p:nvSpPr>
        <p:spPr>
          <a:xfrm>
            <a:off x="6240466" y="4866404"/>
            <a:ext cx="5543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Зарубин Антон</a:t>
            </a:r>
            <a:endParaRPr lang="ru-RU" dirty="0"/>
          </a:p>
          <a:p>
            <a:pPr algn="ctr"/>
            <a:r>
              <a:rPr lang="ru-RU" dirty="0"/>
              <a:t>Программист</a:t>
            </a:r>
          </a:p>
          <a:p>
            <a:pPr algn="ctr"/>
            <a:r>
              <a:rPr lang="ru-RU" dirty="0"/>
              <a:t>Дизайнер</a:t>
            </a:r>
          </a:p>
        </p:txBody>
      </p:sp>
    </p:spTree>
    <p:extLst>
      <p:ext uri="{BB962C8B-B14F-4D97-AF65-F5344CB8AC3E}">
        <p14:creationId xmlns:p14="http://schemas.microsoft.com/office/powerpoint/2010/main" val="425780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Оксфордский словарь назвал слово «брейнрот» (brain rot, «гниение мозга»)  словом 2024 года. Термин описывает ухудшение умственных способностей из-за  чрезмерного потребления примитивного или тривиального контента, особенно  онлайн. «Брейнрот» стал ...">
            <a:extLst>
              <a:ext uri="{FF2B5EF4-FFF2-40B4-BE49-F238E27FC236}">
                <a16:creationId xmlns:a16="http://schemas.microsoft.com/office/drawing/2014/main" id="{5E26B263-23AC-7BCB-B271-2B2C65980B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88" b="11188"/>
          <a:stretch/>
        </p:blipFill>
        <p:spPr bwMode="auto">
          <a:xfrm>
            <a:off x="7844119" y="3584499"/>
            <a:ext cx="4347882" cy="327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D32CED-3CB9-1A71-7927-906B33A9F6BC}"/>
              </a:ext>
            </a:extLst>
          </p:cNvPr>
          <p:cNvSpPr txBox="1"/>
          <p:nvPr/>
        </p:nvSpPr>
        <p:spPr>
          <a:xfrm>
            <a:off x="407988" y="333375"/>
            <a:ext cx="1137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Проблема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5CF2-18BE-35B7-0E03-AFC8ECB554AB}"/>
              </a:ext>
            </a:extLst>
          </p:cNvPr>
          <p:cNvSpPr txBox="1"/>
          <p:nvPr/>
        </p:nvSpPr>
        <p:spPr>
          <a:xfrm>
            <a:off x="407988" y="1958937"/>
            <a:ext cx="1137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Брейнрот</a:t>
            </a:r>
            <a:endParaRPr lang="ru-RU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A490D-6CAE-147E-09EB-838615C7E3A7}"/>
              </a:ext>
            </a:extLst>
          </p:cNvPr>
          <p:cNvSpPr txBox="1"/>
          <p:nvPr/>
        </p:nvSpPr>
        <p:spPr>
          <a:xfrm>
            <a:off x="407988" y="2828835"/>
            <a:ext cx="1137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effectLst/>
                <a:latin typeface="Arial" panose="020B0604020202020204" pitchFamily="34" charset="0"/>
              </a:rPr>
              <a:t>(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англ.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1" dirty="0">
                <a:effectLst/>
                <a:latin typeface="Arial" panose="020B0604020202020204" pitchFamily="34" charset="0"/>
              </a:rPr>
              <a:t>brain rot, brainrot</a:t>
            </a:r>
            <a:r>
              <a:rPr lang="ru-RU" b="0" i="0" dirty="0">
                <a:effectLst/>
                <a:latin typeface="Arial" panose="020B0604020202020204" pitchFamily="34" charset="0"/>
              </a:rPr>
              <a:t>, 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дословно</a:t>
            </a:r>
            <a:r>
              <a:rPr lang="ru-RU" b="0" i="0" dirty="0">
                <a:effectLst/>
                <a:latin typeface="Arial" panose="020B0604020202020204" pitchFamily="34" charset="0"/>
              </a:rPr>
              <a:t> — «гниение / разложение мозга») — </a:t>
            </a:r>
          </a:p>
          <a:p>
            <a:pPr algn="ctr"/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термин относится к чрезмерному использованию цифровых медиа, </a:t>
            </a:r>
          </a:p>
          <a:p>
            <a:pPr algn="ctr"/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что может привести к </a:t>
            </a:r>
            <a:r>
              <a:rPr lang="ru-RU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снижению когнитивных функций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включая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снижение </a:t>
            </a:r>
          </a:p>
          <a:p>
            <a:pPr algn="ctr"/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концентрации внимания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и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нарушение психики</a:t>
            </a:r>
            <a:r>
              <a:rPr lang="ru-RU" b="0" i="0" dirty="0">
                <a:effectLst/>
                <a:latin typeface="Arial" panose="020B060402020202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214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38812E-574F-4F61-5520-BFD52E7E091D}"/>
              </a:ext>
            </a:extLst>
          </p:cNvPr>
          <p:cNvSpPr txBox="1"/>
          <p:nvPr/>
        </p:nvSpPr>
        <p:spPr>
          <a:xfrm>
            <a:off x="396876" y="3075057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3746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28FB70-EEAE-8FE5-B3EF-1E3B7C019429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  <p:pic>
        <p:nvPicPr>
          <p:cNvPr id="1026" name="Picture 2" descr="Дефицит внимания | Концентрация внимания - это золото 21 века">
            <a:extLst>
              <a:ext uri="{FF2B5EF4-FFF2-40B4-BE49-F238E27FC236}">
                <a16:creationId xmlns:a16="http://schemas.microsoft.com/office/drawing/2014/main" id="{3390EB4C-2733-7273-4E55-70663C195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1257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083059-6144-E8DC-DC9B-D1E8A7A967D0}"/>
              </a:ext>
            </a:extLst>
          </p:cNvPr>
          <p:cNvSpPr txBox="1"/>
          <p:nvPr/>
        </p:nvSpPr>
        <p:spPr>
          <a:xfrm>
            <a:off x="407988" y="4947632"/>
            <a:ext cx="74806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1" dirty="0">
                <a:effectLst/>
                <a:latin typeface="+mj-lt"/>
              </a:rPr>
              <a:t>С умом подходите к тому, как вы используете свои устройства. Управляйте устройствами – не позволяйте им управлять вами </a:t>
            </a:r>
            <a:endParaRPr lang="en-US" sz="2400" b="0" i="1" dirty="0">
              <a:effectLst/>
              <a:latin typeface="+mj-lt"/>
            </a:endParaRPr>
          </a:p>
          <a:p>
            <a:r>
              <a:rPr lang="ru-RU" sz="2400" b="0" i="1" dirty="0">
                <a:effectLst/>
                <a:latin typeface="+mj-lt"/>
              </a:rPr>
              <a:t>© </a:t>
            </a:r>
            <a:r>
              <a:rPr lang="en-US" sz="2400" b="0" i="1" dirty="0">
                <a:effectLst/>
                <a:latin typeface="+mj-lt"/>
              </a:rPr>
              <a:t>Andrew Przybylski</a:t>
            </a:r>
            <a:r>
              <a:rPr lang="ru-RU" sz="2400" b="0" i="1" dirty="0">
                <a:effectLst/>
                <a:latin typeface="+mj-lt"/>
              </a:rPr>
              <a:t> (Эндрю Пшибыльский)</a:t>
            </a:r>
            <a:endParaRPr lang="ru-RU" sz="2400" i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3A278-E1C7-A2BB-C696-96C289F74ADA}"/>
              </a:ext>
            </a:extLst>
          </p:cNvPr>
          <p:cNvSpPr txBox="1"/>
          <p:nvPr/>
        </p:nvSpPr>
        <p:spPr>
          <a:xfrm>
            <a:off x="407989" y="1125538"/>
            <a:ext cx="5688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Концентрация внимания – это золото 21 века</a:t>
            </a:r>
          </a:p>
        </p:txBody>
      </p:sp>
    </p:spTree>
    <p:extLst>
      <p:ext uri="{BB962C8B-B14F-4D97-AF65-F5344CB8AC3E}">
        <p14:creationId xmlns:p14="http://schemas.microsoft.com/office/powerpoint/2010/main" val="16843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A0AC40-B274-E709-7177-66E01B858932}"/>
              </a:ext>
            </a:extLst>
          </p:cNvPr>
          <p:cNvSpPr txBox="1"/>
          <p:nvPr/>
        </p:nvSpPr>
        <p:spPr>
          <a:xfrm>
            <a:off x="407988" y="1125538"/>
            <a:ext cx="568801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Нейропластичность мозга</a:t>
            </a:r>
            <a:r>
              <a:rPr lang="ru-RU" sz="2200" i="0" dirty="0">
                <a:solidFill>
                  <a:srgbClr val="000000"/>
                </a:solidFill>
                <a:effectLst/>
                <a:latin typeface="+mj-lt"/>
              </a:rPr>
              <a:t> (способность структурно меняться с течением времени)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 означает, что опыт, который мы получаем от </a:t>
            </a:r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использования Интернета, может оказывать на мозг значительное влияние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. Особенно важно понимать какие изменения это влечет у детей и молодежи, так как в их возрасте мозг до сих пор развивается. Всемирная организация здравоохранения уже высказывала беспокойство на данную тему, </a:t>
            </a:r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рекомендуя детям младше 5 лет проводить напротив экрана не более 1 часа в день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ru-RU" sz="2200" dirty="0">
              <a:latin typeface="+mj-lt"/>
            </a:endParaRPr>
          </a:p>
        </p:txBody>
      </p:sp>
      <p:pic>
        <p:nvPicPr>
          <p:cNvPr id="2054" name="Picture 6" descr="Сколько разрешать — час, два, четыре?» Что делать, если ребенок вечно в  телефоне | Правмир">
            <a:extLst>
              <a:ext uri="{FF2B5EF4-FFF2-40B4-BE49-F238E27FC236}">
                <a16:creationId xmlns:a16="http://schemas.microsoft.com/office/drawing/2014/main" id="{B8362CA4-29DB-2667-FF25-5C5535161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4" r="16915"/>
          <a:stretch/>
        </p:blipFill>
        <p:spPr bwMode="auto">
          <a:xfrm flipH="1">
            <a:off x="6275387" y="1125538"/>
            <a:ext cx="5916611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545688-DAA1-E98C-0180-ADA77233BDF6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3529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5B43E2-6670-9F05-9DCA-B40334135BBC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BF1D3-DFE8-4DFE-59F5-39F7A04FAE38}"/>
              </a:ext>
            </a:extLst>
          </p:cNvPr>
          <p:cNvSpPr txBox="1"/>
          <p:nvPr/>
        </p:nvSpPr>
        <p:spPr>
          <a:xfrm>
            <a:off x="407988" y="1189925"/>
            <a:ext cx="5688012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800"/>
              </a:spcAft>
              <a:buNone/>
            </a:pP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Есть два типа внимания. </a:t>
            </a:r>
          </a:p>
          <a:p>
            <a:pPr algn="l">
              <a:spcAft>
                <a:spcPts val="1800"/>
              </a:spcAft>
              <a:buNone/>
            </a:pPr>
            <a:r>
              <a:rPr lang="ru-RU" sz="2400" b="1" i="0" dirty="0">
                <a:solidFill>
                  <a:srgbClr val="001A34"/>
                </a:solidFill>
                <a:effectLst/>
                <a:latin typeface="+mj-lt"/>
              </a:rPr>
              <a:t>Непроизвольное</a:t>
            </a: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: кто-то крикнул — мы обернулись. </a:t>
            </a:r>
          </a:p>
          <a:p>
            <a:pPr algn="l">
              <a:spcAft>
                <a:spcPts val="1800"/>
              </a:spcAft>
              <a:buNone/>
            </a:pPr>
            <a:r>
              <a:rPr lang="ru-RU" sz="2400" b="1" i="0" dirty="0">
                <a:solidFill>
                  <a:srgbClr val="001A34"/>
                </a:solidFill>
                <a:effectLst/>
                <a:latin typeface="+mj-lt"/>
              </a:rPr>
              <a:t>Произвольное</a:t>
            </a: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: это способность контролировать процесс.</a:t>
            </a:r>
          </a:p>
          <a:p>
            <a:pPr algn="l">
              <a:spcAft>
                <a:spcPts val="1800"/>
              </a:spcAft>
            </a:pP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Разработчики игр и видеоконтента искусственно поддерживают интерес. Короткие видео или динамичные сцены в длинных видео, бонусы в играх – всё это отвлекает и перетягивает внимание с важных дел.</a:t>
            </a:r>
          </a:p>
        </p:txBody>
      </p:sp>
      <p:pic>
        <p:nvPicPr>
          <p:cNvPr id="3074" name="Picture 2" descr="Как короткие видео влияют на ментальное здоровье: научные данные | РБК Стиль">
            <a:extLst>
              <a:ext uri="{FF2B5EF4-FFF2-40B4-BE49-F238E27FC236}">
                <a16:creationId xmlns:a16="http://schemas.microsoft.com/office/drawing/2014/main" id="{8473C533-F2B7-D02A-1F30-4B3856344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" t="13719" r="10759" b="2692"/>
          <a:stretch/>
        </p:blipFill>
        <p:spPr bwMode="auto">
          <a:xfrm flipH="1">
            <a:off x="6275388" y="1125538"/>
            <a:ext cx="5916612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15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925493B-C8A2-4F12-ABC3-47874A0E3A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5128425"/>
              </p:ext>
            </p:extLst>
          </p:nvPr>
        </p:nvGraphicFramePr>
        <p:xfrm>
          <a:off x="139205" y="3417115"/>
          <a:ext cx="5900717" cy="300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85CCD687-C7CF-41F8-AF13-2AE8217A52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3396644"/>
              </p:ext>
            </p:extLst>
          </p:nvPr>
        </p:nvGraphicFramePr>
        <p:xfrm>
          <a:off x="6413213" y="3598088"/>
          <a:ext cx="5334534" cy="2891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7AFA9D09-8BC8-4379-AE69-A15BC02F70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1413137"/>
              </p:ext>
            </p:extLst>
          </p:nvPr>
        </p:nvGraphicFramePr>
        <p:xfrm>
          <a:off x="425451" y="1076152"/>
          <a:ext cx="5508624" cy="2521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0DA250B-5A7A-48C8-8830-4D4367744901}"/>
              </a:ext>
            </a:extLst>
          </p:cNvPr>
          <p:cNvSpPr txBox="1"/>
          <p:nvPr/>
        </p:nvSpPr>
        <p:spPr>
          <a:xfrm>
            <a:off x="3179763" y="333375"/>
            <a:ext cx="5900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Результаты соц. опроса</a:t>
            </a:r>
          </a:p>
        </p:txBody>
      </p:sp>
      <p:graphicFrame>
        <p:nvGraphicFramePr>
          <p:cNvPr id="17" name="Диаграмма 16">
            <a:extLst>
              <a:ext uri="{FF2B5EF4-FFF2-40B4-BE49-F238E27FC236}">
                <a16:creationId xmlns:a16="http://schemas.microsoft.com/office/drawing/2014/main" id="{8384B25B-581E-451A-9A93-B226FB647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738459"/>
              </p:ext>
            </p:extLst>
          </p:nvPr>
        </p:nvGraphicFramePr>
        <p:xfrm>
          <a:off x="6275388" y="1147927"/>
          <a:ext cx="5508625" cy="2456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2878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4227A7EF-6185-4DF3-BA9E-805A1A4A30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7752135"/>
              </p:ext>
            </p:extLst>
          </p:nvPr>
        </p:nvGraphicFramePr>
        <p:xfrm>
          <a:off x="6096000" y="3582816"/>
          <a:ext cx="6056354" cy="3275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9EBFC6E1-F60B-46B1-B043-33CF42CD96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3916166"/>
              </p:ext>
            </p:extLst>
          </p:nvPr>
        </p:nvGraphicFramePr>
        <p:xfrm>
          <a:off x="3782972" y="1125538"/>
          <a:ext cx="5876966" cy="3192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4060A686-D259-4ABE-83FB-0AE912C09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2422777"/>
              </p:ext>
            </p:extLst>
          </p:nvPr>
        </p:nvGraphicFramePr>
        <p:xfrm>
          <a:off x="407988" y="3429000"/>
          <a:ext cx="5508625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2D76B2-F2C8-44FB-995F-06BED8978495}"/>
              </a:ext>
            </a:extLst>
          </p:cNvPr>
          <p:cNvSpPr txBox="1"/>
          <p:nvPr/>
        </p:nvSpPr>
        <p:spPr>
          <a:xfrm>
            <a:off x="3179763" y="333375"/>
            <a:ext cx="5900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Результаты соц. опроса</a:t>
            </a:r>
          </a:p>
        </p:txBody>
      </p:sp>
    </p:spTree>
    <p:extLst>
      <p:ext uri="{BB962C8B-B14F-4D97-AF65-F5344CB8AC3E}">
        <p14:creationId xmlns:p14="http://schemas.microsoft.com/office/powerpoint/2010/main" val="426477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4DE2A-C52C-CA36-ABA2-BD6F950F8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3BD982-BCE9-4143-D8E6-611035E322E4}"/>
              </a:ext>
            </a:extLst>
          </p:cNvPr>
          <p:cNvSpPr txBox="1"/>
          <p:nvPr/>
        </p:nvSpPr>
        <p:spPr>
          <a:xfrm>
            <a:off x="407988" y="331927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Решение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3E790-C2E4-01E8-4DE9-DB4E2BC2FF01}"/>
              </a:ext>
            </a:extLst>
          </p:cNvPr>
          <p:cNvSpPr txBox="1"/>
          <p:nvPr/>
        </p:nvSpPr>
        <p:spPr>
          <a:xfrm>
            <a:off x="1993231" y="1412499"/>
            <a:ext cx="8205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Виртуальный куратор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6B41B-6851-1CAC-47C5-BF3BC33A24A4}"/>
              </a:ext>
            </a:extLst>
          </p:cNvPr>
          <p:cNvSpPr txBox="1"/>
          <p:nvPr/>
        </p:nvSpPr>
        <p:spPr>
          <a:xfrm>
            <a:off x="418581" y="2236083"/>
            <a:ext cx="11376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+mj-lt"/>
              </a:rPr>
              <a:t>Любимый персонаж на рабочем столе, который призван </a:t>
            </a:r>
            <a:r>
              <a:rPr lang="ru-RU" sz="3200" b="0" i="0" dirty="0">
                <a:solidFill>
                  <a:srgbClr val="121212"/>
                </a:solidFill>
                <a:effectLst/>
                <a:latin typeface="+mj-lt"/>
              </a:rPr>
              <a:t>предупреждать отвлечение от работы или учёбы</a:t>
            </a:r>
            <a:r>
              <a:rPr lang="en-US" sz="3200" b="0" i="0" dirty="0">
                <a:solidFill>
                  <a:srgbClr val="121212"/>
                </a:solidFill>
                <a:effectLst/>
                <a:latin typeface="+mj-lt"/>
              </a:rPr>
              <a:t>!</a:t>
            </a:r>
            <a:endParaRPr lang="ru-RU" sz="3200" dirty="0">
              <a:latin typeface="+mj-lt"/>
            </a:endParaRPr>
          </a:p>
        </p:txBody>
      </p:sp>
      <p:pic>
        <p:nvPicPr>
          <p:cNvPr id="6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F861F05C-44BE-2A08-6706-FA615EC41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48771" r="28568" b="6090"/>
          <a:stretch/>
        </p:blipFill>
        <p:spPr bwMode="auto">
          <a:xfrm>
            <a:off x="418581" y="3428999"/>
            <a:ext cx="5677419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Симпатичная рыжая кошка лижет лапу на белом фоне. | Премиум векторы">
            <a:extLst>
              <a:ext uri="{FF2B5EF4-FFF2-40B4-BE49-F238E27FC236}">
                <a16:creationId xmlns:a16="http://schemas.microsoft.com/office/drawing/2014/main" id="{92B75BA3-3696-5AFB-434F-391D5FA92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770" y1="18211" x2="43770" y2="18211"/>
                        <a14:foregroundMark x1="64856" y1="25080" x2="64856" y2="250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57" y="3311530"/>
            <a:ext cx="3128818" cy="31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59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A1045043-E108-4706-8C4A-1745D45386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701790"/>
              </p:ext>
            </p:extLst>
          </p:nvPr>
        </p:nvGraphicFramePr>
        <p:xfrm>
          <a:off x="407988" y="1125538"/>
          <a:ext cx="11376025" cy="5364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1FAAC17-CD53-4233-A813-AFBFACD4292F}"/>
              </a:ext>
            </a:extLst>
          </p:cNvPr>
          <p:cNvSpPr txBox="1"/>
          <p:nvPr/>
        </p:nvSpPr>
        <p:spPr>
          <a:xfrm>
            <a:off x="3179763" y="333375"/>
            <a:ext cx="5900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Результаты соц. опроса</a:t>
            </a:r>
          </a:p>
        </p:txBody>
      </p:sp>
    </p:spTree>
    <p:extLst>
      <p:ext uri="{BB962C8B-B14F-4D97-AF65-F5344CB8AC3E}">
        <p14:creationId xmlns:p14="http://schemas.microsoft.com/office/powerpoint/2010/main" val="33930697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ГУ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911</Words>
  <Application>Microsoft Office PowerPoint</Application>
  <PresentationFormat>Широкоэкранный</PresentationFormat>
  <Paragraphs>137</Paragraphs>
  <Slides>20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Google Sans</vt:lpstr>
      <vt:lpstr>Roboto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Dron Kon</dc:creator>
  <cp:lastModifiedBy>Антон Зарубин</cp:lastModifiedBy>
  <cp:revision>43</cp:revision>
  <dcterms:created xsi:type="dcterms:W3CDTF">2025-03-19T17:49:07Z</dcterms:created>
  <dcterms:modified xsi:type="dcterms:W3CDTF">2025-05-14T04:22:03Z</dcterms:modified>
</cp:coreProperties>
</file>