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66" r:id="rId6"/>
    <p:sldId id="274" r:id="rId7"/>
    <p:sldId id="275" r:id="rId8"/>
    <p:sldId id="260" r:id="rId9"/>
    <p:sldId id="276" r:id="rId10"/>
    <p:sldId id="268" r:id="rId11"/>
    <p:sldId id="263" r:id="rId12"/>
    <p:sldId id="262" r:id="rId13"/>
    <p:sldId id="267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>
        <p:scale>
          <a:sx n="75" d="100"/>
          <a:sy n="75" d="100"/>
        </p:scale>
        <p:origin x="1752" y="198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278433281921502"/>
          <c:y val="0.39548795020855759"/>
          <c:w val="0.31012044807436112"/>
          <c:h val="0.60451204979144235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испытываете зависимость от цифровых медиа (проще говоря, от всего  того, что мы читаем, смотрим или слушаем в интернете)?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46-4A0C-9102-E7D5E2A6BC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46-4A0C-9102-E7D5E2A6BC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46-4A0C-9102-E7D5E2A6BCF2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46-4A0C-9102-E7D5E2A6BC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9</c:v>
                </c:pt>
                <c:pt idx="1">
                  <c:v>6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5-4273-86BF-FCA6DA6116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532945572546521"/>
          <c:y val="0.51541947765202134"/>
          <c:w val="0.24718843489697948"/>
          <c:h val="0.399056421266715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3235650238858457"/>
          <c:y val="2.3951734921658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9295049951879586"/>
          <c:y val="0.33334313178946551"/>
          <c:w val="0.35184197907446091"/>
          <c:h val="0.6490888127452785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думаете, влияет ли чрезмерное использование цифровых медиа на Вашу концентрацию и продуктивность?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EB-4B79-AA38-CDBD0CA9DE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EB-4B79-AA38-CDBD0CA9DE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EB-4B79-AA38-CDBD0CA9DED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EB-4B79-AA38-CDBD0CA9DE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7.33</c:v>
                </c:pt>
                <c:pt idx="1">
                  <c:v>26.7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A-4B0A-A72A-4024BE3EE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24612046712986"/>
          <c:y val="0.43824309762167252"/>
          <c:w val="0.30675387953287014"/>
          <c:h val="0.445206687480892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0439351097479153"/>
          <c:y val="0.26211331294687884"/>
          <c:w val="0.32843247242868634"/>
          <c:h val="0.717389735504786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Чувствовали ли Вы, что информация из соц. сетей перегружает Ваш мозг?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9-45D2-BFB2-A2F935B1C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9-45D2-BFB2-A2F935B1C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A09-45D2-BFB2-A2F935B1CC80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Возможно</c:v>
                </c:pt>
                <c:pt idx="2">
                  <c:v>Нет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66-4B22-BCFE-0E1F4F252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665806923834338"/>
          <c:y val="0.35444196136425071"/>
          <c:w val="0.37878860492202771"/>
          <c:h val="0.50771936219496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Как Вы относитесь к идее установки лимитов времени на использование соц. сетей?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6786058226871495"/>
          <c:y val="0.31412700926471382"/>
          <c:w val="0.3346270621071501"/>
          <c:h val="0.6858729907352861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установки лимитов времени на использование соц. сетей?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4A-444F-BE4A-3E5B68FF62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4A-444F-BE4A-3E5B68FF6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4A-444F-BE4A-3E5B68FF62E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Отрицательно</c:v>
                </c:pt>
                <c:pt idx="2">
                  <c:v>Нейтрально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8-4BB7-B4C0-413551B6A9E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84639830310487"/>
          <c:y val="0.40812943322684569"/>
          <c:w val="0.30613943621122364"/>
          <c:h val="0.447087479628988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3352703623335097"/>
          <c:y val="0.22585150203820673"/>
          <c:w val="0.38777076108827191"/>
          <c:h val="0.71705214639914783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часто Вы отвлекаетесь, во время выполнения дел?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C7-42EC-B484-52AF4D8DE2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C7-42EC-B484-52AF4D8DE2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C7-42EC-B484-52AF4D8DE2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C7-42EC-B484-52AF4D8DE2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C7-42EC-B484-52AF4D8DE2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Могу отвлечься и забыть про дело</c:v>
                </c:pt>
                <c:pt idx="1">
                  <c:v>Иногда отвлекаюсь, чтобы ответитьна сообщения</c:v>
                </c:pt>
                <c:pt idx="2">
                  <c:v>Делаю краткие перерывы междуделами</c:v>
                </c:pt>
                <c:pt idx="3">
                  <c:v>Не пользуюсь соц. сетями пока незакончу все дела</c:v>
                </c:pt>
                <c:pt idx="4">
                  <c:v>Свой вариант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FC7-42EC-B484-52AF4D8DE2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15478949876447"/>
          <c:y val="0.22458103867783874"/>
          <c:w val="0.47726338321703121"/>
          <c:h val="0.705284559671932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18653196224038"/>
          <c:y val="0.27969698621314831"/>
          <c:w val="0.38976250670839335"/>
          <c:h val="0.7175092452157612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Чувствуете ли Вы, что Ваше психическое здоровье ухудшается из-за частого использования интернета?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8D5-4320-8DA2-FB67D0CFC0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8D5-4320-8DA2-FB67D0CFC0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8D5-4320-8DA2-FB67D0CFC0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Да</c:v>
                </c:pt>
                <c:pt idx="1">
                  <c:v>Нет</c:v>
                </c:pt>
                <c:pt idx="2">
                  <c:v>Возможно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2-41E8-A44E-0796C02D2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130517345174369"/>
          <c:y val="0.34975424994952553"/>
          <c:w val="0.25467035201496829"/>
          <c:h val="0.421470326036770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404969479679593"/>
          <c:y val="0.27211206535784932"/>
          <c:w val="0.41758206448977742"/>
          <c:h val="0.67083804923827628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Что бы Вы хотели улучшить в своем взаимодействии с соц. сетями?*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D-4377-893E-0A59D5E142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2D-4377-893E-0A59D5E142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2D-4377-893E-0A59D5E142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2D-4377-893E-0A59D5E142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92D-4377-893E-0A59D5E142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Сократить время использования</c:v>
                </c:pt>
                <c:pt idx="1">
                  <c:v>Уменьшить стресс отинформации</c:v>
                </c:pt>
                <c:pt idx="2">
                  <c:v>Повысить концентрацию</c:v>
                </c:pt>
                <c:pt idx="3">
                  <c:v>Улучшить качество сна</c:v>
                </c:pt>
                <c:pt idx="4">
                  <c:v>Другое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9</c:v>
                </c:pt>
                <c:pt idx="3">
                  <c:v>7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9-4C6E-954F-C33DEFC33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381253772246054"/>
          <c:y val="0.26139632545931757"/>
          <c:w val="0.4361874333431664"/>
          <c:h val="0.737991466314221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/>
              <a:t>Как Вы относитесь к идее создания виртуального куратора?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Как Вы относитесь к идее создания виртуального куратора?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B-4F36-AE2E-CA8BAC0DD6B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B-4F36-AE2E-CA8BAC0DD6B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B-4F36-AE2E-CA8BAC0DD6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Положительно</c:v>
                </c:pt>
                <c:pt idx="1">
                  <c:v>Нейтрально</c:v>
                </c:pt>
                <c:pt idx="2">
                  <c:v>Нет надобности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EB-4F36-AE2E-CA8BAC0DD6B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78848002818047"/>
          <c:y val="0.44380411206912013"/>
          <c:w val="0.33421151997181953"/>
          <c:h val="0.386090644919385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1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5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Механизм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4000" b="1"/>
            </a:lvl1pPr>
          </a:lstStyle>
          <a:p>
            <a:r>
              <a:rPr lang="ru-RU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546917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Планирование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4075136"/>
            <a:chOff x="6275388" y="1991595"/>
            <a:chExt cx="5508623" cy="4075136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Коммуникатор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25493B-C8A2-4F12-ABC3-47874A0E3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5128425"/>
              </p:ext>
            </p:extLst>
          </p:nvPr>
        </p:nvGraphicFramePr>
        <p:xfrm>
          <a:off x="139205" y="3417115"/>
          <a:ext cx="5900717" cy="3003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5CCD687-C7CF-41F8-AF13-2AE8217A5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396644"/>
              </p:ext>
            </p:extLst>
          </p:nvPr>
        </p:nvGraphicFramePr>
        <p:xfrm>
          <a:off x="6413213" y="3598088"/>
          <a:ext cx="5334534" cy="2891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7AFA9D09-8BC8-4379-AE69-A15BC02F70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413137"/>
              </p:ext>
            </p:extLst>
          </p:nvPr>
        </p:nvGraphicFramePr>
        <p:xfrm>
          <a:off x="425451" y="1076152"/>
          <a:ext cx="5508624" cy="2521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DA250B-5A7A-48C8-8830-4D4367744901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384B25B-581E-451A-9A93-B226FB647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738459"/>
              </p:ext>
            </p:extLst>
          </p:nvPr>
        </p:nvGraphicFramePr>
        <p:xfrm>
          <a:off x="6275388" y="1147927"/>
          <a:ext cx="5508625" cy="2456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287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4227A7EF-6185-4DF3-BA9E-805A1A4A30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752135"/>
              </p:ext>
            </p:extLst>
          </p:nvPr>
        </p:nvGraphicFramePr>
        <p:xfrm>
          <a:off x="6096000" y="3582816"/>
          <a:ext cx="6056354" cy="3275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EBFC6E1-F60B-46B1-B043-33CF42CD9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916166"/>
              </p:ext>
            </p:extLst>
          </p:nvPr>
        </p:nvGraphicFramePr>
        <p:xfrm>
          <a:off x="3782972" y="1125538"/>
          <a:ext cx="5876966" cy="319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060A686-D259-4ABE-83FB-0AE912C09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2422777"/>
              </p:ext>
            </p:extLst>
          </p:nvPr>
        </p:nvGraphicFramePr>
        <p:xfrm>
          <a:off x="407988" y="3429000"/>
          <a:ext cx="5508625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2D76B2-F2C8-44FB-995F-06BED8978495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426477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A1045043-E108-4706-8C4A-1745D4538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701790"/>
              </p:ext>
            </p:extLst>
          </p:nvPr>
        </p:nvGraphicFramePr>
        <p:xfrm>
          <a:off x="407988" y="1125538"/>
          <a:ext cx="11376025" cy="536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FAAC17-CD53-4233-A813-AFBFACD4292F}"/>
              </a:ext>
            </a:extLst>
          </p:cNvPr>
          <p:cNvSpPr txBox="1"/>
          <p:nvPr/>
        </p:nvSpPr>
        <p:spPr>
          <a:xfrm>
            <a:off x="3179763" y="333375"/>
            <a:ext cx="590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Результаты соц. опроса</a:t>
            </a:r>
          </a:p>
        </p:txBody>
      </p:sp>
    </p:spTree>
    <p:extLst>
      <p:ext uri="{BB962C8B-B14F-4D97-AF65-F5344CB8AC3E}">
        <p14:creationId xmlns:p14="http://schemas.microsoft.com/office/powerpoint/2010/main" val="33930697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943</Words>
  <Application>Microsoft Office PowerPoint</Application>
  <PresentationFormat>Широкоэкранный</PresentationFormat>
  <Paragraphs>127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40</cp:revision>
  <dcterms:created xsi:type="dcterms:W3CDTF">2025-03-19T17:49:07Z</dcterms:created>
  <dcterms:modified xsi:type="dcterms:W3CDTF">2025-05-14T03:56:17Z</dcterms:modified>
</cp:coreProperties>
</file>