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pos="7423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71592" autoAdjust="0"/>
  </p:normalViewPr>
  <p:slideViewPr>
    <p:cSldViewPr snapToGrid="0">
      <p:cViewPr varScale="1">
        <p:scale>
          <a:sx n="80" d="100"/>
          <a:sy n="80" d="100"/>
        </p:scale>
        <p:origin x="1596" y="108"/>
      </p:cViewPr>
      <p:guideLst>
        <p:guide orient="horz" pos="2160"/>
        <p:guide pos="3840"/>
        <p:guide pos="257"/>
        <p:guide orient="horz" pos="709"/>
        <p:guide orient="horz" pos="210"/>
        <p:guide pos="7423"/>
        <p:guide orient="horz" pos="4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31001-4353-44D7-B9FE-795F8DC7CA7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85B3-CC42-460E-B3BD-EBD81321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%D0%9F%D1%81%D0%B8%D1%85%D0%B8%D1%87%D0%B5%D1%81%D0%BA%D0%BE%D0%B5_%D1%80%D0%B0%D1%81%D1%81%D1%82%D1%80%D0%BE%D0%B9%D1%81%D1%82%D0%B2%D0%B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A1%D0%B8%D0%BD%D0%B4%D1%80%D0%BE%D0%BC_%D0%B4%D0%B5%D1%84%D0%B8%D1%86%D0%B8%D1%82%D0%B0_%D0%B2%D0%BD%D0%B8%D0%BC%D0%B0%D0%BD%D0%B8%D1%8F_%D0%B8_%D0%B3%D0%B8%D0%BF%D0%B5%D1%80%D0%B0%D0%BA%D1%82%D0%B8%D0%B2%D0%BD%D0%BE%D1%81%D1%82%D0%B8" TargetMode="External"/><Relationship Id="rId5" Type="http://schemas.openxmlformats.org/officeDocument/2006/relationships/hyperlink" Target="https://ru.wikipedia.org/wiki/%D0%9A%D0%BE%D0%B3%D0%BD%D0%B8%D1%82%D0%B8%D0%B2%D0%BD%D1%8B%D0%B5_%D0%BD%D0%B0%D1%80%D1%83%D1%88%D0%B5%D0%BD%D0%B8%D1%8F" TargetMode="External"/><Relationship Id="rId4" Type="http://schemas.openxmlformats.org/officeDocument/2006/relationships/hyperlink" Target="https://ru.wikipedia.org/wiki/%D0%94%D0%BE%D1%81%D0%BB%D0%BE%D0%B2%D0%BD%D1%8B%D0%B9_%D0%BF%D0%B5%D1%80%D0%B5%D0%B2%D0%BE%D0%B4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ii.ox.ac.uk/news-events/no-evidence-screen-time-is-negative-for-childrens-cognitive-development-and-well-being-oxford-study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heguardian.com/lifeandstyle/2025/jan/29/all-in-the-mind-the-surprising-truth-about-brain-ro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ru-RU" b="1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Брейнрот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Англий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1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brain rot, brainrot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Дословный перево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дословно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 — «гниение / разложение мозга») — разговорный термин, используемый для описания интернет-контента, который имеет низкое качество или ценность. Этот термин также относится к чрезмерному использованию цифровых медиа, что может привести к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Когнитивные нарушен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снижению когнитивных функций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включая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tooltip="Синдром дефицита внимания и гиперактивност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снижение концентрации внимания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Психическое расстройство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нарушение психики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Из-за этого студенты и школьники, часто использующие компьютер, могут отвлекаться от выполнения важных задач на низкокачественный контент и снижать свою продуктивность в учёбе/работе.</a:t>
            </a:r>
          </a:p>
          <a:p>
            <a:pPr>
              <a:buNone/>
            </a:pPr>
            <a:br>
              <a:rPr lang="ru-RU" u="none" dirty="0">
                <a:solidFill>
                  <a:schemeClr val="tx1"/>
                </a:solidFill>
              </a:rPr>
            </a:br>
            <a:endParaRPr lang="ru-RU" u="none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6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>
                <a:effectLst/>
                <a:latin typeface="+mj-lt"/>
              </a:rPr>
              <a:t>Эндрю Пшибыльский</a:t>
            </a:r>
            <a:r>
              <a:rPr lang="en-US" sz="1200" b="0" i="0" dirty="0">
                <a:effectLst/>
                <a:latin typeface="+mj-lt"/>
              </a:rPr>
              <a:t> - </a:t>
            </a:r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профессор человеческого поведения и технологий в Оксфордском университете</a:t>
            </a:r>
            <a:r>
              <a:rPr lang="en-US" sz="1200" b="0" i="0" dirty="0">
                <a:solidFill>
                  <a:srgbClr val="121212"/>
                </a:solidFill>
                <a:effectLst/>
                <a:latin typeface="+mj-lt"/>
              </a:rPr>
              <a:t>.</a:t>
            </a:r>
          </a:p>
          <a:p>
            <a:r>
              <a:rPr lang="ru-RU" sz="1200" b="0" i="0" dirty="0">
                <a:effectLst/>
                <a:latin typeface="+mj-lt"/>
              </a:rPr>
              <a:t>Пшибыльский скептически относился к заявлениям о том, что интернет способен влиять на уровень </a:t>
            </a:r>
            <a:r>
              <a:rPr lang="en-US" sz="1200" b="0" i="0" dirty="0">
                <a:effectLst/>
                <a:latin typeface="+mj-lt"/>
              </a:rPr>
              <a:t>IQ </a:t>
            </a:r>
            <a:r>
              <a:rPr lang="ru-RU" sz="1200" b="0" i="0" dirty="0">
                <a:effectLst/>
                <a:latin typeface="+mj-lt"/>
              </a:rPr>
              <a:t>человека.</a:t>
            </a:r>
          </a:p>
          <a:p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В 2023 году Пшибыльский и его коллеги изучили данные почти 12 000 детей в США в возрасте от девяти до 12 лет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GuardianTextEgypti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 не обнаружили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GuardianTextEgyptian"/>
              </a:rPr>
              <a:t> </a:t>
            </a:r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никакого влияния экранного времени на функциональную связность.</a:t>
            </a:r>
          </a:p>
          <a:p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Они также не обнаружили негативного влияния на самооценку благополучия детей.</a:t>
            </a:r>
          </a:p>
          <a:p>
            <a:r>
              <a:rPr lang="ru-RU" sz="1200" b="0" i="0" dirty="0">
                <a:solidFill>
                  <a:srgbClr val="121212"/>
                </a:solidFill>
                <a:effectLst/>
                <a:latin typeface="GuardianTextEgyptian"/>
              </a:rPr>
              <a:t>Тем не менее, Эндрю говорит о том, что люди всегда были отвлекаемыми. </a:t>
            </a:r>
          </a:p>
          <a:p>
            <a:endParaRPr lang="ru-RU" sz="1200" b="0" i="0" dirty="0">
              <a:solidFill>
                <a:srgbClr val="121212"/>
              </a:solidFill>
              <a:effectLst/>
              <a:latin typeface="GuardianTextEgyptian"/>
            </a:endParaRPr>
          </a:p>
          <a:p>
            <a:pPr marL="171450" indent="-171450">
              <a:buFontTx/>
              <a:buChar char="-"/>
            </a:pPr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Люди всегда были отвлекающими. Мы всегда искали утешения в мимолетном. Если вы посмотрите на историю СМИ в Великобритании, просто в качестве простого примера, то в 1940-х, 1950-х, 1960-х годах, сколько миллионов таблоидов продавалось каждый день? Ошеломляющие цифры, потому что люди баловались этим. Это то, что люди всегда делали, и мы немного моралистичны по этому поводу.</a:t>
            </a:r>
          </a:p>
          <a:p>
            <a:pPr marL="171450" indent="-171450">
              <a:buFontTx/>
              <a:buChar char="-"/>
            </a:pPr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Привела ли эпоха Интернета к увеличению числа авиакатастроф или смерти пациентов на операционных столах?</a:t>
            </a:r>
            <a:endParaRPr lang="ru-RU" sz="1200" b="0" i="0" dirty="0">
              <a:solidFill>
                <a:srgbClr val="121212"/>
              </a:solidFill>
              <a:effectLst/>
              <a:latin typeface="GuardianTextEgyptian"/>
            </a:endParaRPr>
          </a:p>
          <a:p>
            <a:pPr marL="171450" indent="-171450">
              <a:buFontTx/>
              <a:buChar char="-"/>
            </a:pPr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Ответ — нет: мы намного лучше справляемся со всеми этими вещами</a:t>
            </a:r>
            <a:endParaRPr lang="ru-RU" sz="1200" b="0" i="0" dirty="0">
              <a:solidFill>
                <a:srgbClr val="121212"/>
              </a:solidFill>
              <a:effectLst/>
              <a:latin typeface="GuardianTextEgyptian"/>
            </a:endParaRPr>
          </a:p>
          <a:p>
            <a:pPr marL="0" indent="0">
              <a:buFontTx/>
              <a:buNone/>
            </a:pPr>
            <a:endParaRPr lang="ru-RU" sz="1200" b="0" i="0" dirty="0">
              <a:solidFill>
                <a:srgbClr val="121212"/>
              </a:solidFill>
              <a:effectLst/>
              <a:latin typeface="GuardianTextEgyptian"/>
            </a:endParaRPr>
          </a:p>
          <a:p>
            <a:pPr marL="0" indent="0">
              <a:buFontTx/>
              <a:buNone/>
            </a:pPr>
            <a:r>
              <a:rPr lang="ru-RU" sz="1200" b="0" i="0" dirty="0">
                <a:solidFill>
                  <a:srgbClr val="121212"/>
                </a:solidFill>
                <a:effectLst/>
                <a:latin typeface="GuardianTextEgyptian"/>
              </a:rPr>
              <a:t>Наш проект призван предупреждать отвлечение от работы или учёбы.</a:t>
            </a:r>
          </a:p>
          <a:p>
            <a:endParaRPr lang="ru-RU" sz="1200" b="0" i="0" dirty="0">
              <a:solidFill>
                <a:srgbClr val="121212"/>
              </a:solidFill>
              <a:effectLst/>
              <a:latin typeface="GuardianTextEgyptian"/>
            </a:endParaRPr>
          </a:p>
          <a:p>
            <a:endParaRPr lang="en-US" sz="1200" b="0" i="1" dirty="0">
              <a:effectLst/>
              <a:latin typeface="+mj-lt"/>
            </a:endParaRPr>
          </a:p>
          <a:p>
            <a:r>
              <a:rPr lang="ru-RU" dirty="0"/>
              <a:t>Источники:</a:t>
            </a:r>
            <a:br>
              <a:rPr lang="ru-RU" dirty="0"/>
            </a:br>
            <a:r>
              <a:rPr lang="en-US" dirty="0">
                <a:hlinkClick r:id="rId4"/>
              </a:rPr>
              <a:t>All in the mind? The surprising truth about brain rot | Health &amp; wellbeing | The Guardian</a:t>
            </a:r>
            <a:r>
              <a:rPr lang="en-US" dirty="0"/>
              <a:t> (https://www.theguardian.com/lifeandstyle/2025/jan/29/all-in-the-mind-the-surprising-truth-about-brain-rot)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6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49B48-5A5D-DD78-0F68-CBB0A8A3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6FB966-DE31-7102-D4A8-814AA1B1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6E6A8-C1FB-12E0-AFA3-ADE9F543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2E423-024E-8C46-CFD5-C54A1F7B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2087D1-0D15-30BC-F282-5F278B50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1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A105B-D8D1-97A9-6D7B-19F4BBE6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0A914C-D21D-1BF5-369A-1D944827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EE2CF-BC7C-6D95-14B3-EC7EF1DD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9597E-6113-D5BB-A73B-2620FD6C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8AD3A-3FB3-4326-941F-C9FB3BED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CE7F7C-A173-96B9-BCF1-E8BCA050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FDBBB1-CA4D-8DD5-7FEB-29296C3AE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11C08-7E26-CB19-EF6E-C8464AC7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F3B94-FBAD-E0D6-D6B7-DF47909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30EB36-A1F9-CB71-6FC4-1BE03092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3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0E83-FB37-E833-931E-0036822B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EE44A-3777-958A-C5FA-31D3D9F6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B2ABB-8029-5EA0-271B-A621EAAF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90CE4-889D-6318-49B0-AEA2A353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3AF6C-1201-B83E-A949-51BFABCC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4D72-675C-CC8E-3821-FA0674AE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211A4-5AF2-0D0A-722F-E418DDA0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EF826-67CF-0076-3D1A-D282C1DC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3856B-08D6-0859-17A2-43AEF5E2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B19E6-4722-9560-0775-32AD4679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29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5A21-ADD8-9601-0B01-BAE08DD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A902B-B168-DFF5-8F2F-47A3B1457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15B814-8EBB-C3BF-C438-B7172F59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62AA0A-8BD2-729E-D96B-5CAA48A0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CD361-A225-392A-0A97-4EF7EEFA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B62AD-C31E-089B-118D-F36F080F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6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67B62-2295-95E3-4BA1-07886DEE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D989C-F116-F295-2D80-86D04C40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F89FD-CDB6-A1D6-41E7-E869CFB52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EF39C0-4006-5654-4219-72C006B3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9F2CA7-02BB-8F3D-1A6B-979C8D09F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E4E804-83BF-9584-3DF3-5A5C74DC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1F949A-4D42-4EDC-D1B6-45A8DE25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04783C-2EA7-2A32-2AC0-F05F9FFA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24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256CB-64D5-6872-82E9-344B8E8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195A29-BC30-8C39-524A-0E93268B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DD009B-E343-A871-249F-9E07BA7B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2C50DA-4A22-B870-98ED-32DB9F4D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06BAC5-C6FB-7D2C-1FD5-11D92D22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5F0002-7F9A-916D-2695-F4BA99C6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62B88B-3AF3-1376-FC40-6D1A2A5D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6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DFABE-4E37-0631-3F2F-0236AA86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94AA14-17B2-C8D6-129E-E97F970D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EBF54B-B8B8-3B3B-C4BE-1943DFDE2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B761D2-A6E9-35F9-04E2-F488F447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52CBF-EA79-1323-D871-665B7CEE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EDB3F2-05DD-EC61-460A-8C48F141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4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F156-763E-5E40-36F5-988FD9E2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98A7CD-2F5B-B423-6B51-0EB2C64C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C2367E-E2A0-D61B-8BDC-5A0F58152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DD8942-D8CD-9647-CAB2-33F4366F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50331-AE16-EC91-0979-970781B4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8AABF-125C-2DB2-FE4A-9FFFCD4D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4087D-B28F-9ABC-24BC-2C2AD35D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EA1088-F903-F542-C589-E75AC9E7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FD9996-8071-3407-EC8B-73E152CCB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6F87-269C-4B9D-ACFD-A2D4D9F1DCB9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040E5-1DCE-192A-5561-2B0D3721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2451E-D9E0-9CEB-857A-9C18671C7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01653-2B19-434B-E81A-7D25F02FD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Маскот-напоминалка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96ED5F-4AE5-325D-9C26-D0D75F7AF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50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Оксфордский словарь назвал слово «брейнрот» (brain rot, «гниение мозга»)  словом 2024 года. Термин описывает ухудшение умственных способностей из-за  чрезмерного потребления примитивного или тривиального контента, особенно  онлайн. «Брейнрот» стал ...">
            <a:extLst>
              <a:ext uri="{FF2B5EF4-FFF2-40B4-BE49-F238E27FC236}">
                <a16:creationId xmlns:a16="http://schemas.microsoft.com/office/drawing/2014/main" id="{5E26B263-23AC-7BCB-B271-2B2C65980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88" b="11188"/>
          <a:stretch/>
        </p:blipFill>
        <p:spPr bwMode="auto">
          <a:xfrm>
            <a:off x="7844119" y="3584499"/>
            <a:ext cx="4347882" cy="32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D32CED-3CB9-1A71-7927-906B33A9F6BC}"/>
              </a:ext>
            </a:extLst>
          </p:cNvPr>
          <p:cNvSpPr txBox="1"/>
          <p:nvPr/>
        </p:nvSpPr>
        <p:spPr>
          <a:xfrm>
            <a:off x="407988" y="417652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5CF2-18BE-35B7-0E03-AFC8ECB554AB}"/>
              </a:ext>
            </a:extLst>
          </p:cNvPr>
          <p:cNvSpPr txBox="1"/>
          <p:nvPr/>
        </p:nvSpPr>
        <p:spPr>
          <a:xfrm>
            <a:off x="5083543" y="2008094"/>
            <a:ext cx="2169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err="1"/>
              <a:t>Брейнор</a:t>
            </a:r>
            <a:endParaRPr lang="ru-RU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A490D-6CAE-147E-09EB-838615C7E3A7}"/>
              </a:ext>
            </a:extLst>
          </p:cNvPr>
          <p:cNvSpPr txBox="1"/>
          <p:nvPr/>
        </p:nvSpPr>
        <p:spPr>
          <a:xfrm>
            <a:off x="2196150" y="2967335"/>
            <a:ext cx="7799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0" i="0" dirty="0">
                <a:effectLst/>
                <a:latin typeface="Arial" panose="020B0604020202020204" pitchFamily="34" charset="0"/>
              </a:rPr>
              <a:t>(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англ.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1" dirty="0">
                <a:effectLst/>
                <a:latin typeface="Arial" panose="020B0604020202020204" pitchFamily="34" charset="0"/>
              </a:rPr>
              <a:t>brain rot, brainrot</a:t>
            </a:r>
            <a:r>
              <a:rPr lang="ru-RU" b="0" i="0" dirty="0">
                <a:effectLst/>
                <a:latin typeface="Arial" panose="020B0604020202020204" pitchFamily="34" charset="0"/>
              </a:rPr>
              <a:t>,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дословно</a:t>
            </a:r>
            <a:r>
              <a:rPr lang="ru-RU" b="0" i="0" dirty="0">
                <a:effectLst/>
                <a:latin typeface="Arial" panose="020B0604020202020204" pitchFamily="34" charset="0"/>
              </a:rPr>
              <a:t> — «гниение / разложение мозга») — </a:t>
            </a:r>
          </a:p>
          <a:p>
            <a:pPr algn="ctr"/>
            <a:r>
              <a:rPr lang="ru-RU" b="0" i="0" dirty="0">
                <a:effectLst/>
                <a:latin typeface="Arial" panose="020B0604020202020204" pitchFamily="34" charset="0"/>
              </a:rPr>
              <a:t>разговорный термин, используемый для описания интернет-контента, </a:t>
            </a:r>
          </a:p>
          <a:p>
            <a:pPr algn="ctr"/>
            <a:r>
              <a:rPr lang="ru-RU" b="0" i="0" dirty="0">
                <a:effectLst/>
                <a:latin typeface="Arial" panose="020B0604020202020204" pitchFamily="34" charset="0"/>
              </a:rPr>
              <a:t>который имеет низкое качество или ценность.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21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F083059-6144-E8DC-DC9B-D1E8A7A967D0}"/>
              </a:ext>
            </a:extLst>
          </p:cNvPr>
          <p:cNvSpPr txBox="1"/>
          <p:nvPr/>
        </p:nvSpPr>
        <p:spPr>
          <a:xfrm>
            <a:off x="2355682" y="2644170"/>
            <a:ext cx="74806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1" dirty="0">
                <a:effectLst/>
                <a:latin typeface="+mj-lt"/>
              </a:rPr>
              <a:t>С умом подходите к тому, как вы используете свои устройства. Управляйте устройствами – не позволяйте им управлять вами </a:t>
            </a:r>
            <a:endParaRPr lang="en-US" sz="2400" b="0" i="1" dirty="0">
              <a:effectLst/>
              <a:latin typeface="+mj-lt"/>
            </a:endParaRPr>
          </a:p>
          <a:p>
            <a:r>
              <a:rPr lang="ru-RU" sz="2400" b="0" i="1" dirty="0">
                <a:effectLst/>
                <a:latin typeface="+mj-lt"/>
              </a:rPr>
              <a:t>© </a:t>
            </a:r>
            <a:r>
              <a:rPr lang="en-US" sz="2400" b="0" i="1" dirty="0">
                <a:effectLst/>
                <a:latin typeface="+mj-lt"/>
              </a:rPr>
              <a:t>Andrew Przybylski</a:t>
            </a:r>
            <a:r>
              <a:rPr lang="ru-RU" sz="2400" b="0" i="1" dirty="0">
                <a:effectLst/>
                <a:latin typeface="+mj-lt"/>
              </a:rPr>
              <a:t> (Эндрю Пшибыльский)</a:t>
            </a:r>
            <a:endParaRPr lang="ru-RU" sz="2400" i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8FB70-EEAE-8FE5-B3EF-1E3B7C019429}"/>
              </a:ext>
            </a:extLst>
          </p:cNvPr>
          <p:cNvSpPr txBox="1"/>
          <p:nvPr/>
        </p:nvSpPr>
        <p:spPr>
          <a:xfrm>
            <a:off x="407988" y="417652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6843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39D931-8F70-5CE2-455A-17AFD225A874}"/>
              </a:ext>
            </a:extLst>
          </p:cNvPr>
          <p:cNvSpPr txBox="1"/>
          <p:nvPr/>
        </p:nvSpPr>
        <p:spPr>
          <a:xfrm>
            <a:off x="407988" y="417652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Результаты соцопроса</a:t>
            </a:r>
          </a:p>
        </p:txBody>
      </p:sp>
    </p:spTree>
    <p:extLst>
      <p:ext uri="{BB962C8B-B14F-4D97-AF65-F5344CB8AC3E}">
        <p14:creationId xmlns:p14="http://schemas.microsoft.com/office/powerpoint/2010/main" val="66969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4DE2A-C52C-CA36-ABA2-BD6F950F8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BD982-BCE9-4143-D8E6-611035E322E4}"/>
              </a:ext>
            </a:extLst>
          </p:cNvPr>
          <p:cNvSpPr txBox="1"/>
          <p:nvPr/>
        </p:nvSpPr>
        <p:spPr>
          <a:xfrm>
            <a:off x="407988" y="417652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Решение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3E790-C2E4-01E8-4DE9-DB4E2BC2FF01}"/>
              </a:ext>
            </a:extLst>
          </p:cNvPr>
          <p:cNvSpPr txBox="1"/>
          <p:nvPr/>
        </p:nvSpPr>
        <p:spPr>
          <a:xfrm>
            <a:off x="1993231" y="1671707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МАСКОТ-НАПОМИНАЛКА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6B41B-6851-1CAC-47C5-BF3BC33A24A4}"/>
              </a:ext>
            </a:extLst>
          </p:cNvPr>
          <p:cNvSpPr txBox="1"/>
          <p:nvPr/>
        </p:nvSpPr>
        <p:spPr>
          <a:xfrm>
            <a:off x="2697056" y="2402543"/>
            <a:ext cx="6797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Верный друг на твоём рабочем столе!</a:t>
            </a:r>
          </a:p>
        </p:txBody>
      </p:sp>
      <p:pic>
        <p:nvPicPr>
          <p:cNvPr id="2054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95202588-BD97-0176-D590-4DC7E04C07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3910" r="25135" b="6090"/>
          <a:stretch/>
        </p:blipFill>
        <p:spPr bwMode="auto">
          <a:xfrm>
            <a:off x="3048000" y="3095625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5F8F990E-FAE2-9AF8-1361-B5DFF5519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5801947" y="4440760"/>
            <a:ext cx="3105215" cy="169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45A663FE-3C9F-BF36-7A26-514D5E6DA77C}"/>
              </a:ext>
            </a:extLst>
          </p:cNvPr>
          <p:cNvSpPr/>
          <p:nvPr/>
        </p:nvSpPr>
        <p:spPr>
          <a:xfrm>
            <a:off x="3495676" y="3505200"/>
            <a:ext cx="2476500" cy="1029730"/>
          </a:xfrm>
          <a:prstGeom prst="wedgeRectCallout">
            <a:avLst>
              <a:gd name="adj1" fmla="val 45389"/>
              <a:gd name="adj2" fmla="val 84148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Ты листаешь ленту уже пол часа! Пора бы заняться делами!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659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D5190-B7EB-0D8D-4B9B-10AC82E41944}"/>
              </a:ext>
            </a:extLst>
          </p:cNvPr>
          <p:cNvSpPr txBox="1"/>
          <p:nvPr/>
        </p:nvSpPr>
        <p:spPr>
          <a:xfrm>
            <a:off x="407988" y="417652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Результаты соцопроса</a:t>
            </a:r>
          </a:p>
        </p:txBody>
      </p:sp>
    </p:spTree>
    <p:extLst>
      <p:ext uri="{BB962C8B-B14F-4D97-AF65-F5344CB8AC3E}">
        <p14:creationId xmlns:p14="http://schemas.microsoft.com/office/powerpoint/2010/main" val="381615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B76E2-700B-D750-F033-DFBA9C123666}"/>
              </a:ext>
            </a:extLst>
          </p:cNvPr>
          <p:cNvSpPr txBox="1"/>
          <p:nvPr/>
        </p:nvSpPr>
        <p:spPr>
          <a:xfrm>
            <a:off x="407988" y="417652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/>
              <a:t>Суть решения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5226814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ГУ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414</Words>
  <Application>Microsoft Office PowerPoint</Application>
  <PresentationFormat>Широкоэкранный</PresentationFormat>
  <Paragraphs>34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GuardianTextEgyptian</vt:lpstr>
      <vt:lpstr>Times New Roman</vt:lpstr>
      <vt:lpstr>Тема Office</vt:lpstr>
      <vt:lpstr>Маскот-напоминалка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Dron Kon</dc:creator>
  <cp:lastModifiedBy>Dron Kon</cp:lastModifiedBy>
  <cp:revision>6</cp:revision>
  <dcterms:created xsi:type="dcterms:W3CDTF">2025-03-19T17:49:07Z</dcterms:created>
  <dcterms:modified xsi:type="dcterms:W3CDTF">2025-03-19T18:41:48Z</dcterms:modified>
</cp:coreProperties>
</file>