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66" r:id="rId6"/>
    <p:sldId id="274" r:id="rId7"/>
    <p:sldId id="275" r:id="rId8"/>
    <p:sldId id="260" r:id="rId9"/>
    <p:sldId id="276" r:id="rId10"/>
    <p:sldId id="268" r:id="rId11"/>
    <p:sldId id="277" r:id="rId12"/>
    <p:sldId id="278" r:id="rId13"/>
    <p:sldId id="263" r:id="rId14"/>
    <p:sldId id="262" r:id="rId15"/>
    <p:sldId id="267" r:id="rId16"/>
    <p:sldId id="271" r:id="rId17"/>
    <p:sldId id="272" r:id="rId18"/>
    <p:sldId id="273" r:id="rId19"/>
    <p:sldId id="269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74227" autoAdjust="0"/>
  </p:normalViewPr>
  <p:slideViewPr>
    <p:cSldViewPr snapToGrid="0">
      <p:cViewPr varScale="1">
        <p:scale>
          <a:sx n="81" d="100"/>
          <a:sy n="81" d="100"/>
        </p:scale>
        <p:origin x="672" y="84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088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278433281921502"/>
          <c:y val="0.39548795020855759"/>
          <c:w val="0.31012044807436112"/>
          <c:h val="0.6045120497914423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испытываете зависимость от цифровых медиа (проще говоря, от всего  того, что мы читаем, смотрим или слушаем в интернете)?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46-4A0C-9102-E7D5E2A6BC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46-4A0C-9102-E7D5E2A6BC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46-4A0C-9102-E7D5E2A6BCF2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46-4A0C-9102-E7D5E2A6BC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5-4273-86BF-FCA6DA6116D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532945572546521"/>
          <c:y val="0.51541947765202134"/>
          <c:w val="0.24718843489697948"/>
          <c:h val="0.39905642126671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3235650238858457"/>
          <c:y val="2.3951734921658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9295049951879586"/>
          <c:y val="0.33334313178946551"/>
          <c:w val="0.35184197907446091"/>
          <c:h val="0.6490888127452785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думаете, влияет ли чрезмерное использование цифровых медиа на Вашу концентрацию и продуктивность?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EB-4B79-AA38-CDBD0CA9D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EB-4B79-AA38-CDBD0CA9D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EB-4B79-AA38-CDBD0CA9DED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EB-4B79-AA38-CDBD0CA9DE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7.33</c:v>
                </c:pt>
                <c:pt idx="1">
                  <c:v>26.7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A-4B0A-A72A-4024BE3EE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324612046712986"/>
          <c:y val="0.43824309762167252"/>
          <c:w val="0.30675387953287014"/>
          <c:h val="0.445206687480892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0439351097479153"/>
          <c:y val="0.26211331294687884"/>
          <c:w val="0.32843247242868634"/>
          <c:h val="0.717389735504786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Чувствовали ли Вы, что информация из соц. сетей перегружает Ваш мозг?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9-45D2-BFB2-A2F935B1CC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9-45D2-BFB2-A2F935B1CC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09-45D2-BFB2-A2F935B1CC80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6-4B22-BCFE-0E1F4F252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665806923834338"/>
          <c:y val="0.35444196136425071"/>
          <c:w val="0.37878860492202771"/>
          <c:h val="0.50771936219496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Как Вы относитесь к идее установки лимитов времени на использование соц. сетей?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6786058226871495"/>
          <c:y val="0.31412700926471382"/>
          <c:w val="0.3346270621071501"/>
          <c:h val="0.6858729907352861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установки лимитов времени на использование соц. сетей?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4A-444F-BE4A-3E5B68FF62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4A-444F-BE4A-3E5B68FF62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4A-444F-BE4A-3E5B68FF62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Отрицательно</c:v>
                </c:pt>
                <c:pt idx="2">
                  <c:v>Нейтрально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8-4BB7-B4C0-413551B6A9E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784639830310487"/>
          <c:y val="0.40812943322684569"/>
          <c:w val="0.30613943621122364"/>
          <c:h val="0.447087479628988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52703623335097"/>
          <c:y val="0.22585150203820673"/>
          <c:w val="0.38777076108827191"/>
          <c:h val="0.71705214639914783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часто Вы отвлекаетесь, во время выполнения дел?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C7-42EC-B484-52AF4D8DE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C7-42EC-B484-52AF4D8DE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C7-42EC-B484-52AF4D8DE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C7-42EC-B484-52AF4D8DE2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C7-42EC-B484-52AF4D8DE2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Могу отвлечься и забыть про дело</c:v>
                </c:pt>
                <c:pt idx="1">
                  <c:v>Иногда отвлекаюсь, чтобы ответитьна сообщения</c:v>
                </c:pt>
                <c:pt idx="2">
                  <c:v>Делаю краткие перерывы междуделами</c:v>
                </c:pt>
                <c:pt idx="3">
                  <c:v>Не пользуюсь соц. сетями пока незакончу все дела</c:v>
                </c:pt>
                <c:pt idx="4">
                  <c:v>Свой вариант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C7-42EC-B484-52AF4D8DE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015478949876447"/>
          <c:y val="0.22458103867783874"/>
          <c:w val="0.47726338321703121"/>
          <c:h val="0.705284559671932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318653196224038"/>
          <c:y val="0.27969698621314831"/>
          <c:w val="0.38976250670839335"/>
          <c:h val="0.717509245215761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Ваше психическое здоровье ухудшается из-за частого использования интернета?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D5-4320-8DA2-FB67D0CFC0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D5-4320-8DA2-FB67D0CFC0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D5-4320-8DA2-FB67D0CFC0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Нет</c:v>
                </c:pt>
                <c:pt idx="2">
                  <c:v>Возможно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2-41E8-A44E-0796C02D2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30517345174369"/>
          <c:y val="0.34975424994952553"/>
          <c:w val="0.25467035201496829"/>
          <c:h val="0.421470326036770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6383988744922729E-2"/>
          <c:y val="0.26100095100640164"/>
          <c:w val="0.41758206448977742"/>
          <c:h val="0.6708380492382762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Что бы Вы хотели улучшить в своем взаимодействии с соц. сетями?*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2D-4377-893E-0A59D5E142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2D-4377-893E-0A59D5E142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2D-4377-893E-0A59D5E142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2D-4377-893E-0A59D5E142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2D-4377-893E-0A59D5E142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Сократить время использования</c:v>
                </c:pt>
                <c:pt idx="1">
                  <c:v>Уменьшить стресс отинформации</c:v>
                </c:pt>
                <c:pt idx="2">
                  <c:v>Повысить концентрацию</c:v>
                </c:pt>
                <c:pt idx="3">
                  <c:v>Улучшить качество сна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9-4C6E-954F-C33DEFC33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38413851006375"/>
          <c:y val="0.26139632545931757"/>
          <c:w val="0.46615861489936239"/>
          <c:h val="0.737991466314221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tx1"/>
                </a:solidFill>
              </a:rPr>
              <a:t>Как Вы относитесь к идее создания виртуального куратора?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создания виртуального куратора?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EB-4F36-AE2E-CA8BAC0DD6B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EB-4F36-AE2E-CA8BAC0DD6B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EB-4F36-AE2E-CA8BAC0DD6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Нейтрально</c:v>
                </c:pt>
                <c:pt idx="2">
                  <c:v>Нет надобности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EB-4F36-AE2E-CA8BAC0DD6B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78848002818047"/>
          <c:y val="0.44380411206912013"/>
          <c:w val="0.33421151997181953"/>
          <c:h val="0.386090644919385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последнее время слово «</a:t>
            </a:r>
            <a:r>
              <a:rPr lang="ru-RU" b="0" i="0" u="non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стало у всех на слуху. Его даже прозвали словом 2024 года. Что же это?</a:t>
            </a:r>
          </a:p>
          <a:p>
            <a:pPr algn="l">
              <a:buNone/>
            </a:pP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Брейнрот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 снижению когнитивных функций, включая снижение концентрации внимания и нарушение психики.</a:t>
            </a:r>
            <a:endParaRPr lang="ru-RU" b="0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Используйте персонажа, который авторитетен и приятен вашему глазу.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Интеграция с популярными календарями расширит область применения и полезность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2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Планировщик задач подготовит для конечного пользователя самые актуальные задачи и не будет перегружать мозг большим списком дел.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7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0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Люди </a:t>
            </a:r>
            <a:r>
              <a:rPr lang="ru-RU" sz="1200" b="0" i="0" dirty="0" err="1">
                <a:effectLst/>
                <a:latin typeface="+mj-lt"/>
              </a:rPr>
              <a:t>обеспокоины</a:t>
            </a:r>
            <a:r>
              <a:rPr lang="ru-RU" sz="1200" b="0" i="0" dirty="0">
                <a:effectLst/>
                <a:latin typeface="+mj-lt"/>
              </a:rPr>
              <a:t> влиянием гаджетов на человека. В современном мире наблюдается тенденция, когда дети и подростки использую мобильный телефон постоянно и не могут спокойно концентрироваться на прочих делах.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91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вышеописанных проблем лежит в мотивации и правильном подходе к планированию и выполнению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Виртуальный куратор не позволит вам отвлекаться на «</a:t>
            </a:r>
            <a:r>
              <a:rPr lang="ru-RU" dirty="0" err="1"/>
              <a:t>брейнрот</a:t>
            </a:r>
            <a:r>
              <a:rPr lang="ru-RU" dirty="0"/>
              <a:t>», а сосредоточит вас на важных делах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9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8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6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Механизм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</a:t>
            </a:r>
          </a:p>
          <a:p>
            <a:endParaRPr lang="ru-RU" sz="2400" dirty="0"/>
          </a:p>
          <a:p>
            <a:r>
              <a:rPr lang="ru-RU" sz="2400" dirty="0"/>
              <a:t>Если открыты «сообщения», то ничего страшного, но если открыты «клипы», ассистент об этом сразу предупредит. 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21662E-79DD-47E3-ABE7-1938A9AE60EB}"/>
              </a:ext>
            </a:extLst>
          </p:cNvPr>
          <p:cNvSpPr txBox="1"/>
          <p:nvPr/>
        </p:nvSpPr>
        <p:spPr>
          <a:xfrm>
            <a:off x="6275388" y="1125538"/>
            <a:ext cx="55086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</a:t>
            </a:r>
            <a:r>
              <a:rPr lang="ru-RU" sz="2400" b="1" dirty="0"/>
              <a:t>конфиденциальны</a:t>
            </a:r>
            <a:r>
              <a:rPr lang="ru-RU" sz="2400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9706B-5334-4784-8E0C-669C0AED5374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Гарантия конфиденциальности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51E0FD6-9FA0-40F9-83A0-FFED68059E8B}"/>
              </a:ext>
            </a:extLst>
          </p:cNvPr>
          <p:cNvGrpSpPr/>
          <p:nvPr/>
        </p:nvGrpSpPr>
        <p:grpSpPr>
          <a:xfrm>
            <a:off x="5589" y="1125538"/>
            <a:ext cx="5916612" cy="5732462"/>
            <a:chOff x="6275388" y="1125538"/>
            <a:chExt cx="5916612" cy="5732462"/>
          </a:xfrm>
        </p:grpSpPr>
        <p:pic>
          <p:nvPicPr>
            <p:cNvPr id="5" name="Picture 6" descr="Новости — Microsoft начала тестировать виджеты на рабочем столе Windows 11">
              <a:extLst>
                <a:ext uri="{FF2B5EF4-FFF2-40B4-BE49-F238E27FC236}">
                  <a16:creationId xmlns:a16="http://schemas.microsoft.com/office/drawing/2014/main" id="{A6374DAD-7A60-4D38-842B-B2BAC1993D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12" t="20061" r="5431" b="5433"/>
            <a:stretch/>
          </p:blipFill>
          <p:spPr bwMode="auto">
            <a:xfrm>
              <a:off x="6275388" y="1125538"/>
              <a:ext cx="5916612" cy="573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Picture background">
              <a:extLst>
                <a:ext uri="{FF2B5EF4-FFF2-40B4-BE49-F238E27FC236}">
                  <a16:creationId xmlns:a16="http://schemas.microsoft.com/office/drawing/2014/main" id="{3F4D7559-498A-47B0-8F74-4B8B7DE780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75" b="92145" l="10000" r="90000">
                          <a14:foregroundMark x1="50333" y1="78554" x2="57750" y2="80050"/>
                          <a14:foregroundMark x1="57750" y1="80050" x2="49823" y2="89109"/>
                          <a14:foregroundMark x1="49890" y1="89786" x2="53500" y2="86658"/>
                          <a14:foregroundMark x1="27500" y1="27431" x2="27500" y2="30923"/>
                          <a14:foregroundMark x1="82667" y1="64838" x2="82167" y2="64838"/>
                          <a14:foregroundMark x1="87750" y1="69451" x2="86417" y2="66085"/>
                          <a14:foregroundMark x1="30833" y1="76683" x2="32167" y2="80424"/>
                          <a14:backgroundMark x1="21667" y1="59601" x2="18500" y2="71696"/>
                          <a14:backgroundMark x1="18500" y1="71696" x2="25583" y2="79676"/>
                          <a14:backgroundMark x1="25583" y1="79676" x2="30439" y2="80080"/>
                          <a14:backgroundMark x1="47000" y1="93766" x2="49000" y2="93392"/>
                          <a14:backgroundMark x1="47250" y1="90898" x2="49417" y2="90898"/>
                        </a14:backgroundRemoval>
                      </a14:imgEffect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7"/>
            <a:stretch/>
          </p:blipFill>
          <p:spPr bwMode="auto">
            <a:xfrm>
              <a:off x="6515100" y="2371725"/>
              <a:ext cx="4940300" cy="415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795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A4C8E-0735-4809-B5A4-2100E03B278A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Размещение</a:t>
            </a:r>
          </a:p>
        </p:txBody>
      </p:sp>
      <p:pic>
        <p:nvPicPr>
          <p:cNvPr id="2050" name="Picture 2" descr="GitHub - CNews">
            <a:extLst>
              <a:ext uri="{FF2B5EF4-FFF2-40B4-BE49-F238E27FC236}">
                <a16:creationId xmlns:a16="http://schemas.microsoft.com/office/drawing/2014/main" id="{70E12515-5917-4F4E-90FE-3F820D3F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255" y="1041261"/>
            <a:ext cx="7285966" cy="27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5D64AA-D28D-4A84-9BCF-0CE9F6F0CC28}"/>
              </a:ext>
            </a:extLst>
          </p:cNvPr>
          <p:cNvSpPr txBox="1"/>
          <p:nvPr/>
        </p:nvSpPr>
        <p:spPr>
          <a:xfrm>
            <a:off x="407988" y="1125537"/>
            <a:ext cx="5508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Размещение проекта планируется на </a:t>
            </a:r>
            <a:r>
              <a:rPr lang="en-US" sz="2400" dirty="0"/>
              <a:t>GitHub</a:t>
            </a:r>
            <a:r>
              <a:rPr lang="ru-RU" sz="2400" dirty="0"/>
              <a:t>. Исходный код полностью открыт, использование бесплатно</a:t>
            </a:r>
            <a:r>
              <a:rPr lang="en-US" sz="2400" dirty="0"/>
              <a:t> </a:t>
            </a:r>
            <a:r>
              <a:rPr lang="ru-RU" sz="2400" dirty="0"/>
              <a:t>на условия лицензии </a:t>
            </a:r>
            <a:r>
              <a:rPr lang="en-US" sz="2400" dirty="0"/>
              <a:t>MIT.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6099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Развитие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Кастомизация ассистента</a:t>
            </a:r>
          </a:p>
          <a:p>
            <a:endParaRPr lang="ru-RU" sz="2400" dirty="0"/>
          </a:p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Встроенные заметки и календарь</a:t>
            </a:r>
          </a:p>
          <a:p>
            <a:endParaRPr lang="ru-RU" sz="2400" dirty="0"/>
          </a:p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Развитие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Развитие проекта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Планирование задач</a:t>
            </a:r>
          </a:p>
          <a:p>
            <a:endParaRPr lang="ru-RU" sz="2400" b="1" dirty="0"/>
          </a:p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4000" b="1"/>
            </a:lvl1pPr>
          </a:lstStyle>
          <a:p>
            <a:r>
              <a:rPr lang="ru-RU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42636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0215ED5-E7E0-4216-AF1F-C5E037CD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46917"/>
              </p:ext>
            </p:extLst>
          </p:nvPr>
        </p:nvGraphicFramePr>
        <p:xfrm>
          <a:off x="407989" y="1125538"/>
          <a:ext cx="11376024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69557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3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36258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15173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1) </a:t>
                      </a:r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Наши потребители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2) Ценностное предложение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3)Взаимоотношения с потребителями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4) Потоки постоянных доходов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51731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Студенты</a:t>
                      </a:r>
                      <a:r>
                        <a:rPr lang="en-US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школьники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Полезность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Помощь </a:t>
                      </a:r>
                    </a:p>
                    <a:p>
                      <a:pPr algn="ctr"/>
                      <a:r>
                        <a:rPr lang="ru-RU" sz="25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Планирование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B6C638C-A6EB-4B6A-858C-EDA6F5A51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9941"/>
              </p:ext>
            </p:extLst>
          </p:nvPr>
        </p:nvGraphicFramePr>
        <p:xfrm>
          <a:off x="407986" y="3945373"/>
          <a:ext cx="11376026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79792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4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26024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048802"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5) Ключевые ресурсы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6) Ключевые виды деятельности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7) Ключевые партнеры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8) Ключевые издержки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06404"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Компьютеры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Разработка приложения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GitHub</a:t>
                      </a:r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1C3C42-FD20-4588-BBAC-8E9E05DF71F5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424005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D047B6-88A1-F7B1-3F19-4E46D0555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/>
        </p:blipFill>
        <p:spPr>
          <a:xfrm>
            <a:off x="2101711" y="1991597"/>
            <a:ext cx="2156106" cy="287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1C5DE1-1D83-BA7B-8C4F-29C17E82E9D0}"/>
              </a:ext>
            </a:extLst>
          </p:cNvPr>
          <p:cNvSpPr txBox="1"/>
          <p:nvPr/>
        </p:nvSpPr>
        <p:spPr>
          <a:xfrm>
            <a:off x="407988" y="4866404"/>
            <a:ext cx="550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Коновалов Андрей</a:t>
            </a:r>
            <a:br>
              <a:rPr lang="ru-RU" b="1" dirty="0"/>
            </a:br>
            <a:r>
              <a:rPr lang="ru-RU" dirty="0"/>
              <a:t>Лидер</a:t>
            </a:r>
          </a:p>
          <a:p>
            <a:pPr algn="ctr"/>
            <a:r>
              <a:rPr lang="ru-RU" dirty="0"/>
              <a:t>Коммуникатор</a:t>
            </a:r>
          </a:p>
          <a:p>
            <a:pPr algn="ctr"/>
            <a:r>
              <a:rPr lang="ru-RU" dirty="0"/>
              <a:t>Программист-технолог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1CE5D-FB6A-4599-8E0A-9AA56A634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10" t="17714" r="22494" b="20004"/>
          <a:stretch/>
        </p:blipFill>
        <p:spPr>
          <a:xfrm>
            <a:off x="7934184" y="1991595"/>
            <a:ext cx="2156108" cy="2874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DBA53-F0D4-474A-B64B-6473834DE76E}"/>
              </a:ext>
            </a:extLst>
          </p:cNvPr>
          <p:cNvSpPr txBox="1"/>
          <p:nvPr/>
        </p:nvSpPr>
        <p:spPr>
          <a:xfrm>
            <a:off x="6240466" y="4866404"/>
            <a:ext cx="5543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Зарубин Антон</a:t>
            </a:r>
            <a:endParaRPr lang="ru-RU" dirty="0"/>
          </a:p>
          <a:p>
            <a:pPr algn="ctr"/>
            <a:r>
              <a:rPr lang="ru-RU" dirty="0"/>
              <a:t>Программист</a:t>
            </a:r>
          </a:p>
          <a:p>
            <a:pPr algn="ctr"/>
            <a:r>
              <a:rPr lang="ru-RU" dirty="0"/>
              <a:t>Дизайнер</a:t>
            </a:r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25493B-C8A2-4F12-ABC3-47874A0E3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797636"/>
              </p:ext>
            </p:extLst>
          </p:nvPr>
        </p:nvGraphicFramePr>
        <p:xfrm>
          <a:off x="139205" y="3417115"/>
          <a:ext cx="5900717" cy="30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5CCD687-C7CF-41F8-AF13-2AE8217A5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175533"/>
              </p:ext>
            </p:extLst>
          </p:nvPr>
        </p:nvGraphicFramePr>
        <p:xfrm>
          <a:off x="6413213" y="3598088"/>
          <a:ext cx="5334534" cy="289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AFA9D09-8BC8-4379-AE69-A15BC02F7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435766"/>
              </p:ext>
            </p:extLst>
          </p:nvPr>
        </p:nvGraphicFramePr>
        <p:xfrm>
          <a:off x="425451" y="1076152"/>
          <a:ext cx="5508624" cy="2521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DA250B-5A7A-48C8-8830-4D4367744901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8384B25B-581E-451A-9A93-B226FB647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939951"/>
              </p:ext>
            </p:extLst>
          </p:nvPr>
        </p:nvGraphicFramePr>
        <p:xfrm>
          <a:off x="6275388" y="1147927"/>
          <a:ext cx="5508625" cy="245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287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227A7EF-6185-4DF3-BA9E-805A1A4A3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752135"/>
              </p:ext>
            </p:extLst>
          </p:nvPr>
        </p:nvGraphicFramePr>
        <p:xfrm>
          <a:off x="6096000" y="3582816"/>
          <a:ext cx="6056354" cy="3275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EBFC6E1-F60B-46B1-B043-33CF42CD9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916166"/>
              </p:ext>
            </p:extLst>
          </p:nvPr>
        </p:nvGraphicFramePr>
        <p:xfrm>
          <a:off x="3782972" y="1125538"/>
          <a:ext cx="5876966" cy="319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060A686-D259-4ABE-83FB-0AE912C09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230341"/>
              </p:ext>
            </p:extLst>
          </p:nvPr>
        </p:nvGraphicFramePr>
        <p:xfrm>
          <a:off x="407988" y="3429000"/>
          <a:ext cx="5508625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2D76B2-F2C8-44FB-995F-06BED8978495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</p:spTree>
    <p:extLst>
      <p:ext uri="{BB962C8B-B14F-4D97-AF65-F5344CB8AC3E}">
        <p14:creationId xmlns:p14="http://schemas.microsoft.com/office/powerpoint/2010/main" val="42647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A1045043-E108-4706-8C4A-1745D4538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022139"/>
              </p:ext>
            </p:extLst>
          </p:nvPr>
        </p:nvGraphicFramePr>
        <p:xfrm>
          <a:off x="407988" y="1125538"/>
          <a:ext cx="11376025" cy="536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FAAC17-CD53-4233-A813-AFBFACD4292F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</p:spTree>
    <p:extLst>
      <p:ext uri="{BB962C8B-B14F-4D97-AF65-F5344CB8AC3E}">
        <p14:creationId xmlns:p14="http://schemas.microsoft.com/office/powerpoint/2010/main" val="3393069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963</Words>
  <Application>Microsoft Office PowerPoint</Application>
  <PresentationFormat>Широкоэкранный</PresentationFormat>
  <Paragraphs>137</Paragraphs>
  <Slides>20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Dron Kon</dc:creator>
  <cp:lastModifiedBy>Антон Зарубин</cp:lastModifiedBy>
  <cp:revision>44</cp:revision>
  <dcterms:created xsi:type="dcterms:W3CDTF">2025-03-19T17:49:07Z</dcterms:created>
  <dcterms:modified xsi:type="dcterms:W3CDTF">2025-05-14T04:25:44Z</dcterms:modified>
</cp:coreProperties>
</file>