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Light" charset="1" panose="02000000000000000000"/>
      <p:regular r:id="rId10"/>
    </p:embeddedFont>
    <p:embeddedFont>
      <p:font typeface="Poppins Light Bold" charset="1" panose="02000000000000000000"/>
      <p:regular r:id="rId11"/>
    </p:embeddedFont>
    <p:embeddedFont>
      <p:font typeface="Poppins Medium" charset="1" panose="02000000000000000000"/>
      <p:regular r:id="rId12"/>
    </p:embeddedFont>
    <p:embeddedFont>
      <p:font typeface="Poppins Medium Bold" charset="1" panose="02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26" Target="slides/slide1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005738" y="2260462"/>
            <a:ext cx="7641615" cy="5845836"/>
          </a:xfrm>
          <a:custGeom>
            <a:avLst/>
            <a:gdLst/>
            <a:ahLst/>
            <a:cxnLst/>
            <a:rect r="r" b="b" t="t" l="l"/>
            <a:pathLst>
              <a:path h="5845836" w="7641615">
                <a:moveTo>
                  <a:pt x="7641616" y="5845836"/>
                </a:moveTo>
                <a:lnTo>
                  <a:pt x="0" y="5845836"/>
                </a:lnTo>
                <a:lnTo>
                  <a:pt x="0" y="0"/>
                </a:lnTo>
                <a:lnTo>
                  <a:pt x="7641616" y="0"/>
                </a:lnTo>
                <a:lnTo>
                  <a:pt x="7641616" y="5845836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38968" y="3436313"/>
            <a:ext cx="11330431" cy="5084346"/>
            <a:chOff x="0" y="0"/>
            <a:chExt cx="15107241" cy="677912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33350"/>
              <a:ext cx="15107241" cy="5310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5400"/>
                </a:lnSpc>
              </a:pPr>
              <a:r>
                <a:rPr lang="en-US" sz="14000">
                  <a:solidFill>
                    <a:srgbClr val="FFFFFF"/>
                  </a:solidFill>
                  <a:latin typeface="Poppins Medium Bold"/>
                </a:rPr>
                <a:t>Machine Learning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160003"/>
              <a:ext cx="15107241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 strike="noStrike" u="none">
                  <a:solidFill>
                    <a:srgbClr val="10B5BF"/>
                  </a:solidFill>
                  <a:latin typeface="Poppins Medium"/>
                </a:rPr>
                <a:t>Day 4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45152" y="90393"/>
            <a:ext cx="17248520" cy="1487388"/>
            <a:chOff x="0" y="0"/>
            <a:chExt cx="22998026" cy="19831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0273083" y="0"/>
              <a:ext cx="2724944" cy="1983185"/>
            </a:xfrm>
            <a:custGeom>
              <a:avLst/>
              <a:gdLst/>
              <a:ahLst/>
              <a:cxnLst/>
              <a:rect r="r" b="b" t="t" l="l"/>
              <a:pathLst>
                <a:path h="1983185" w="2724944">
                  <a:moveTo>
                    <a:pt x="0" y="0"/>
                  </a:moveTo>
                  <a:lnTo>
                    <a:pt x="2724943" y="0"/>
                  </a:lnTo>
                  <a:lnTo>
                    <a:pt x="2724943" y="1983185"/>
                  </a:lnTo>
                  <a:lnTo>
                    <a:pt x="0" y="1983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5222" t="-21822" r="-54596" b="-32615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380947"/>
              <a:ext cx="4285228" cy="1221290"/>
            </a:xfrm>
            <a:custGeom>
              <a:avLst/>
              <a:gdLst/>
              <a:ahLst/>
              <a:cxnLst/>
              <a:rect r="r" b="b" t="t" l="l"/>
              <a:pathLst>
                <a:path h="1221290" w="4285228">
                  <a:moveTo>
                    <a:pt x="0" y="0"/>
                  </a:moveTo>
                  <a:lnTo>
                    <a:pt x="4285228" y="0"/>
                  </a:lnTo>
                  <a:lnTo>
                    <a:pt x="4285228" y="1221290"/>
                  </a:lnTo>
                  <a:lnTo>
                    <a:pt x="0" y="12212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585397">
            <a:off x="832773" y="6606933"/>
            <a:ext cx="2525842" cy="2603961"/>
          </a:xfrm>
          <a:custGeom>
            <a:avLst/>
            <a:gdLst/>
            <a:ahLst/>
            <a:cxnLst/>
            <a:rect r="r" b="b" t="t" l="l"/>
            <a:pathLst>
              <a:path h="2603961" w="2525842">
                <a:moveTo>
                  <a:pt x="0" y="0"/>
                </a:moveTo>
                <a:lnTo>
                  <a:pt x="2525842" y="0"/>
                </a:lnTo>
                <a:lnTo>
                  <a:pt x="2525842" y="2603961"/>
                </a:lnTo>
                <a:lnTo>
                  <a:pt x="0" y="26039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94528" y="3557588"/>
            <a:ext cx="13298943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Poppins Medium Bold"/>
              </a:rPr>
              <a:t>Transformer models and attention layers with a focus on GPT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5246957" y="-728258"/>
            <a:ext cx="4024687" cy="4528480"/>
          </a:xfrm>
          <a:custGeom>
            <a:avLst/>
            <a:gdLst/>
            <a:ahLst/>
            <a:cxnLst/>
            <a:rect r="r" b="b" t="t" l="l"/>
            <a:pathLst>
              <a:path h="4528480" w="4024687">
                <a:moveTo>
                  <a:pt x="4024686" y="0"/>
                </a:moveTo>
                <a:lnTo>
                  <a:pt x="0" y="0"/>
                </a:lnTo>
                <a:lnTo>
                  <a:pt x="0" y="4528480"/>
                </a:lnTo>
                <a:lnTo>
                  <a:pt x="4024686" y="4528480"/>
                </a:lnTo>
                <a:lnTo>
                  <a:pt x="402468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4500" y="2267615"/>
            <a:ext cx="7023569" cy="5751771"/>
            <a:chOff x="0" y="0"/>
            <a:chExt cx="9364759" cy="766902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3523364"/>
              <a:ext cx="9364759" cy="698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>
                  <a:solidFill>
                    <a:srgbClr val="10B5BF"/>
                  </a:solidFill>
                  <a:latin typeface="Poppins Medium"/>
                </a:rPr>
                <a:t>To handle sequential data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0"/>
              <a:ext cx="9364759" cy="2819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7000">
                  <a:solidFill>
                    <a:srgbClr val="FFFFFF"/>
                  </a:solidFill>
                  <a:latin typeface="Poppins Medium Bold"/>
                </a:rPr>
                <a:t>Transformer Models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859152"/>
              <a:ext cx="9364759" cy="280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Poppins Light"/>
                </a:rPr>
                <a:t>Used for Natural Language Understanding (NLU), machine translation, text generation, and many other NLP tasks.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35731" y="2267615"/>
            <a:ext cx="7023569" cy="6275646"/>
            <a:chOff x="0" y="0"/>
            <a:chExt cx="9364759" cy="836752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3523364"/>
              <a:ext cx="9364759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>
                  <a:solidFill>
                    <a:srgbClr val="10B5BF"/>
                  </a:solidFill>
                  <a:latin typeface="Poppins Medium"/>
                </a:rPr>
                <a:t>To weigh the importance of elements in a sequence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0"/>
              <a:ext cx="9364759" cy="2819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7000">
                  <a:solidFill>
                    <a:srgbClr val="FFFFFF"/>
                  </a:solidFill>
                  <a:latin typeface="Poppins Medium Bold"/>
                </a:rPr>
                <a:t>Attention Layers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557652"/>
              <a:ext cx="9364759" cy="280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Poppins Light"/>
                </a:rPr>
                <a:t>Not limited to NLP; attention mechanisms have been applied to computer vision, speech recognition, and more.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4500" y="4095750"/>
            <a:ext cx="702356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10B5BF"/>
                </a:solidFill>
                <a:latin typeface="Poppins Medium"/>
              </a:rPr>
              <a:t>Generative Pre-trained Transformer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4500" y="2534315"/>
            <a:ext cx="702356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Poppins Medium Bold"/>
              </a:rPr>
              <a:t>GPT Models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4500" y="5885785"/>
            <a:ext cx="7023569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 Light"/>
              </a:rPr>
              <a:t>They read text from left to right and generate predictions one token at a time, which makes them particularly suitable for tasks where context is crucial.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35731" y="4095750"/>
            <a:ext cx="7023569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10B5BF"/>
                </a:solidFill>
                <a:latin typeface="Poppins Medium"/>
              </a:rPr>
              <a:t>Bidirectional Encoder Representations from Transformers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35731" y="2534315"/>
            <a:ext cx="702356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Poppins Medium Bold"/>
              </a:rPr>
              <a:t>BERT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35731" y="5885785"/>
            <a:ext cx="7023569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 Light"/>
              </a:rPr>
              <a:t>Designed for pre-training on bidirectional contexts. It learns contextualized word representations by considering both left and right context.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9388" y="6178843"/>
            <a:ext cx="10336162" cy="2464158"/>
            <a:chOff x="0" y="0"/>
            <a:chExt cx="13781550" cy="328554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666418"/>
              <a:ext cx="13781550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10B5BF"/>
                  </a:solidFill>
                  <a:latin typeface="Poppins Medium"/>
                </a:rPr>
                <a:t>We hope you learned something new.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0"/>
              <a:ext cx="13781550" cy="182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9000">
                  <a:solidFill>
                    <a:srgbClr val="FFFFFF"/>
                  </a:solidFill>
                  <a:latin typeface="Poppins Medium Bold"/>
                </a:rPr>
                <a:t>Thank you :)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-1400753"/>
            <a:ext cx="7160084" cy="5477464"/>
          </a:xfrm>
          <a:custGeom>
            <a:avLst/>
            <a:gdLst/>
            <a:ahLst/>
            <a:cxnLst/>
            <a:rect r="r" b="b" t="t" l="l"/>
            <a:pathLst>
              <a:path h="5477464" w="7160084">
                <a:moveTo>
                  <a:pt x="0" y="0"/>
                </a:moveTo>
                <a:lnTo>
                  <a:pt x="7160084" y="0"/>
                </a:lnTo>
                <a:lnTo>
                  <a:pt x="7160084" y="5477464"/>
                </a:lnTo>
                <a:lnTo>
                  <a:pt x="0" y="5477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13130" y="1328132"/>
            <a:ext cx="1901285" cy="6700564"/>
          </a:xfrm>
          <a:custGeom>
            <a:avLst/>
            <a:gdLst/>
            <a:ahLst/>
            <a:cxnLst/>
            <a:rect r="r" b="b" t="t" l="l"/>
            <a:pathLst>
              <a:path h="6700564" w="1901285">
                <a:moveTo>
                  <a:pt x="0" y="0"/>
                </a:moveTo>
                <a:lnTo>
                  <a:pt x="1901285" y="0"/>
                </a:lnTo>
                <a:lnTo>
                  <a:pt x="1901285" y="6700564"/>
                </a:lnTo>
                <a:lnTo>
                  <a:pt x="0" y="67005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590877" y="1227638"/>
          <a:ext cx="5887373" cy="7831724"/>
        </p:xfrm>
        <a:graphic>
          <a:graphicData uri="http://schemas.openxmlformats.org/drawingml/2006/table">
            <a:tbl>
              <a:tblPr/>
              <a:tblGrid>
                <a:gridCol w="4732221"/>
              </a:tblGrid>
              <a:tr h="130528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Poppins Light"/>
                        </a:rPr>
                        <a:t>What is kernel, convolution?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28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Poppins Light"/>
                        </a:rPr>
                        <a:t>More on convolution.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28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Poppins Light"/>
                        </a:rPr>
                        <a:t>What are pooling layers?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28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Poppins Light"/>
                        </a:rPr>
                        <a:t>What are dropout layers?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28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Poppins Light"/>
                        </a:rPr>
                        <a:t>RNNs, more layer types.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28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Poppins Light"/>
                        </a:rPr>
                        <a:t>Transformer models and attention layers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4" id="4"/>
          <p:cNvGrpSpPr/>
          <p:nvPr/>
        </p:nvGrpSpPr>
        <p:grpSpPr>
          <a:xfrm rot="0">
            <a:off x="1638300" y="1694119"/>
            <a:ext cx="6077873" cy="2464158"/>
            <a:chOff x="0" y="0"/>
            <a:chExt cx="8103830" cy="328554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666418"/>
              <a:ext cx="8103830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 strike="noStrike" u="none">
                  <a:solidFill>
                    <a:srgbClr val="10B5BF"/>
                  </a:solidFill>
                  <a:latin typeface="Poppins Medium"/>
                </a:rPr>
                <a:t>What you’ll know.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0"/>
              <a:ext cx="8103830" cy="182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9000">
                  <a:solidFill>
                    <a:srgbClr val="FFFFFF"/>
                  </a:solidFill>
                  <a:latin typeface="Poppins Medium Bold"/>
                </a:rPr>
                <a:t>Agenda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36964" y="410048"/>
            <a:ext cx="3282359" cy="3383875"/>
          </a:xfrm>
          <a:custGeom>
            <a:avLst/>
            <a:gdLst/>
            <a:ahLst/>
            <a:cxnLst/>
            <a:rect r="r" b="b" t="t" l="l"/>
            <a:pathLst>
              <a:path h="3383875" w="3282359">
                <a:moveTo>
                  <a:pt x="0" y="0"/>
                </a:moveTo>
                <a:lnTo>
                  <a:pt x="3282359" y="0"/>
                </a:lnTo>
                <a:lnTo>
                  <a:pt x="3282359" y="3383875"/>
                </a:lnTo>
                <a:lnTo>
                  <a:pt x="0" y="3383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470937" y="2488686"/>
            <a:ext cx="8833319" cy="5309629"/>
            <a:chOff x="0" y="0"/>
            <a:chExt cx="11777759" cy="707950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1777759" cy="3657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9000">
                  <a:solidFill>
                    <a:srgbClr val="FFFFFF"/>
                  </a:solidFill>
                  <a:latin typeface="Poppins Medium Bold"/>
                </a:rPr>
                <a:t>What is a kernel/filter?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269630"/>
              <a:ext cx="11777759" cy="280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Poppins Light"/>
                </a:rPr>
                <a:t>A kernel is a small matrix, often square, typically much smaller than the image itself.</a:t>
              </a:r>
            </a:p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Poppins Light"/>
                </a:rPr>
                <a:t>It contains a set of weights that are used in the convolution process.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87048" y="2463743"/>
            <a:ext cx="7913903" cy="5359515"/>
          </a:xfrm>
          <a:custGeom>
            <a:avLst/>
            <a:gdLst/>
            <a:ahLst/>
            <a:cxnLst/>
            <a:rect r="r" b="b" t="t" l="l"/>
            <a:pathLst>
              <a:path h="5359515" w="7913903">
                <a:moveTo>
                  <a:pt x="0" y="0"/>
                </a:moveTo>
                <a:lnTo>
                  <a:pt x="7913904" y="0"/>
                </a:lnTo>
                <a:lnTo>
                  <a:pt x="7913904" y="5359514"/>
                </a:lnTo>
                <a:lnTo>
                  <a:pt x="0" y="5359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33500" y="4920320"/>
            <a:ext cx="5172523" cy="3956980"/>
          </a:xfrm>
          <a:custGeom>
            <a:avLst/>
            <a:gdLst/>
            <a:ahLst/>
            <a:cxnLst/>
            <a:rect r="r" b="b" t="t" l="l"/>
            <a:pathLst>
              <a:path h="3956980" w="5172523">
                <a:moveTo>
                  <a:pt x="0" y="0"/>
                </a:moveTo>
                <a:lnTo>
                  <a:pt x="5172523" y="0"/>
                </a:lnTo>
                <a:lnTo>
                  <a:pt x="5172523" y="3956980"/>
                </a:lnTo>
                <a:lnTo>
                  <a:pt x="0" y="3956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20933" y="2390775"/>
            <a:ext cx="11646135" cy="549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FFFFF"/>
                </a:solidFill>
                <a:latin typeface="Poppins Medium Bold"/>
              </a:rPr>
              <a:t>How changing kernel affects output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5246957" y="-728258"/>
            <a:ext cx="4024687" cy="4528480"/>
          </a:xfrm>
          <a:custGeom>
            <a:avLst/>
            <a:gdLst/>
            <a:ahLst/>
            <a:cxnLst/>
            <a:rect r="r" b="b" t="t" l="l"/>
            <a:pathLst>
              <a:path h="4528480" w="4024687">
                <a:moveTo>
                  <a:pt x="4024686" y="0"/>
                </a:moveTo>
                <a:lnTo>
                  <a:pt x="0" y="0"/>
                </a:lnTo>
                <a:lnTo>
                  <a:pt x="0" y="4528480"/>
                </a:lnTo>
                <a:lnTo>
                  <a:pt x="4024686" y="4528480"/>
                </a:lnTo>
                <a:lnTo>
                  <a:pt x="402468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75885" y="5349699"/>
          <a:ext cx="15536230" cy="4844059"/>
        </p:xfrm>
        <a:graphic>
          <a:graphicData uri="http://schemas.openxmlformats.org/drawingml/2006/table">
            <a:tbl>
              <a:tblPr/>
              <a:tblGrid>
                <a:gridCol w="2274486"/>
                <a:gridCol w="897384"/>
                <a:gridCol w="2422827"/>
                <a:gridCol w="800451"/>
                <a:gridCol w="2519760"/>
                <a:gridCol w="1026627"/>
                <a:gridCol w="2293583"/>
                <a:gridCol w="992261"/>
                <a:gridCol w="2308853"/>
              </a:tblGrid>
              <a:tr h="152400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Poppins Medium"/>
                        </a:rPr>
                        <a:t>Edge Detection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Poppins Medium"/>
                        </a:rPr>
                        <a:t>Blurring /</a:t>
                      </a:r>
                      <a:endParaRPr lang="en-US" sz="1100"/>
                    </a:p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Poppins Medium"/>
                        </a:rPr>
                        <a:t>Smoothing</a:t>
                      </a:r>
                    </a:p>
                  </a:txBody>
                  <a:tcPr marL="142875" marR="142875" marT="142875" marB="142875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oppins Medium"/>
                        </a:rPr>
                        <a:t>Sharpening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oppins Medium"/>
                        </a:rPr>
                        <a:t>Custom Kernels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oppins Medium"/>
                        </a:rPr>
                        <a:t>Pooling Layers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20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Poppins Light"/>
                        </a:rPr>
                        <a:t>Sobel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B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Poppins Light"/>
                        </a:rPr>
                        <a:t>Gaussian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B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Poppins Light"/>
                        </a:rPr>
                        <a:t>Laplacian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B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Poppins Light"/>
                        </a:rPr>
                        <a:t>Others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B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Poppins Light"/>
                        </a:rPr>
                        <a:t>Technically not a kernel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BF"/>
                    </a:solidFill>
                  </a:tcPr>
                </a:tc>
              </a:tr>
              <a:tr h="210085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Poppins Light"/>
                        </a:rPr>
                        <a:t>Highlights areas in the image where there is a rapid change in intensity</a:t>
                      </a:r>
                      <a:endParaRPr lang="en-US" sz="1100"/>
                    </a:p>
                  </a:txBody>
                  <a:tcPr marL="142875" marR="142875" marT="142875" marB="142875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Poppins Light"/>
                        </a:rPr>
                        <a:t>Gives more importance to the center pixel and less to the surrounding pixels</a:t>
                      </a:r>
                      <a:endParaRPr lang="en-US" sz="1100"/>
                    </a:p>
                  </a:txBody>
                  <a:tcPr marL="142875" marR="142875" marT="142875" marB="142875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Poppins Light"/>
                        </a:rPr>
                        <a:t>Enhances edges and highlights regions where there is a sudden change in intensity</a:t>
                      </a:r>
                      <a:endParaRPr lang="en-US" sz="1100"/>
                    </a:p>
                  </a:txBody>
                  <a:tcPr marL="142875" marR="142875" marT="142875" marB="142875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42875" marR="142875" marT="142875" marB="142875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Poppins Light"/>
                        </a:rPr>
                        <a:t>To emphasize specific patterns or features of your own choice</a:t>
                      </a:r>
                      <a:endParaRPr lang="en-US" sz="1100"/>
                    </a:p>
                  </a:txBody>
                  <a:tcPr marL="142875" marR="142875" marT="142875" marB="142875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42875" marR="142875" marT="142875" marB="142875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Poppins Light"/>
                        </a:rPr>
                        <a:t>They down sample image by taking average value in a window.</a:t>
                      </a:r>
                      <a:endParaRPr lang="en-US" sz="1100"/>
                    </a:p>
                  </a:txBody>
                  <a:tcPr marL="142875" marR="142875" marT="142875" marB="142875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375885" y="1666763"/>
            <a:ext cx="15536230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Poppins Medium Bold"/>
              </a:rPr>
              <a:t>Types of kernel and their output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6623802" y="6994060"/>
            <a:ext cx="4024687" cy="4528480"/>
          </a:xfrm>
          <a:custGeom>
            <a:avLst/>
            <a:gdLst/>
            <a:ahLst/>
            <a:cxnLst/>
            <a:rect r="r" b="b" t="t" l="l"/>
            <a:pathLst>
              <a:path h="4528480" w="4024687">
                <a:moveTo>
                  <a:pt x="4024687" y="0"/>
                </a:moveTo>
                <a:lnTo>
                  <a:pt x="0" y="0"/>
                </a:lnTo>
                <a:lnTo>
                  <a:pt x="0" y="4528480"/>
                </a:lnTo>
                <a:lnTo>
                  <a:pt x="4024687" y="4528480"/>
                </a:lnTo>
                <a:lnTo>
                  <a:pt x="4024687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52139" y="1522155"/>
            <a:ext cx="5887373" cy="5928239"/>
            <a:chOff x="0" y="0"/>
            <a:chExt cx="7849830" cy="790431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7849830" cy="2819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7000">
                  <a:solidFill>
                    <a:srgbClr val="FFFFFF"/>
                  </a:solidFill>
                  <a:latin typeface="Poppins Medium Bold"/>
                </a:rPr>
                <a:t>Pooling Layers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445686"/>
              <a:ext cx="7849830" cy="3458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Poppins Light"/>
                </a:rPr>
                <a:t>Often used in image recognition and computer vision tasks. </a:t>
              </a:r>
            </a:p>
            <a:p>
              <a:pPr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Poppins Light"/>
                </a:rPr>
                <a:t>They help reduce the spatial dimensions (width and height) of the feature maps produced by convolutional layers.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3651593"/>
              <a:ext cx="7849830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0648489" y="1522155"/>
            <a:ext cx="5887373" cy="6366389"/>
            <a:chOff x="0" y="0"/>
            <a:chExt cx="7849830" cy="848851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7849830" cy="2819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7000">
                  <a:solidFill>
                    <a:srgbClr val="FFFFFF"/>
                  </a:solidFill>
                  <a:latin typeface="Poppins Medium Bold"/>
                </a:rPr>
                <a:t>Dropout Layers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445686"/>
              <a:ext cx="7849830" cy="4042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Poppins Light"/>
                </a:rPr>
                <a:t>It is a regularization technique used in deep learning and neural networks to prevent overfitting. </a:t>
              </a:r>
            </a:p>
            <a:p>
              <a:pPr marL="539750" indent="-269875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FFFFFF"/>
                  </a:solidFill>
                  <a:latin typeface="Poppins Light"/>
                </a:rPr>
                <a:t>It involves randomly "dropping out" (i.e., setting to zero) a fraction of the neurons in a layer during training.</a:t>
              </a: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0" y="3651593"/>
              <a:ext cx="7849830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60365" y="3548727"/>
            <a:ext cx="13767269" cy="3189546"/>
            <a:chOff x="0" y="0"/>
            <a:chExt cx="18356359" cy="425272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320039"/>
              <a:ext cx="18356359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 strike="noStrike" u="none">
                  <a:solidFill>
                    <a:srgbClr val="10B5BF"/>
                  </a:solidFill>
                  <a:latin typeface="Poppins Medium"/>
                </a:rPr>
                <a:t>Recurrent Neural Networks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8356359" cy="163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Poppins Medium Bold"/>
                </a:rPr>
                <a:t>RNNs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576452"/>
              <a:ext cx="1835635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Poppins Light"/>
                </a:rPr>
                <a:t>Type of neural network architecture designed to handle sequential data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0">
            <a:off x="13027176" y="0"/>
            <a:ext cx="7641615" cy="5845836"/>
          </a:xfrm>
          <a:custGeom>
            <a:avLst/>
            <a:gdLst/>
            <a:ahLst/>
            <a:cxnLst/>
            <a:rect r="r" b="b" t="t" l="l"/>
            <a:pathLst>
              <a:path h="5845836" w="7641615">
                <a:moveTo>
                  <a:pt x="7641616" y="5845836"/>
                </a:moveTo>
                <a:lnTo>
                  <a:pt x="0" y="5845836"/>
                </a:lnTo>
                <a:lnTo>
                  <a:pt x="0" y="0"/>
                </a:lnTo>
                <a:lnTo>
                  <a:pt x="7641616" y="0"/>
                </a:lnTo>
                <a:lnTo>
                  <a:pt x="7641616" y="5845836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5324805" y="5133975"/>
            <a:ext cx="7638389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732343" y="840809"/>
          <a:ext cx="6526957" cy="9934084"/>
        </p:xfrm>
        <a:graphic>
          <a:graphicData uri="http://schemas.openxmlformats.org/drawingml/2006/table">
            <a:tbl>
              <a:tblPr/>
              <a:tblGrid>
                <a:gridCol w="5826687"/>
              </a:tblGrid>
              <a:tr h="7048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10B5BF"/>
                          </a:solidFill>
                          <a:latin typeface="Poppins Medium"/>
                        </a:rPr>
                        <a:t>RECURRENT LAYER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425">
                <a:tc>
                  <a:txBody>
                    <a:bodyPr anchor="t" rtlCol="false"/>
                    <a:lstStyle/>
                    <a:p>
                      <a:pPr algn="l" marL="431799" indent="-215899" lvl="1">
                        <a:lnSpc>
                          <a:spcPts val="279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Poppins Light"/>
                        </a:rPr>
                        <a:t>The core layer in an RNN</a:t>
                      </a:r>
                      <a:endParaRPr lang="en-US" sz="1100"/>
                    </a:p>
                    <a:p>
                      <a:pPr>
                        <a:lnSpc>
                          <a:spcPts val="2799"/>
                        </a:lnSpc>
                      </a:pPr>
                    </a:p>
                    <a:p>
                      <a:pPr marL="431799" indent="-215899" lvl="1">
                        <a:lnSpc>
                          <a:spcPts val="2799"/>
                        </a:lnSpc>
                        <a:buFont typeface="Arial"/>
                        <a:buChar char="•"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Poppins Light"/>
                        </a:rPr>
                        <a:t>Natural Language Processing, time series analysis, speech recognition, and any task involving sequential or temporal data.</a:t>
                      </a:r>
                    </a:p>
                  </a:txBody>
                  <a:tcPr marL="0" marR="0" marT="0" marB="0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76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8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10B5BF"/>
                          </a:solidFill>
                          <a:latin typeface="Poppins Medium"/>
                        </a:rPr>
                        <a:t>LSTM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0">
                <a:tc>
                  <a:txBody>
                    <a:bodyPr anchor="t" rtlCol="false"/>
                    <a:lstStyle/>
                    <a:p>
                      <a:pPr algn="l" marL="431799" indent="-215899" lvl="1">
                        <a:lnSpc>
                          <a:spcPts val="279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Poppins Light"/>
                        </a:rPr>
                        <a:t>An extension of the basic RNN layer.</a:t>
                      </a:r>
                      <a:endParaRPr lang="en-US" sz="1100"/>
                    </a:p>
                    <a:p>
                      <a:pPr>
                        <a:lnSpc>
                          <a:spcPts val="2799"/>
                        </a:lnSpc>
                      </a:pPr>
                    </a:p>
                    <a:p>
                      <a:pPr marL="431799" indent="-215899" lvl="1">
                        <a:lnSpc>
                          <a:spcPts val="2799"/>
                        </a:lnSpc>
                        <a:buFont typeface="Arial"/>
                        <a:buChar char="•"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Poppins Light"/>
                        </a:rPr>
                        <a:t>M</a:t>
                      </a:r>
                      <a:r>
                        <a:rPr lang="en-US" sz="1999">
                          <a:solidFill>
                            <a:srgbClr val="FFFFFF"/>
                          </a:solidFill>
                          <a:latin typeface="Poppins Light"/>
                        </a:rPr>
                        <a:t>achine translation, sentiment analysis, and handwriting recognition</a:t>
                      </a:r>
                    </a:p>
                  </a:txBody>
                  <a:tcPr marL="0" marR="0" marT="0" marB="0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2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8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10B5BF"/>
                          </a:solidFill>
                          <a:latin typeface="Poppins Medium"/>
                        </a:rPr>
                        <a:t>GRU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275">
                <a:tc>
                  <a:txBody>
                    <a:bodyPr anchor="t" rtlCol="false"/>
                    <a:lstStyle/>
                    <a:p>
                      <a:pPr algn="l" marL="431799" indent="-215899" lvl="1">
                        <a:lnSpc>
                          <a:spcPts val="279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Poppins Light"/>
                        </a:rPr>
                        <a:t>Similar to LSTM but with a simplified architecture and more efficiency.</a:t>
                      </a:r>
                      <a:endParaRPr lang="en-US" sz="1100"/>
                    </a:p>
                    <a:p>
                      <a:pPr>
                        <a:lnSpc>
                          <a:spcPts val="2799"/>
                        </a:lnSpc>
                      </a:pPr>
                    </a:p>
                    <a:p>
                      <a:pPr marL="431799" indent="-215899" lvl="1">
                        <a:lnSpc>
                          <a:spcPts val="2799"/>
                        </a:lnSpc>
                        <a:buFont typeface="Arial"/>
                        <a:buChar char="•"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Poppins Light"/>
                        </a:rPr>
                        <a:t>Similar to LSTM, useful in tasks with long-term dependencies</a:t>
                      </a:r>
                    </a:p>
                    <a:p>
                      <a:pPr>
                        <a:lnSpc>
                          <a:spcPts val="2799"/>
                        </a:lnSpc>
                      </a:pPr>
                    </a:p>
                    <a:p>
                      <a:pPr marL="431799" indent="-215899" lvl="1">
                        <a:lnSpc>
                          <a:spcPts val="2799"/>
                        </a:lnSpc>
                        <a:buFont typeface="Arial"/>
                        <a:buChar char="•"/>
                      </a:pPr>
                    </a:p>
                  </a:txBody>
                  <a:tcPr marL="0" marR="0" marT="0" marB="0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4" id="4"/>
          <p:cNvGrpSpPr/>
          <p:nvPr/>
        </p:nvGrpSpPr>
        <p:grpSpPr>
          <a:xfrm rot="0">
            <a:off x="1459858" y="1579546"/>
            <a:ext cx="6167680" cy="6900198"/>
            <a:chOff x="0" y="0"/>
            <a:chExt cx="8223573" cy="920026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4923539"/>
              <a:ext cx="8223573" cy="427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47703" indent="-323852" lvl="1">
                <a:lnSpc>
                  <a:spcPts val="3600"/>
                </a:lnSpc>
                <a:buFont typeface="Arial"/>
                <a:buChar char="•"/>
              </a:pPr>
              <a:r>
                <a:rPr lang="en-US" sz="3000" strike="noStrike" u="none">
                  <a:solidFill>
                    <a:srgbClr val="10B5BF"/>
                  </a:solidFill>
                  <a:latin typeface="Poppins Medium"/>
                </a:rPr>
                <a:t>Recurrent Layer</a:t>
              </a:r>
            </a:p>
            <a:p>
              <a:pPr marL="647703" indent="-323852" lvl="1">
                <a:lnSpc>
                  <a:spcPts val="3600"/>
                </a:lnSpc>
                <a:buFont typeface="Arial"/>
                <a:buChar char="•"/>
              </a:pPr>
              <a:r>
                <a:rPr lang="en-US" sz="3000" strike="noStrike" u="none">
                  <a:solidFill>
                    <a:srgbClr val="10B5BF"/>
                  </a:solidFill>
                  <a:latin typeface="Poppins Medium"/>
                </a:rPr>
                <a:t>LSTM</a:t>
              </a:r>
            </a:p>
            <a:p>
              <a:pPr marL="647703" indent="-323852" lvl="1">
                <a:lnSpc>
                  <a:spcPts val="3600"/>
                </a:lnSpc>
                <a:buFont typeface="Arial"/>
                <a:buChar char="•"/>
              </a:pPr>
              <a:r>
                <a:rPr lang="en-US" sz="3000" strike="noStrike" u="none">
                  <a:solidFill>
                    <a:srgbClr val="10B5BF"/>
                  </a:solidFill>
                  <a:latin typeface="Poppins Medium"/>
                </a:rPr>
                <a:t>GRU</a:t>
              </a:r>
            </a:p>
            <a:p>
              <a:pPr marL="647703" indent="-323852" lvl="1">
                <a:lnSpc>
                  <a:spcPts val="3600"/>
                </a:lnSpc>
                <a:buFont typeface="Arial"/>
                <a:buChar char="•"/>
              </a:pPr>
              <a:r>
                <a:rPr lang="en-US" sz="3000" strike="noStrike" u="none">
                  <a:solidFill>
                    <a:srgbClr val="10B5BF"/>
                  </a:solidFill>
                  <a:latin typeface="Poppins Medium"/>
                </a:rPr>
                <a:t>Bidirectional RNN</a:t>
              </a:r>
            </a:p>
            <a:p>
              <a:pPr marL="647703" indent="-323852" lvl="1">
                <a:lnSpc>
                  <a:spcPts val="3600"/>
                </a:lnSpc>
                <a:buFont typeface="Arial"/>
                <a:buChar char="•"/>
              </a:pPr>
              <a:r>
                <a:rPr lang="en-US" sz="3000" strike="noStrike" u="none">
                  <a:solidFill>
                    <a:srgbClr val="10B5BF"/>
                  </a:solidFill>
                  <a:latin typeface="Poppins Medium"/>
                </a:rPr>
                <a:t>1D Convolutional Layer</a:t>
              </a:r>
            </a:p>
            <a:p>
              <a:pPr marL="647703" indent="-323852" lvl="1">
                <a:lnSpc>
                  <a:spcPts val="3600"/>
                </a:lnSpc>
                <a:buFont typeface="Arial"/>
                <a:buChar char="•"/>
              </a:pPr>
              <a:r>
                <a:rPr lang="en-US" sz="3000" strike="noStrike" u="none">
                  <a:solidFill>
                    <a:srgbClr val="10B5BF"/>
                  </a:solidFill>
                  <a:latin typeface="Poppins Medium"/>
                </a:rPr>
                <a:t>Dropout Layer</a:t>
              </a:r>
            </a:p>
            <a:p>
              <a:pPr marL="647703" indent="-323852" lvl="1">
                <a:lnSpc>
                  <a:spcPts val="3600"/>
                </a:lnSpc>
                <a:buFont typeface="Arial"/>
                <a:buChar char="•"/>
              </a:pPr>
              <a:r>
                <a:rPr lang="en-US" sz="3000" strike="noStrike" u="none">
                  <a:solidFill>
                    <a:srgbClr val="10B5BF"/>
                  </a:solidFill>
                  <a:latin typeface="Poppins Medium"/>
                </a:rPr>
                <a:t>Multi-layer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0"/>
              <a:ext cx="8223573" cy="422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7000">
                  <a:solidFill>
                    <a:srgbClr val="FFFFFF"/>
                  </a:solidFill>
                  <a:latin typeface="Poppins Medium Bold"/>
                </a:rPr>
                <a:t>Common layers used in RNNs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DAFuSmlgY9A</dc:identifier>
  <dcterms:modified xsi:type="dcterms:W3CDTF">2011-08-01T06:04:30Z</dcterms:modified>
  <cp:revision>1</cp:revision>
  <dc:title>machine learning day 4</dc:title>
</cp:coreProperties>
</file>