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2"/>
  </p:notesMasterIdLst>
  <p:sldIdLst>
    <p:sldId id="256" r:id="rId2"/>
    <p:sldId id="307" r:id="rId3"/>
    <p:sldId id="308" r:id="rId4"/>
    <p:sldId id="259" r:id="rId5"/>
    <p:sldId id="302" r:id="rId6"/>
    <p:sldId id="303" r:id="rId7"/>
    <p:sldId id="306" r:id="rId8"/>
    <p:sldId id="305" r:id="rId9"/>
    <p:sldId id="271" r:id="rId10"/>
    <p:sldId id="28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7F41A2-5FA1-40E9-A7F2-B7B04D6338F4}">
  <a:tblStyle styleId="{A17F41A2-5FA1-40E9-A7F2-B7B04D6338F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797E96-5018-41C7-8DEC-2AAF465031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8" d="100"/>
          <a:sy n="118" d="100"/>
        </p:scale>
        <p:origin x="4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59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0"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sz="6000" dirty="0"/>
              <a:t>CLOUD COMPUTING WITH AZURE</a:t>
            </a:r>
            <a:endParaRPr sz="6000"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endParaRPr sz="2100" dirty="0">
              <a:solidFill>
                <a:schemeClr val="dk2"/>
              </a:solidFill>
            </a:endParaRPr>
          </a:p>
        </p:txBody>
      </p:sp>
      <p:pic>
        <p:nvPicPr>
          <p:cNvPr id="8" name="Picture 7">
            <a:extLst>
              <a:ext uri="{FF2B5EF4-FFF2-40B4-BE49-F238E27FC236}">
                <a16:creationId xmlns:a16="http://schemas.microsoft.com/office/drawing/2014/main" id="{CDDEA231-D9A1-6A5A-89D5-9E2DA05ECFD3}"/>
              </a:ext>
            </a:extLst>
          </p:cNvPr>
          <p:cNvPicPr>
            <a:picLocks noChangeAspect="1"/>
          </p:cNvPicPr>
          <p:nvPr/>
        </p:nvPicPr>
        <p:blipFill>
          <a:blip r:embed="rId3"/>
          <a:stretch>
            <a:fillRect/>
          </a:stretch>
        </p:blipFill>
        <p:spPr>
          <a:xfrm>
            <a:off x="5151352" y="406112"/>
            <a:ext cx="3853006" cy="1097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776328" cy="12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a:t>
            </a:r>
            <a:endParaRPr sz="6000" dirty="0"/>
          </a:p>
        </p:txBody>
      </p:sp>
      <p:sp>
        <p:nvSpPr>
          <p:cNvPr id="3" name="Subtitle 2">
            <a:extLst>
              <a:ext uri="{FF2B5EF4-FFF2-40B4-BE49-F238E27FC236}">
                <a16:creationId xmlns:a16="http://schemas.microsoft.com/office/drawing/2014/main" id="{9157CF22-A85C-9403-AE58-3D763915861B}"/>
              </a:ext>
            </a:extLst>
          </p:cNvPr>
          <p:cNvSpPr>
            <a:spLocks noGrp="1"/>
          </p:cNvSpPr>
          <p:nvPr>
            <p:ph type="subTitle" idx="1"/>
          </p:nvPr>
        </p:nvSpPr>
        <p:spPr/>
        <p:txBody>
          <a:bodyPr/>
          <a:lstStyle/>
          <a:p>
            <a:endParaRPr lang="en-IN" dirty="0"/>
          </a:p>
        </p:txBody>
      </p:sp>
      <p:sp>
        <p:nvSpPr>
          <p:cNvPr id="5" name="Rectangle 4">
            <a:extLst>
              <a:ext uri="{FF2B5EF4-FFF2-40B4-BE49-F238E27FC236}">
                <a16:creationId xmlns:a16="http://schemas.microsoft.com/office/drawing/2014/main" id="{FE4E641F-61BA-090D-BBCB-543537E0BE61}"/>
              </a:ext>
            </a:extLst>
          </p:cNvPr>
          <p:cNvSpPr/>
          <p:nvPr/>
        </p:nvSpPr>
        <p:spPr>
          <a:xfrm>
            <a:off x="2503251" y="3197157"/>
            <a:ext cx="4131013" cy="95979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ue diamond with white circle and blue ribbon&#10;&#10;Description automatically generated">
            <a:extLst>
              <a:ext uri="{FF2B5EF4-FFF2-40B4-BE49-F238E27FC236}">
                <a16:creationId xmlns:a16="http://schemas.microsoft.com/office/drawing/2014/main" id="{509E1A65-50A8-F145-3F30-0A55161986FB}"/>
              </a:ext>
            </a:extLst>
          </p:cNvPr>
          <p:cNvPicPr>
            <a:picLocks noChangeAspect="1"/>
          </p:cNvPicPr>
          <p:nvPr/>
        </p:nvPicPr>
        <p:blipFill>
          <a:blip r:embed="rId3"/>
          <a:stretch>
            <a:fillRect/>
          </a:stretch>
        </p:blipFill>
        <p:spPr>
          <a:xfrm>
            <a:off x="6728178" y="-278229"/>
            <a:ext cx="1956958" cy="19569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3ED302-306A-9B96-C244-4A88D9C7D9D6}"/>
              </a:ext>
            </a:extLst>
          </p:cNvPr>
          <p:cNvSpPr>
            <a:spLocks noGrp="1"/>
          </p:cNvSpPr>
          <p:nvPr>
            <p:ph type="body" idx="1"/>
          </p:nvPr>
        </p:nvSpPr>
        <p:spPr>
          <a:xfrm>
            <a:off x="609498" y="1896533"/>
            <a:ext cx="7902323" cy="2207392"/>
          </a:xfrm>
        </p:spPr>
        <p:txBody>
          <a:bodyPr/>
          <a:lstStyle/>
          <a:p>
            <a:pPr marL="127000" indent="0">
              <a:buNone/>
            </a:pPr>
            <a:r>
              <a:rPr lang="en-US" sz="2000" dirty="0"/>
              <a:t>Cloud computing is the supply of computer services over the Internet, including servers, storage, databases, networking, software, analytics, and intelligence. This allows for speedier innovation, adaptable resources, and scale economies.</a:t>
            </a:r>
            <a:endParaRPr lang="en-IN" sz="2000" dirty="0"/>
          </a:p>
        </p:txBody>
      </p:sp>
      <p:sp>
        <p:nvSpPr>
          <p:cNvPr id="3" name="Title 2">
            <a:extLst>
              <a:ext uri="{FF2B5EF4-FFF2-40B4-BE49-F238E27FC236}">
                <a16:creationId xmlns:a16="http://schemas.microsoft.com/office/drawing/2014/main" id="{0C79392E-8591-714E-E36F-AEC253E0AE27}"/>
              </a:ext>
            </a:extLst>
          </p:cNvPr>
          <p:cNvSpPr>
            <a:spLocks noGrp="1"/>
          </p:cNvSpPr>
          <p:nvPr>
            <p:ph type="title"/>
          </p:nvPr>
        </p:nvSpPr>
        <p:spPr>
          <a:xfrm>
            <a:off x="2223911" y="485939"/>
            <a:ext cx="5034845" cy="1107272"/>
          </a:xfrm>
        </p:spPr>
        <p:txBody>
          <a:bodyPr/>
          <a:lstStyle/>
          <a:p>
            <a:r>
              <a:rPr lang="en-IN" sz="4000" dirty="0"/>
              <a:t>CLOUD COMPUTING</a:t>
            </a:r>
          </a:p>
        </p:txBody>
      </p:sp>
    </p:spTree>
    <p:extLst>
      <p:ext uri="{BB962C8B-B14F-4D97-AF65-F5344CB8AC3E}">
        <p14:creationId xmlns:p14="http://schemas.microsoft.com/office/powerpoint/2010/main" val="233672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957B-AB83-D2F7-BA01-B42A40DF8A57}"/>
              </a:ext>
            </a:extLst>
          </p:cNvPr>
          <p:cNvSpPr>
            <a:spLocks noGrp="1"/>
          </p:cNvSpPr>
          <p:nvPr>
            <p:ph type="title"/>
          </p:nvPr>
        </p:nvSpPr>
        <p:spPr>
          <a:xfrm>
            <a:off x="1278050" y="343200"/>
            <a:ext cx="6588000" cy="909867"/>
          </a:xfrm>
        </p:spPr>
        <p:txBody>
          <a:bodyPr/>
          <a:lstStyle/>
          <a:p>
            <a:r>
              <a:rPr lang="en-IN" dirty="0"/>
              <a:t>CATEGORIES OF CLOUD COMPUTING</a:t>
            </a:r>
          </a:p>
        </p:txBody>
      </p:sp>
      <p:sp>
        <p:nvSpPr>
          <p:cNvPr id="3" name="TextBox 2">
            <a:extLst>
              <a:ext uri="{FF2B5EF4-FFF2-40B4-BE49-F238E27FC236}">
                <a16:creationId xmlns:a16="http://schemas.microsoft.com/office/drawing/2014/main" id="{1D0AD610-BCFD-B873-6847-9AAF00CF0D2D}"/>
              </a:ext>
            </a:extLst>
          </p:cNvPr>
          <p:cNvSpPr txBox="1"/>
          <p:nvPr/>
        </p:nvSpPr>
        <p:spPr>
          <a:xfrm>
            <a:off x="7252008" y="1365956"/>
            <a:ext cx="1228083" cy="523220"/>
          </a:xfrm>
          <a:prstGeom prst="rect">
            <a:avLst/>
          </a:prstGeom>
          <a:noFill/>
        </p:spPr>
        <p:txBody>
          <a:bodyPr wrap="square" rtlCol="0">
            <a:spAutoFit/>
          </a:bodyPr>
          <a:lstStyle/>
          <a:p>
            <a:pPr algn="ctr"/>
            <a:r>
              <a:rPr lang="en-IN" sz="2800" b="1" i="0" dirty="0">
                <a:solidFill>
                  <a:schemeClr val="tx2">
                    <a:lumMod val="75000"/>
                  </a:schemeClr>
                </a:solidFill>
                <a:effectLst/>
                <a:latin typeface="Overpass Mono" panose="020B0604020202020204" charset="0"/>
              </a:rPr>
              <a:t>SaaS</a:t>
            </a:r>
            <a:endParaRPr lang="en-IN" sz="2800" dirty="0">
              <a:solidFill>
                <a:schemeClr val="tx2">
                  <a:lumMod val="75000"/>
                </a:schemeClr>
              </a:solidFill>
              <a:latin typeface="Overpass Mono" panose="020B0604020202020204" charset="0"/>
            </a:endParaRPr>
          </a:p>
        </p:txBody>
      </p:sp>
      <p:sp>
        <p:nvSpPr>
          <p:cNvPr id="5" name="TextBox 4">
            <a:extLst>
              <a:ext uri="{FF2B5EF4-FFF2-40B4-BE49-F238E27FC236}">
                <a16:creationId xmlns:a16="http://schemas.microsoft.com/office/drawing/2014/main" id="{8CDA2C9F-E230-9D26-1759-90D6AB843B26}"/>
              </a:ext>
            </a:extLst>
          </p:cNvPr>
          <p:cNvSpPr txBox="1"/>
          <p:nvPr/>
        </p:nvSpPr>
        <p:spPr>
          <a:xfrm>
            <a:off x="3957958" y="1365956"/>
            <a:ext cx="1228083" cy="523220"/>
          </a:xfrm>
          <a:prstGeom prst="rect">
            <a:avLst/>
          </a:prstGeom>
          <a:noFill/>
        </p:spPr>
        <p:txBody>
          <a:bodyPr wrap="square" rtlCol="0">
            <a:spAutoFit/>
          </a:bodyPr>
          <a:lstStyle/>
          <a:p>
            <a:pPr algn="ctr"/>
            <a:r>
              <a:rPr lang="en-IN" sz="2800" b="1" i="0" dirty="0">
                <a:solidFill>
                  <a:schemeClr val="tx2">
                    <a:lumMod val="75000"/>
                  </a:schemeClr>
                </a:solidFill>
                <a:effectLst/>
                <a:latin typeface="Overpass Mono" panose="020B0604020202020204" charset="0"/>
              </a:rPr>
              <a:t>PaaS</a:t>
            </a:r>
            <a:endParaRPr lang="en-IN" sz="2800" dirty="0">
              <a:solidFill>
                <a:schemeClr val="tx2">
                  <a:lumMod val="75000"/>
                </a:schemeClr>
              </a:solidFill>
              <a:latin typeface="Overpass Mono" panose="020B0604020202020204" charset="0"/>
            </a:endParaRPr>
          </a:p>
        </p:txBody>
      </p:sp>
      <p:sp>
        <p:nvSpPr>
          <p:cNvPr id="6" name="TextBox 5">
            <a:extLst>
              <a:ext uri="{FF2B5EF4-FFF2-40B4-BE49-F238E27FC236}">
                <a16:creationId xmlns:a16="http://schemas.microsoft.com/office/drawing/2014/main" id="{25E315C6-CADC-2943-5518-2B22326D3128}"/>
              </a:ext>
            </a:extLst>
          </p:cNvPr>
          <p:cNvSpPr txBox="1"/>
          <p:nvPr/>
        </p:nvSpPr>
        <p:spPr>
          <a:xfrm>
            <a:off x="1045425" y="1365956"/>
            <a:ext cx="1228083" cy="523220"/>
          </a:xfrm>
          <a:prstGeom prst="rect">
            <a:avLst/>
          </a:prstGeom>
          <a:noFill/>
        </p:spPr>
        <p:txBody>
          <a:bodyPr wrap="square" rtlCol="0">
            <a:spAutoFit/>
          </a:bodyPr>
          <a:lstStyle/>
          <a:p>
            <a:pPr algn="ctr"/>
            <a:r>
              <a:rPr lang="en-IN" sz="2800" b="1" i="0" dirty="0">
                <a:solidFill>
                  <a:schemeClr val="tx2">
                    <a:lumMod val="75000"/>
                  </a:schemeClr>
                </a:solidFill>
                <a:effectLst/>
                <a:latin typeface="Overpass Mono" panose="020B0604020202020204" charset="0"/>
              </a:rPr>
              <a:t>IaaS</a:t>
            </a:r>
            <a:endParaRPr lang="en-IN" sz="2800" dirty="0">
              <a:solidFill>
                <a:schemeClr val="tx2">
                  <a:lumMod val="75000"/>
                </a:schemeClr>
              </a:solidFill>
              <a:latin typeface="Overpass Mono" panose="020B0604020202020204" charset="0"/>
            </a:endParaRPr>
          </a:p>
        </p:txBody>
      </p:sp>
      <p:sp>
        <p:nvSpPr>
          <p:cNvPr id="7" name="TextBox 6">
            <a:extLst>
              <a:ext uri="{FF2B5EF4-FFF2-40B4-BE49-F238E27FC236}">
                <a16:creationId xmlns:a16="http://schemas.microsoft.com/office/drawing/2014/main" id="{D613B355-2D5A-FA64-1673-C8E90F9C7475}"/>
              </a:ext>
            </a:extLst>
          </p:cNvPr>
          <p:cNvSpPr txBox="1"/>
          <p:nvPr/>
        </p:nvSpPr>
        <p:spPr>
          <a:xfrm>
            <a:off x="496711" y="1889176"/>
            <a:ext cx="2325510" cy="3046988"/>
          </a:xfrm>
          <a:prstGeom prst="rect">
            <a:avLst/>
          </a:prstGeom>
          <a:noFill/>
        </p:spPr>
        <p:txBody>
          <a:bodyPr wrap="square" rtlCol="0">
            <a:spAutoFit/>
          </a:bodyPr>
          <a:lstStyle/>
          <a:p>
            <a:pPr algn="ctr"/>
            <a:r>
              <a:rPr lang="en-US" sz="1600" b="0" i="0" dirty="0">
                <a:solidFill>
                  <a:srgbClr val="D1D5DB"/>
                </a:solidFill>
                <a:effectLst/>
                <a:latin typeface="Anaheim" panose="020B0604020202020204" charset="0"/>
              </a:rPr>
              <a:t>IaaS stands for</a:t>
            </a:r>
          </a:p>
          <a:p>
            <a:pPr algn="ctr"/>
            <a:r>
              <a:rPr lang="en-US" sz="1600" b="0" i="0" dirty="0">
                <a:solidFill>
                  <a:srgbClr val="D1D5DB"/>
                </a:solidFill>
                <a:effectLst/>
                <a:latin typeface="Anaheim" panose="020B0604020202020204" charset="0"/>
              </a:rPr>
              <a:t>Infrastructure as a Service.</a:t>
            </a:r>
          </a:p>
          <a:p>
            <a:pPr algn="ctr"/>
            <a:r>
              <a:rPr lang="en-US" sz="1600" b="0" i="0" dirty="0">
                <a:solidFill>
                  <a:srgbClr val="D1D5DB"/>
                </a:solidFill>
                <a:effectLst/>
                <a:latin typeface="Anaheim" panose="020B0604020202020204" charset="0"/>
              </a:rPr>
              <a:t>IaaS provides virtualized computing resources over the internet. Users can rent virtual machines, storage, and networking components on which they can deploy their own software and applications.</a:t>
            </a:r>
            <a:endParaRPr lang="en-IN" sz="1600" dirty="0">
              <a:latin typeface="Anaheim" panose="020B0604020202020204" charset="0"/>
            </a:endParaRPr>
          </a:p>
        </p:txBody>
      </p:sp>
      <p:sp>
        <p:nvSpPr>
          <p:cNvPr id="8" name="TextBox 7">
            <a:extLst>
              <a:ext uri="{FF2B5EF4-FFF2-40B4-BE49-F238E27FC236}">
                <a16:creationId xmlns:a16="http://schemas.microsoft.com/office/drawing/2014/main" id="{E869CDDD-336C-68FB-310D-C0D2B56B2C9B}"/>
              </a:ext>
            </a:extLst>
          </p:cNvPr>
          <p:cNvSpPr txBox="1"/>
          <p:nvPr/>
        </p:nvSpPr>
        <p:spPr>
          <a:xfrm>
            <a:off x="3409244" y="1889176"/>
            <a:ext cx="2325510" cy="2308324"/>
          </a:xfrm>
          <a:prstGeom prst="rect">
            <a:avLst/>
          </a:prstGeom>
          <a:noFill/>
        </p:spPr>
        <p:txBody>
          <a:bodyPr wrap="square" rtlCol="0">
            <a:spAutoFit/>
          </a:bodyPr>
          <a:lstStyle/>
          <a:p>
            <a:pPr algn="ctr"/>
            <a:r>
              <a:rPr lang="en-US" sz="1600" b="0" i="0" dirty="0">
                <a:solidFill>
                  <a:srgbClr val="D1D5DB"/>
                </a:solidFill>
                <a:effectLst/>
                <a:latin typeface="Anaheim" panose="020B0604020202020204" charset="0"/>
              </a:rPr>
              <a:t>PaaS stands for Platform as a Service</a:t>
            </a:r>
          </a:p>
          <a:p>
            <a:pPr algn="ctr"/>
            <a:r>
              <a:rPr lang="en-US" sz="1600" b="0" i="0" dirty="0">
                <a:solidFill>
                  <a:srgbClr val="D1D5DB"/>
                </a:solidFill>
                <a:effectLst/>
                <a:latin typeface="Anaheim" panose="020B0604020202020204" charset="0"/>
              </a:rPr>
              <a:t>PaaS offers a platform that includes not only infrastructure but also development tools and services for building, testing, and deploying applications.</a:t>
            </a:r>
            <a:endParaRPr lang="en-IN" sz="1600" dirty="0">
              <a:latin typeface="Anaheim" panose="020B0604020202020204" charset="0"/>
            </a:endParaRPr>
          </a:p>
        </p:txBody>
      </p:sp>
      <p:sp>
        <p:nvSpPr>
          <p:cNvPr id="11" name="TextBox 10">
            <a:extLst>
              <a:ext uri="{FF2B5EF4-FFF2-40B4-BE49-F238E27FC236}">
                <a16:creationId xmlns:a16="http://schemas.microsoft.com/office/drawing/2014/main" id="{C85EDAA3-5EB6-D028-F2FB-FBEE33A5CDAA}"/>
              </a:ext>
            </a:extLst>
          </p:cNvPr>
          <p:cNvSpPr txBox="1"/>
          <p:nvPr/>
        </p:nvSpPr>
        <p:spPr>
          <a:xfrm>
            <a:off x="6703294" y="1889176"/>
            <a:ext cx="2325510" cy="2800767"/>
          </a:xfrm>
          <a:prstGeom prst="rect">
            <a:avLst/>
          </a:prstGeom>
          <a:noFill/>
        </p:spPr>
        <p:txBody>
          <a:bodyPr wrap="square" rtlCol="0">
            <a:spAutoFit/>
          </a:bodyPr>
          <a:lstStyle/>
          <a:p>
            <a:pPr algn="ctr"/>
            <a:r>
              <a:rPr lang="en-US" sz="1600" b="0" i="0" dirty="0">
                <a:solidFill>
                  <a:srgbClr val="D1D5DB"/>
                </a:solidFill>
                <a:effectLst/>
                <a:latin typeface="Anaheim" panose="020B0604020202020204" charset="0"/>
              </a:rPr>
              <a:t>SaaS stands for Software as a Service</a:t>
            </a:r>
          </a:p>
          <a:p>
            <a:pPr algn="ctr"/>
            <a:r>
              <a:rPr lang="en-US" sz="1600" b="0" i="0" dirty="0">
                <a:solidFill>
                  <a:srgbClr val="D1D5DB"/>
                </a:solidFill>
                <a:effectLst/>
                <a:latin typeface="Anaheim" panose="020B0604020202020204" charset="0"/>
              </a:rPr>
              <a:t>SaaS delivers complete software applications over the internet on a subscription basis. Users can access these applications through web browsers, eliminating the need for installation and maintenance.</a:t>
            </a:r>
            <a:endParaRPr lang="en-IN" sz="1600" dirty="0">
              <a:latin typeface="Anaheim" panose="020B0604020202020204" charset="0"/>
            </a:endParaRPr>
          </a:p>
        </p:txBody>
      </p:sp>
    </p:spTree>
    <p:extLst>
      <p:ext uri="{BB962C8B-B14F-4D97-AF65-F5344CB8AC3E}">
        <p14:creationId xmlns:p14="http://schemas.microsoft.com/office/powerpoint/2010/main" val="279088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Microsoft Azure is a cloud computing platform and service that supports their clients by providing computing power and many other web services.</a:t>
            </a:r>
            <a:endParaRPr sz="2000"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Azure?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DB61-6F9B-C7B9-9D34-F30DDD65240A}"/>
              </a:ext>
            </a:extLst>
          </p:cNvPr>
          <p:cNvSpPr>
            <a:spLocks noGrp="1"/>
          </p:cNvSpPr>
          <p:nvPr>
            <p:ph type="ctrTitle"/>
          </p:nvPr>
        </p:nvSpPr>
        <p:spPr>
          <a:xfrm>
            <a:off x="684708" y="1369045"/>
            <a:ext cx="6382136" cy="482333"/>
          </a:xfrm>
        </p:spPr>
        <p:txBody>
          <a:bodyPr/>
          <a:lstStyle/>
          <a:p>
            <a:r>
              <a:rPr lang="en-IN" sz="4000" dirty="0"/>
              <a:t>Azure Services</a:t>
            </a:r>
          </a:p>
        </p:txBody>
      </p:sp>
      <p:sp>
        <p:nvSpPr>
          <p:cNvPr id="3" name="Subtitle 2">
            <a:extLst>
              <a:ext uri="{FF2B5EF4-FFF2-40B4-BE49-F238E27FC236}">
                <a16:creationId xmlns:a16="http://schemas.microsoft.com/office/drawing/2014/main" id="{8FC8899B-74EB-6755-A668-BA914F5F2B61}"/>
              </a:ext>
            </a:extLst>
          </p:cNvPr>
          <p:cNvSpPr>
            <a:spLocks noGrp="1"/>
          </p:cNvSpPr>
          <p:nvPr>
            <p:ph type="subTitle" idx="1"/>
          </p:nvPr>
        </p:nvSpPr>
        <p:spPr>
          <a:xfrm>
            <a:off x="311700" y="1782626"/>
            <a:ext cx="8520600" cy="3292122"/>
          </a:xfrm>
        </p:spPr>
        <p:txBody>
          <a:bodyPr/>
          <a:lstStyle/>
          <a:p>
            <a:r>
              <a:rPr lang="en-IN" sz="1800" b="1" i="0" dirty="0">
                <a:effectLst/>
                <a:latin typeface="Anaheim" panose="020B0604020202020204" charset="0"/>
              </a:rPr>
              <a:t>Virtual Machines (VMs):</a:t>
            </a:r>
            <a:r>
              <a:rPr lang="en-US" sz="1800" b="0" i="0" dirty="0">
                <a:solidFill>
                  <a:srgbClr val="D1D5DB"/>
                </a:solidFill>
                <a:effectLst/>
                <a:latin typeface="Anaheim" panose="020B0604020202020204" charset="0"/>
              </a:rPr>
              <a:t>Azure allows users to create and manage virtual machines running various operating systems, providing flexibility and scalability.</a:t>
            </a:r>
          </a:p>
          <a:p>
            <a:r>
              <a:rPr lang="en-US" sz="1800" b="1" i="0" dirty="0">
                <a:effectLst/>
                <a:latin typeface="Anaheim" panose="020B0604020202020204" charset="0"/>
              </a:rPr>
              <a:t>Azure App Services</a:t>
            </a:r>
            <a:r>
              <a:rPr lang="en-US" sz="1800" b="0" i="0" dirty="0">
                <a:solidFill>
                  <a:srgbClr val="D1D5DB"/>
                </a:solidFill>
                <a:effectLst/>
                <a:latin typeface="Anaheim" panose="020B0604020202020204" charset="0"/>
              </a:rPr>
              <a:t>: This service enables the easy deployment and scaling of web applications and APIs.</a:t>
            </a:r>
          </a:p>
          <a:p>
            <a:r>
              <a:rPr lang="en-IN" sz="1800" b="1" i="0" dirty="0">
                <a:effectLst/>
                <a:latin typeface="Anaheim" panose="020B0604020202020204" charset="0"/>
              </a:rPr>
              <a:t>Azure Storage</a:t>
            </a:r>
            <a:r>
              <a:rPr lang="en-IN" sz="1800" b="0" i="0" dirty="0">
                <a:solidFill>
                  <a:srgbClr val="D1D5DB"/>
                </a:solidFill>
                <a:effectLst/>
                <a:latin typeface="Anaheim" panose="020B0604020202020204" charset="0"/>
              </a:rPr>
              <a:t>: Offers various storage solutions like blob storage, file storage, and table storage for data storage needs.</a:t>
            </a:r>
          </a:p>
          <a:p>
            <a:r>
              <a:rPr lang="en-US" sz="1800" b="1" i="0" dirty="0">
                <a:effectLst/>
                <a:latin typeface="Anaheim" panose="020B0604020202020204" charset="0"/>
              </a:rPr>
              <a:t>Azure IoT</a:t>
            </a:r>
            <a:r>
              <a:rPr lang="en-US" sz="1800" b="0" i="0" dirty="0">
                <a:solidFill>
                  <a:srgbClr val="D1D5DB"/>
                </a:solidFill>
                <a:effectLst/>
                <a:latin typeface="Anaheim" panose="020B0604020202020204" charset="0"/>
              </a:rPr>
              <a:t>: Provides tools and services for building and managing Internet of Things (IoT) applications and devices.</a:t>
            </a:r>
          </a:p>
          <a:p>
            <a:r>
              <a:rPr lang="en-US" sz="1800" b="1" i="0" dirty="0">
                <a:effectLst/>
                <a:latin typeface="Anaheim" panose="020B0604020202020204" charset="0"/>
              </a:rPr>
              <a:t>Azure AI</a:t>
            </a:r>
            <a:r>
              <a:rPr lang="en-US" sz="1800" b="0" i="0" dirty="0">
                <a:solidFill>
                  <a:srgbClr val="D1D5DB"/>
                </a:solidFill>
                <a:effectLst/>
                <a:latin typeface="Anaheim" panose="020B0604020202020204" charset="0"/>
              </a:rPr>
              <a:t>: A dedicated service within Azure for deploying artificial intelligence solutions.</a:t>
            </a:r>
          </a:p>
          <a:p>
            <a:endParaRPr lang="en-IN" dirty="0"/>
          </a:p>
        </p:txBody>
      </p:sp>
    </p:spTree>
    <p:extLst>
      <p:ext uri="{BB962C8B-B14F-4D97-AF65-F5344CB8AC3E}">
        <p14:creationId xmlns:p14="http://schemas.microsoft.com/office/powerpoint/2010/main" val="427634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8C0DF-CD01-760C-0FD1-79A83517B214}"/>
              </a:ext>
            </a:extLst>
          </p:cNvPr>
          <p:cNvSpPr>
            <a:spLocks noGrp="1"/>
          </p:cNvSpPr>
          <p:nvPr>
            <p:ph type="body" idx="1"/>
          </p:nvPr>
        </p:nvSpPr>
        <p:spPr>
          <a:xfrm>
            <a:off x="609498" y="1973024"/>
            <a:ext cx="8128102" cy="2893973"/>
          </a:xfrm>
        </p:spPr>
        <p:txBody>
          <a:bodyPr/>
          <a:lstStyle/>
          <a:p>
            <a:r>
              <a:rPr lang="en-US" sz="2000" b="0" i="0" dirty="0">
                <a:solidFill>
                  <a:srgbClr val="D1D5DB"/>
                </a:solidFill>
                <a:effectLst/>
                <a:latin typeface="Söhne"/>
              </a:rPr>
              <a:t>Azure operates in multiple regions around the world, allowing users to deploy resources and services closer to their target audience for reduced latency and improved performance.</a:t>
            </a:r>
          </a:p>
          <a:p>
            <a:r>
              <a:rPr lang="en-IN" sz="2000" dirty="0"/>
              <a:t>It also contains a</a:t>
            </a:r>
            <a:r>
              <a:rPr lang="en-US" sz="2000" b="0" i="0" dirty="0">
                <a:solidFill>
                  <a:srgbClr val="D1D5DB"/>
                </a:solidFill>
                <a:effectLst/>
                <a:latin typeface="Söhne"/>
              </a:rPr>
              <a:t> vast ecosystem of pre-built solutions and services that users can quickly deploy, reducing development time and effort.</a:t>
            </a:r>
          </a:p>
          <a:p>
            <a:r>
              <a:rPr lang="en-US" sz="2000" b="0" i="0" dirty="0">
                <a:solidFill>
                  <a:srgbClr val="D1D5DB"/>
                </a:solidFill>
                <a:effectLst/>
                <a:latin typeface="Söhne"/>
              </a:rPr>
              <a:t>Azure Cost Management and Billing tools help users track and manage cloud spending.</a:t>
            </a:r>
          </a:p>
          <a:p>
            <a:r>
              <a:rPr lang="en-US" sz="2000" b="0" i="0" dirty="0">
                <a:solidFill>
                  <a:srgbClr val="D1D5DB"/>
                </a:solidFill>
                <a:effectLst/>
                <a:latin typeface="Söhne"/>
              </a:rPr>
              <a:t>Azure provides elastic scalability, enabling users to easily scale their resources up or down to meet changing demands. </a:t>
            </a:r>
            <a:endParaRPr lang="en-IN" sz="1800" dirty="0"/>
          </a:p>
        </p:txBody>
      </p:sp>
      <p:sp>
        <p:nvSpPr>
          <p:cNvPr id="3" name="Title 2">
            <a:extLst>
              <a:ext uri="{FF2B5EF4-FFF2-40B4-BE49-F238E27FC236}">
                <a16:creationId xmlns:a16="http://schemas.microsoft.com/office/drawing/2014/main" id="{3DAC747B-6B4A-BE68-8BA0-C4727E3717AB}"/>
              </a:ext>
            </a:extLst>
          </p:cNvPr>
          <p:cNvSpPr>
            <a:spLocks noGrp="1"/>
          </p:cNvSpPr>
          <p:nvPr>
            <p:ph type="title"/>
          </p:nvPr>
        </p:nvSpPr>
        <p:spPr>
          <a:xfrm>
            <a:off x="560899" y="276502"/>
            <a:ext cx="3561300" cy="669000"/>
          </a:xfrm>
        </p:spPr>
        <p:txBody>
          <a:bodyPr/>
          <a:lstStyle/>
          <a:p>
            <a:r>
              <a:rPr lang="en-IN" dirty="0"/>
              <a:t>Points To Highlight</a:t>
            </a:r>
          </a:p>
        </p:txBody>
      </p:sp>
    </p:spTree>
    <p:extLst>
      <p:ext uri="{BB962C8B-B14F-4D97-AF65-F5344CB8AC3E}">
        <p14:creationId xmlns:p14="http://schemas.microsoft.com/office/powerpoint/2010/main" val="105437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7AF65-85AB-FAC0-8F29-36CC646E2D34}"/>
              </a:ext>
            </a:extLst>
          </p:cNvPr>
          <p:cNvSpPr>
            <a:spLocks noGrp="1"/>
          </p:cNvSpPr>
          <p:nvPr>
            <p:ph type="body" idx="1"/>
          </p:nvPr>
        </p:nvSpPr>
        <p:spPr>
          <a:xfrm>
            <a:off x="609498" y="1670756"/>
            <a:ext cx="7360457" cy="2991555"/>
          </a:xfrm>
        </p:spPr>
        <p:txBody>
          <a:bodyPr/>
          <a:lstStyle/>
          <a:p>
            <a:pPr marL="127000" indent="0">
              <a:buNone/>
            </a:pPr>
            <a:r>
              <a:rPr lang="en-US" sz="1800" b="0" i="0" dirty="0">
                <a:solidFill>
                  <a:srgbClr val="D1D5DB"/>
                </a:solidFill>
                <a:effectLst/>
                <a:latin typeface="Anaheim" panose="020B0604020202020204" charset="0"/>
              </a:rPr>
              <a:t>Azure offers a limited-time free trial with a specific amount of credits, allowing users to explore and try out various services at no cost. After the trial period or when the credits are exhausted, you will start incurring charges based on usage. </a:t>
            </a:r>
            <a:br>
              <a:rPr lang="en-US" sz="1800" b="0" i="0" dirty="0">
                <a:solidFill>
                  <a:srgbClr val="D1D5DB"/>
                </a:solidFill>
                <a:effectLst/>
                <a:latin typeface="Anaheim" panose="020B0604020202020204" charset="0"/>
              </a:rPr>
            </a:br>
            <a:br>
              <a:rPr lang="en-US" sz="1800" b="0" i="0" dirty="0">
                <a:solidFill>
                  <a:srgbClr val="D1D5DB"/>
                </a:solidFill>
                <a:effectLst/>
                <a:latin typeface="Anaheim" panose="020B0604020202020204" charset="0"/>
              </a:rPr>
            </a:br>
            <a:r>
              <a:rPr lang="en-US" sz="1800" b="0" i="0" dirty="0">
                <a:solidFill>
                  <a:srgbClr val="D1D5DB"/>
                </a:solidFill>
                <a:effectLst/>
                <a:latin typeface="Anaheim" panose="020B0604020202020204" charset="0"/>
              </a:rPr>
              <a:t>It also provides an online pricing calculator that allows users to estimate the costs of Azure services based on their specific requirements before they start using them. </a:t>
            </a:r>
          </a:p>
          <a:p>
            <a:pPr marL="127000" indent="0">
              <a:buNone/>
            </a:pPr>
            <a:endParaRPr lang="en-US" sz="1800" dirty="0">
              <a:solidFill>
                <a:srgbClr val="D1D5DB"/>
              </a:solidFill>
              <a:latin typeface="Anaheim" panose="020B0604020202020204" charset="0"/>
            </a:endParaRPr>
          </a:p>
          <a:p>
            <a:pPr marL="127000" indent="0">
              <a:buNone/>
            </a:pPr>
            <a:r>
              <a:rPr lang="en-US" sz="1800" b="0" i="0" dirty="0">
                <a:solidFill>
                  <a:srgbClr val="D1D5DB"/>
                </a:solidFill>
                <a:effectLst/>
                <a:latin typeface="Anaheim" panose="020B0604020202020204" charset="0"/>
              </a:rPr>
              <a:t>Microsoft offers three main ways to pay for Azure VMs and other cloud resources: pay as you go, reserved instances, and spot pricing</a:t>
            </a:r>
            <a:endParaRPr lang="en-IN" sz="1800" dirty="0">
              <a:latin typeface="Anaheim" panose="020B0604020202020204" charset="0"/>
            </a:endParaRPr>
          </a:p>
        </p:txBody>
      </p:sp>
      <p:sp>
        <p:nvSpPr>
          <p:cNvPr id="3" name="Title 2">
            <a:extLst>
              <a:ext uri="{FF2B5EF4-FFF2-40B4-BE49-F238E27FC236}">
                <a16:creationId xmlns:a16="http://schemas.microsoft.com/office/drawing/2014/main" id="{606AC437-6F70-EC9E-FA3B-889572774B09}"/>
              </a:ext>
            </a:extLst>
          </p:cNvPr>
          <p:cNvSpPr>
            <a:spLocks noGrp="1"/>
          </p:cNvSpPr>
          <p:nvPr>
            <p:ph type="title"/>
          </p:nvPr>
        </p:nvSpPr>
        <p:spPr>
          <a:xfrm>
            <a:off x="728426" y="831441"/>
            <a:ext cx="3561300" cy="669000"/>
          </a:xfrm>
        </p:spPr>
        <p:txBody>
          <a:bodyPr/>
          <a:lstStyle/>
          <a:p>
            <a:r>
              <a:rPr lang="en-IN" dirty="0"/>
              <a:t>Pricing</a:t>
            </a:r>
          </a:p>
        </p:txBody>
      </p:sp>
    </p:spTree>
    <p:extLst>
      <p:ext uri="{BB962C8B-B14F-4D97-AF65-F5344CB8AC3E}">
        <p14:creationId xmlns:p14="http://schemas.microsoft.com/office/powerpoint/2010/main" val="366380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C15F49-8904-DED0-3DEC-4696CB5A17D9}"/>
              </a:ext>
            </a:extLst>
          </p:cNvPr>
          <p:cNvSpPr>
            <a:spLocks noGrp="1"/>
          </p:cNvSpPr>
          <p:nvPr>
            <p:ph type="subTitle" idx="1"/>
          </p:nvPr>
        </p:nvSpPr>
        <p:spPr>
          <a:xfrm flipH="1">
            <a:off x="6040625" y="1928650"/>
            <a:ext cx="2066400" cy="2872850"/>
          </a:xfrm>
        </p:spPr>
        <p:txBody>
          <a:bodyPr/>
          <a:lstStyle/>
          <a:p>
            <a:r>
              <a:rPr lang="en-US" dirty="0"/>
              <a:t>You can buy unused</a:t>
            </a:r>
          </a:p>
          <a:p>
            <a:r>
              <a:rPr lang="en-US" dirty="0"/>
              <a:t>computing power at a</a:t>
            </a:r>
          </a:p>
          <a:p>
            <a:r>
              <a:rPr lang="en-US" dirty="0"/>
              <a:t>discount of up to 90%</a:t>
            </a:r>
          </a:p>
          <a:p>
            <a:r>
              <a:rPr lang="en-US" dirty="0"/>
              <a:t>compared to pay as you</a:t>
            </a:r>
          </a:p>
          <a:p>
            <a:r>
              <a:rPr lang="en-US" dirty="0"/>
              <a:t>go prices. However,</a:t>
            </a:r>
          </a:p>
          <a:p>
            <a:r>
              <a:rPr lang="en-US" dirty="0"/>
              <a:t>spot instances can be</a:t>
            </a:r>
          </a:p>
          <a:p>
            <a:r>
              <a:rPr lang="en-US" dirty="0"/>
              <a:t>interrupted on short</a:t>
            </a:r>
          </a:p>
          <a:p>
            <a:r>
              <a:rPr lang="en-US" dirty="0"/>
              <a:t>notice, so they are</a:t>
            </a:r>
          </a:p>
          <a:p>
            <a:r>
              <a:rPr lang="en-US" dirty="0"/>
              <a:t>suitable only for</a:t>
            </a:r>
          </a:p>
          <a:p>
            <a:r>
              <a:rPr lang="en-US" dirty="0"/>
              <a:t>workloads that can</a:t>
            </a:r>
          </a:p>
          <a:p>
            <a:r>
              <a:rPr lang="en-US" dirty="0"/>
              <a:t>tolerate disruptions. </a:t>
            </a:r>
            <a:endParaRPr lang="en-IN" dirty="0"/>
          </a:p>
        </p:txBody>
      </p:sp>
      <p:sp>
        <p:nvSpPr>
          <p:cNvPr id="4" name="Title 3">
            <a:extLst>
              <a:ext uri="{FF2B5EF4-FFF2-40B4-BE49-F238E27FC236}">
                <a16:creationId xmlns:a16="http://schemas.microsoft.com/office/drawing/2014/main" id="{AE30AD7C-76C3-C719-59AA-E4BA3D4AE277}"/>
              </a:ext>
            </a:extLst>
          </p:cNvPr>
          <p:cNvSpPr>
            <a:spLocks noGrp="1"/>
          </p:cNvSpPr>
          <p:nvPr>
            <p:ph type="ctrTitle" idx="2"/>
          </p:nvPr>
        </p:nvSpPr>
        <p:spPr>
          <a:xfrm flipH="1">
            <a:off x="1037600" y="1141571"/>
            <a:ext cx="2065062" cy="717681"/>
          </a:xfrm>
        </p:spPr>
        <p:txBody>
          <a:bodyPr/>
          <a:lstStyle/>
          <a:p>
            <a:r>
              <a:rPr lang="en-IN" dirty="0">
                <a:solidFill>
                  <a:schemeClr val="tx2">
                    <a:lumMod val="75000"/>
                  </a:schemeClr>
                </a:solidFill>
              </a:rPr>
              <a:t>Pay as you go</a:t>
            </a:r>
          </a:p>
        </p:txBody>
      </p:sp>
      <p:sp>
        <p:nvSpPr>
          <p:cNvPr id="5" name="Subtitle 4">
            <a:extLst>
              <a:ext uri="{FF2B5EF4-FFF2-40B4-BE49-F238E27FC236}">
                <a16:creationId xmlns:a16="http://schemas.microsoft.com/office/drawing/2014/main" id="{312EFE33-E93B-47A6-277C-6FF2056B2D72}"/>
              </a:ext>
            </a:extLst>
          </p:cNvPr>
          <p:cNvSpPr>
            <a:spLocks noGrp="1"/>
          </p:cNvSpPr>
          <p:nvPr>
            <p:ph type="subTitle" idx="3"/>
          </p:nvPr>
        </p:nvSpPr>
        <p:spPr>
          <a:xfrm flipH="1">
            <a:off x="929164" y="1928650"/>
            <a:ext cx="2281933" cy="2711083"/>
          </a:xfrm>
        </p:spPr>
        <p:txBody>
          <a:bodyPr/>
          <a:lstStyle/>
          <a:p>
            <a:r>
              <a:rPr lang="en-US" dirty="0"/>
              <a:t>You can pay for</a:t>
            </a:r>
          </a:p>
          <a:p>
            <a:r>
              <a:rPr lang="en-US" dirty="0"/>
              <a:t>services on Azure</a:t>
            </a:r>
          </a:p>
          <a:p>
            <a:r>
              <a:rPr lang="en-US" dirty="0"/>
              <a:t>according to actual </a:t>
            </a:r>
          </a:p>
          <a:p>
            <a:r>
              <a:rPr lang="en-US" dirty="0"/>
              <a:t>usage, billed per</a:t>
            </a:r>
          </a:p>
          <a:p>
            <a:r>
              <a:rPr lang="en-US" dirty="0"/>
              <a:t>second, with no long</a:t>
            </a:r>
          </a:p>
          <a:p>
            <a:r>
              <a:rPr lang="en-US" dirty="0"/>
              <a:t>term commitment or</a:t>
            </a:r>
          </a:p>
          <a:p>
            <a:r>
              <a:rPr lang="en-US" dirty="0"/>
              <a:t>upfront payments.</a:t>
            </a:r>
            <a:endParaRPr lang="en-IN" dirty="0"/>
          </a:p>
        </p:txBody>
      </p:sp>
      <p:sp>
        <p:nvSpPr>
          <p:cNvPr id="7" name="Subtitle 6">
            <a:extLst>
              <a:ext uri="{FF2B5EF4-FFF2-40B4-BE49-F238E27FC236}">
                <a16:creationId xmlns:a16="http://schemas.microsoft.com/office/drawing/2014/main" id="{36F7EC19-82AA-ABD7-2764-92217FC410F2}"/>
              </a:ext>
            </a:extLst>
          </p:cNvPr>
          <p:cNvSpPr>
            <a:spLocks noGrp="1"/>
          </p:cNvSpPr>
          <p:nvPr>
            <p:ph type="subTitle" idx="5"/>
          </p:nvPr>
        </p:nvSpPr>
        <p:spPr>
          <a:xfrm flipH="1">
            <a:off x="3538500" y="2013315"/>
            <a:ext cx="2067000" cy="2541749"/>
          </a:xfrm>
        </p:spPr>
        <p:txBody>
          <a:bodyPr/>
          <a:lstStyle/>
          <a:p>
            <a:r>
              <a:rPr lang="en-US" dirty="0"/>
              <a:t>Azure provides</a:t>
            </a:r>
          </a:p>
          <a:p>
            <a:r>
              <a:rPr lang="en-US" dirty="0"/>
              <a:t>Reserved</a:t>
            </a:r>
          </a:p>
          <a:p>
            <a:r>
              <a:rPr lang="en-US" dirty="0"/>
              <a:t>Virtual Machine</a:t>
            </a:r>
          </a:p>
          <a:p>
            <a:r>
              <a:rPr lang="en-US" dirty="0"/>
              <a:t>Instances (RVMI)</a:t>
            </a:r>
          </a:p>
          <a:p>
            <a:r>
              <a:rPr lang="en-US" dirty="0"/>
              <a:t>virtual machines that</a:t>
            </a:r>
          </a:p>
          <a:p>
            <a:r>
              <a:rPr lang="en-US" dirty="0"/>
              <a:t>are pre-purchased for</a:t>
            </a:r>
          </a:p>
          <a:p>
            <a:r>
              <a:rPr lang="en-US" dirty="0"/>
              <a:t>one or three years in a</a:t>
            </a:r>
          </a:p>
          <a:p>
            <a:r>
              <a:rPr lang="en-US" dirty="0"/>
              <a:t>specific region.</a:t>
            </a:r>
            <a:endParaRPr lang="en-IN" dirty="0"/>
          </a:p>
        </p:txBody>
      </p:sp>
      <p:sp>
        <p:nvSpPr>
          <p:cNvPr id="8" name="Title 7">
            <a:extLst>
              <a:ext uri="{FF2B5EF4-FFF2-40B4-BE49-F238E27FC236}">
                <a16:creationId xmlns:a16="http://schemas.microsoft.com/office/drawing/2014/main" id="{EF7F001F-40C0-F3AF-6663-BF21C9567517}"/>
              </a:ext>
            </a:extLst>
          </p:cNvPr>
          <p:cNvSpPr>
            <a:spLocks noGrp="1"/>
          </p:cNvSpPr>
          <p:nvPr>
            <p:ph type="title" idx="6"/>
          </p:nvPr>
        </p:nvSpPr>
        <p:spPr/>
        <p:txBody>
          <a:bodyPr/>
          <a:lstStyle/>
          <a:p>
            <a:r>
              <a:rPr lang="en-IN" dirty="0"/>
              <a:t>Pricing Models</a:t>
            </a:r>
          </a:p>
        </p:txBody>
      </p:sp>
      <p:sp>
        <p:nvSpPr>
          <p:cNvPr id="9" name="Title 8">
            <a:extLst>
              <a:ext uri="{FF2B5EF4-FFF2-40B4-BE49-F238E27FC236}">
                <a16:creationId xmlns:a16="http://schemas.microsoft.com/office/drawing/2014/main" id="{79843986-C3E4-890E-5634-94FF7F49ADC2}"/>
              </a:ext>
            </a:extLst>
          </p:cNvPr>
          <p:cNvSpPr>
            <a:spLocks noGrp="1"/>
          </p:cNvSpPr>
          <p:nvPr>
            <p:ph type="ctrTitle" idx="7"/>
          </p:nvPr>
        </p:nvSpPr>
        <p:spPr>
          <a:xfrm flipH="1">
            <a:off x="3540437" y="1313849"/>
            <a:ext cx="2065063" cy="1090806"/>
          </a:xfrm>
        </p:spPr>
        <p:txBody>
          <a:bodyPr/>
          <a:lstStyle/>
          <a:p>
            <a:br>
              <a:rPr lang="en-IN" b="1" i="0" dirty="0">
                <a:solidFill>
                  <a:schemeClr val="tx2">
                    <a:lumMod val="50000"/>
                  </a:schemeClr>
                </a:solidFill>
                <a:effectLst/>
                <a:latin typeface="Axiforma"/>
              </a:rPr>
            </a:br>
            <a:br>
              <a:rPr lang="en-IN" b="1" i="0" dirty="0">
                <a:solidFill>
                  <a:schemeClr val="tx2">
                    <a:lumMod val="50000"/>
                  </a:schemeClr>
                </a:solidFill>
                <a:effectLst/>
                <a:latin typeface="Axiforma"/>
              </a:rPr>
            </a:br>
            <a:br>
              <a:rPr lang="en-IN" b="1" i="0" dirty="0">
                <a:solidFill>
                  <a:schemeClr val="tx2">
                    <a:lumMod val="50000"/>
                  </a:schemeClr>
                </a:solidFill>
                <a:effectLst/>
                <a:latin typeface="Axiforma"/>
              </a:rPr>
            </a:br>
            <a:br>
              <a:rPr lang="en-IN" b="1" i="0" dirty="0">
                <a:solidFill>
                  <a:schemeClr val="tx2">
                    <a:lumMod val="50000"/>
                  </a:schemeClr>
                </a:solidFill>
                <a:effectLst/>
                <a:latin typeface="Axiforma"/>
              </a:rPr>
            </a:br>
            <a:r>
              <a:rPr lang="en-IN" b="1" i="0" dirty="0">
                <a:solidFill>
                  <a:schemeClr val="tx2">
                    <a:lumMod val="75000"/>
                  </a:schemeClr>
                </a:solidFill>
                <a:effectLst/>
                <a:latin typeface="Overpass Mono" panose="020B0604020202020204" charset="0"/>
              </a:rPr>
              <a:t>Reserved Instances</a:t>
            </a:r>
            <a:br>
              <a:rPr lang="en-IN" b="1" i="0" dirty="0">
                <a:solidFill>
                  <a:srgbClr val="1E1E9A"/>
                </a:solidFill>
                <a:effectLst/>
                <a:latin typeface="Axiforma"/>
              </a:rPr>
            </a:br>
            <a:endParaRPr lang="en-IN" dirty="0"/>
          </a:p>
        </p:txBody>
      </p:sp>
      <p:sp>
        <p:nvSpPr>
          <p:cNvPr id="10" name="Title 9">
            <a:extLst>
              <a:ext uri="{FF2B5EF4-FFF2-40B4-BE49-F238E27FC236}">
                <a16:creationId xmlns:a16="http://schemas.microsoft.com/office/drawing/2014/main" id="{8A33742E-ECD9-C7C1-70B4-AA988DA5B2BA}"/>
              </a:ext>
            </a:extLst>
          </p:cNvPr>
          <p:cNvSpPr>
            <a:spLocks noGrp="1"/>
          </p:cNvSpPr>
          <p:nvPr>
            <p:ph type="ctrTitle" idx="8"/>
          </p:nvPr>
        </p:nvSpPr>
        <p:spPr/>
        <p:txBody>
          <a:bodyPr/>
          <a:lstStyle/>
          <a:p>
            <a:r>
              <a:rPr lang="en-IN" dirty="0">
                <a:solidFill>
                  <a:schemeClr val="tx2">
                    <a:lumMod val="75000"/>
                  </a:schemeClr>
                </a:solidFill>
              </a:rPr>
              <a:t>Spot Pricing</a:t>
            </a:r>
          </a:p>
        </p:txBody>
      </p:sp>
    </p:spTree>
    <p:extLst>
      <p:ext uri="{BB962C8B-B14F-4D97-AF65-F5344CB8AC3E}">
        <p14:creationId xmlns:p14="http://schemas.microsoft.com/office/powerpoint/2010/main" val="145238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0"/>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follow our Socials:</a:t>
            </a:r>
            <a:endParaRPr/>
          </a:p>
          <a:p>
            <a:pPr marL="0" lvl="0" indent="0" algn="l" rtl="0">
              <a:spcBef>
                <a:spcPts val="0"/>
              </a:spcBef>
              <a:spcAft>
                <a:spcPts val="0"/>
              </a:spcAft>
              <a:buNone/>
            </a:pPr>
            <a:endParaRPr/>
          </a:p>
          <a:p>
            <a:pPr marL="0" lvl="0" indent="0" algn="l" rtl="0">
              <a:spcBef>
                <a:spcPts val="0"/>
              </a:spcBef>
              <a:spcAft>
                <a:spcPts val="0"/>
              </a:spcAft>
              <a:buNone/>
            </a:pPr>
            <a:r>
              <a:rPr lang="en"/>
              <a:t>Website: vitchennai.acm.org</a:t>
            </a:r>
            <a:endParaRPr/>
          </a:p>
          <a:p>
            <a:pPr marL="0" lvl="0" indent="0" algn="l" rtl="0">
              <a:spcBef>
                <a:spcPts val="0"/>
              </a:spcBef>
              <a:spcAft>
                <a:spcPts val="0"/>
              </a:spcAft>
              <a:buNone/>
            </a:pPr>
            <a:r>
              <a:rPr lang="en"/>
              <a:t>Linkedin: ACM VITC</a:t>
            </a:r>
            <a:endParaRPr/>
          </a:p>
          <a:p>
            <a:pPr marL="0" lvl="0" indent="0" algn="l" rtl="0">
              <a:spcBef>
                <a:spcPts val="0"/>
              </a:spcBef>
              <a:spcAft>
                <a:spcPts val="0"/>
              </a:spcAft>
              <a:buNone/>
            </a:pPr>
            <a:r>
              <a:rPr lang="en"/>
              <a:t>Instagram: acm_vitcc</a:t>
            </a:r>
            <a:endParaRPr/>
          </a:p>
        </p:txBody>
      </p:sp>
      <p:sp>
        <p:nvSpPr>
          <p:cNvPr id="460" name="Google Shape;460;p40"/>
          <p:cNvSpPr txBox="1">
            <a:spLocks noGrp="1"/>
          </p:cNvSpPr>
          <p:nvPr>
            <p:ph type="title"/>
          </p:nvPr>
        </p:nvSpPr>
        <p:spPr>
          <a:xfrm>
            <a:off x="5438700" y="808950"/>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Stay Connected</a:t>
            </a:r>
            <a:endParaRPr/>
          </a:p>
        </p:txBody>
      </p:sp>
      <p:sp>
        <p:nvSpPr>
          <p:cNvPr id="461" name="Google Shape;461;p40"/>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4" name="Google Shape;534;p40"/>
          <p:cNvPicPr preferRelativeResize="0"/>
          <p:nvPr/>
        </p:nvPicPr>
        <p:blipFill>
          <a:blip r:embed="rId3">
            <a:alphaModFix/>
          </a:blip>
          <a:stretch>
            <a:fillRect/>
          </a:stretch>
        </p:blipFill>
        <p:spPr>
          <a:xfrm>
            <a:off x="1527570" y="1259790"/>
            <a:ext cx="2770633" cy="1823462"/>
          </a:xfrm>
          <a:prstGeom prst="rect">
            <a:avLst/>
          </a:prstGeom>
          <a:noFill/>
          <a:ln>
            <a:noFill/>
          </a:ln>
        </p:spPr>
      </p:pic>
      <p:sp>
        <p:nvSpPr>
          <p:cNvPr id="535" name="Google Shape;535;p40"/>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32;p25">
            <a:extLst>
              <a:ext uri="{FF2B5EF4-FFF2-40B4-BE49-F238E27FC236}">
                <a16:creationId xmlns:a16="http://schemas.microsoft.com/office/drawing/2014/main" id="{8C941543-EF57-F145-7A19-70E4246C6AAB}"/>
              </a:ext>
            </a:extLst>
          </p:cNvPr>
          <p:cNvGrpSpPr/>
          <p:nvPr/>
        </p:nvGrpSpPr>
        <p:grpSpPr>
          <a:xfrm>
            <a:off x="74832" y="53212"/>
            <a:ext cx="3418348" cy="792600"/>
            <a:chOff x="5482650" y="67500"/>
            <a:chExt cx="3418348" cy="792600"/>
          </a:xfrm>
        </p:grpSpPr>
        <p:pic>
          <p:nvPicPr>
            <p:cNvPr id="3" name="Google Shape;333;p25">
              <a:extLst>
                <a:ext uri="{FF2B5EF4-FFF2-40B4-BE49-F238E27FC236}">
                  <a16:creationId xmlns:a16="http://schemas.microsoft.com/office/drawing/2014/main" id="{24A552C4-7942-6613-18C1-2581B6D721D4}"/>
                </a:ext>
              </a:extLst>
            </p:cNvPr>
            <p:cNvPicPr preferRelativeResize="0"/>
            <p:nvPr/>
          </p:nvPicPr>
          <p:blipFill>
            <a:blip r:embed="rId4">
              <a:alphaModFix/>
            </a:blip>
            <a:stretch>
              <a:fillRect/>
            </a:stretch>
          </p:blipFill>
          <p:spPr>
            <a:xfrm>
              <a:off x="8108398" y="67500"/>
              <a:ext cx="792600" cy="792600"/>
            </a:xfrm>
            <a:prstGeom prst="rect">
              <a:avLst/>
            </a:prstGeom>
            <a:noFill/>
            <a:ln>
              <a:noFill/>
            </a:ln>
          </p:spPr>
        </p:pic>
        <p:pic>
          <p:nvPicPr>
            <p:cNvPr id="4" name="Google Shape;334;p25">
              <a:extLst>
                <a:ext uri="{FF2B5EF4-FFF2-40B4-BE49-F238E27FC236}">
                  <a16:creationId xmlns:a16="http://schemas.microsoft.com/office/drawing/2014/main" id="{581D3A5C-F238-14DB-A890-08D691FB7369}"/>
                </a:ext>
              </a:extLst>
            </p:cNvPr>
            <p:cNvPicPr preferRelativeResize="0"/>
            <p:nvPr/>
          </p:nvPicPr>
          <p:blipFill>
            <a:blip r:embed="rId5">
              <a:alphaModFix/>
            </a:blip>
            <a:stretch>
              <a:fillRect/>
            </a:stretch>
          </p:blipFill>
          <p:spPr>
            <a:xfrm>
              <a:off x="5482650" y="113000"/>
              <a:ext cx="2468925" cy="701625"/>
            </a:xfrm>
            <a:prstGeom prst="rect">
              <a:avLst/>
            </a:prstGeom>
            <a:noFill/>
            <a:ln>
              <a:noFill/>
            </a:ln>
          </p:spPr>
        </p:pic>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614</Words>
  <Application>Microsoft Office PowerPoint</Application>
  <PresentationFormat>On-screen Show (16:9)</PresentationFormat>
  <Paragraphs>68</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Anaheim</vt:lpstr>
      <vt:lpstr>Arial</vt:lpstr>
      <vt:lpstr>Axiforma</vt:lpstr>
      <vt:lpstr>Nunito Light</vt:lpstr>
      <vt:lpstr>Overpass Mono</vt:lpstr>
      <vt:lpstr>Raleway SemiBold</vt:lpstr>
      <vt:lpstr>Söhne</vt:lpstr>
      <vt:lpstr>Programming Lesson by Slidesgo</vt:lpstr>
      <vt:lpstr>CLOUD COMPUTING WITH AZURE</vt:lpstr>
      <vt:lpstr>CLOUD COMPUTING</vt:lpstr>
      <vt:lpstr>CATEGORIES OF CLOUD COMPUTING</vt:lpstr>
      <vt:lpstr>What is Azure?</vt:lpstr>
      <vt:lpstr>Azure Services</vt:lpstr>
      <vt:lpstr>Points To Highlight</vt:lpstr>
      <vt:lpstr>Pricing</vt:lpstr>
      <vt:lpstr>Pay as you go</vt:lpstr>
      <vt:lpstr>Stay Connected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AZURE</dc:title>
  <cp:lastModifiedBy>Neeraj Kumar</cp:lastModifiedBy>
  <cp:revision>10</cp:revision>
  <dcterms:modified xsi:type="dcterms:W3CDTF">2023-09-18T08:36:17Z</dcterms:modified>
</cp:coreProperties>
</file>