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rlow Condensed ExtraBold"/>
      <p:bold r:id="rId20"/>
      <p:boldItalic r:id="rId21"/>
    </p:embeddedFont>
    <p:embeddedFont>
      <p:font typeface="Overpass Mono"/>
      <p:regular r:id="rId22"/>
      <p:bold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Ja/rHK9rsVzydSw+Kn4Bqz+E+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.fntdata"/><Relationship Id="rId22" Type="http://schemas.openxmlformats.org/officeDocument/2006/relationships/font" Target="fonts/OverpassMono-regular.fntdata"/><Relationship Id="rId21" Type="http://schemas.openxmlformats.org/officeDocument/2006/relationships/font" Target="fonts/BarlowCondensedExtraBold-boldItalic.fntdata"/><Relationship Id="rId24" Type="http://schemas.openxmlformats.org/officeDocument/2006/relationships/font" Target="fonts/Barlow-regular.fntdata"/><Relationship Id="rId23" Type="http://schemas.openxmlformats.org/officeDocument/2006/relationships/font" Target="fonts/Overpass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customschemas.google.com/relationships/presentationmetadata" Target="meta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nahei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10" name="Google Shape;210;p27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4" name="Google Shape;214;p28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30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31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31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" name="Google Shape;251;p31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7" name="Google Shape;257;p32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3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3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3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3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5" name="Google Shape;305;p37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06" name="Google Shape;306;p37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07" name="Google Shape;307;p3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8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3" name="Google Shape;313;p3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5" name="Google Shape;315;p3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8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3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10" name="Google Shape;110;p19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9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20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1" name="Google Shape;171;p23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ortal.azure.com/#home" TargetMode="External"/><Relationship Id="rId4" Type="http://schemas.openxmlformats.org/officeDocument/2006/relationships/hyperlink" Target="https://web.powerva.microsoft.com/environments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Introduction to AI Bots</a:t>
            </a:r>
            <a:endParaRPr/>
          </a:p>
        </p:txBody>
      </p:sp>
      <p:sp>
        <p:nvSpPr>
          <p:cNvPr id="331" name="Google Shape;331;p1"/>
          <p:cNvSpPr txBox="1"/>
          <p:nvPr>
            <p:ph idx="1" type="subTitle"/>
          </p:nvPr>
        </p:nvSpPr>
        <p:spPr>
          <a:xfrm>
            <a:off x="769050" y="3396100"/>
            <a:ext cx="77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&lt;Cloud Computing Day - 8/&gt;</a:t>
            </a:r>
            <a:endParaRPr sz="2100">
              <a:solidFill>
                <a:schemeClr val="dk2"/>
              </a:solidFill>
            </a:endParaRPr>
          </a:p>
        </p:txBody>
      </p:sp>
      <p:grpSp>
        <p:nvGrpSpPr>
          <p:cNvPr id="332" name="Google Shape;332;p1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333" name="Google Shape;33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Let’s dive into hands on play with Microsoft AI Bot Services.</a:t>
            </a:r>
            <a:endParaRPr/>
          </a:p>
        </p:txBody>
      </p:sp>
      <p:grpSp>
        <p:nvGrpSpPr>
          <p:cNvPr id="445" name="Google Shape;445;p10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46" name="Google Shape;44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 txBox="1"/>
          <p:nvPr>
            <p:ph idx="2" type="title"/>
          </p:nvPr>
        </p:nvSpPr>
        <p:spPr>
          <a:xfrm>
            <a:off x="190950" y="23269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Best Practices</a:t>
            </a:r>
            <a:endParaRPr/>
          </a:p>
        </p:txBody>
      </p:sp>
      <p:grpSp>
        <p:nvGrpSpPr>
          <p:cNvPr id="453" name="Google Shape;453;p11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54" name="Google Shape;45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2"/>
          <p:cNvSpPr txBox="1"/>
          <p:nvPr>
            <p:ph idx="1" type="body"/>
          </p:nvPr>
        </p:nvSpPr>
        <p:spPr>
          <a:xfrm>
            <a:off x="4591350" y="15063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Before going into Azure it’s always necessary to follow some practices like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highlight>
                  <a:srgbClr val="FF0000"/>
                </a:highlight>
              </a:rPr>
              <a:t>*DELETING ALL RESOURCES BEFORE EXITING THE LAB*</a:t>
            </a:r>
            <a:endParaRPr b="1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highlight>
                  <a:srgbClr val="FF0000"/>
                </a:highlight>
              </a:rPr>
              <a:t>Its always necessary to delete all the resources else, it would end up for you to pay in USD $ for the everything.</a:t>
            </a:r>
            <a:endParaRPr b="1">
              <a:highlight>
                <a:srgbClr val="FF0000"/>
              </a:highlight>
            </a:endParaRPr>
          </a:p>
        </p:txBody>
      </p:sp>
      <p:grpSp>
        <p:nvGrpSpPr>
          <p:cNvPr id="461" name="Google Shape;461;p12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62" name="Google Shape;46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"/>
          <p:cNvSpPr txBox="1"/>
          <p:nvPr>
            <p:ph idx="1" type="body"/>
          </p:nvPr>
        </p:nvSpPr>
        <p:spPr>
          <a:xfrm>
            <a:off x="4671225" y="2272625"/>
            <a:ext cx="39327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Kindly delete all the bots created using </a:t>
            </a:r>
            <a:r>
              <a:rPr b="1" lang="en"/>
              <a:t>Microsoft Power Virtual Agents after the lab to avoid paying bill after your free trial. ⚠️</a:t>
            </a:r>
            <a:endParaRPr/>
          </a:p>
        </p:txBody>
      </p:sp>
      <p:grpSp>
        <p:nvGrpSpPr>
          <p:cNvPr id="469" name="Google Shape;469;p13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70" name="Google Shape;47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"/>
          <p:cNvSpPr txBox="1"/>
          <p:nvPr>
            <p:ph type="title"/>
          </p:nvPr>
        </p:nvSpPr>
        <p:spPr>
          <a:xfrm>
            <a:off x="2951850" y="700250"/>
            <a:ext cx="5015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 for joining!</a:t>
            </a:r>
            <a:endParaRPr/>
          </a:p>
        </p:txBody>
      </p:sp>
      <p:sp>
        <p:nvSpPr>
          <p:cNvPr id="477" name="Google Shape;477;p14"/>
          <p:cNvSpPr/>
          <p:nvPr/>
        </p:nvSpPr>
        <p:spPr>
          <a:xfrm>
            <a:off x="2663850" y="3283750"/>
            <a:ext cx="3964200" cy="8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14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79" name="Google Shape;47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Msft AI Chatbot ?</a:t>
            </a:r>
            <a:endParaRPr/>
          </a:p>
        </p:txBody>
      </p:sp>
      <p:sp>
        <p:nvSpPr>
          <p:cNvPr id="340" name="Google Shape;340;p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MSFT AI CB</a:t>
            </a:r>
            <a:endParaRPr/>
          </a:p>
        </p:txBody>
      </p:sp>
      <p:grpSp>
        <p:nvGrpSpPr>
          <p:cNvPr id="341" name="Google Shape;341;p2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342" name="Google Shape;34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"/>
          <p:cNvSpPr txBox="1"/>
          <p:nvPr/>
        </p:nvSpPr>
        <p:spPr>
          <a:xfrm>
            <a:off x="1316175" y="3238725"/>
            <a:ext cx="694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Unlocking Conversational AI with Microsoft Power Platform</a:t>
            </a:r>
            <a:endParaRPr b="0" i="0" sz="21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>
            <p:ph idx="1" type="body"/>
          </p:nvPr>
        </p:nvSpPr>
        <p:spPr>
          <a:xfrm>
            <a:off x="4564800" y="15063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Microsoft Power Virtual Agents is a no-code chatbot development platform by Microsoft. It allows users to create AI-powered chatbots, integrate them with various services, and deploy them on multiple channels for customer support and automation, all without extensive coding. It emphasizes ease of use, scalability, and security.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350" name="Google Shape;350;p3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351" name="Google Shape;35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"/>
          <p:cNvSpPr txBox="1"/>
          <p:nvPr>
            <p:ph idx="2" type="title"/>
          </p:nvPr>
        </p:nvSpPr>
        <p:spPr>
          <a:xfrm>
            <a:off x="190950" y="23269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Benefits </a:t>
            </a:r>
            <a:endParaRPr/>
          </a:p>
        </p:txBody>
      </p:sp>
      <p:grpSp>
        <p:nvGrpSpPr>
          <p:cNvPr id="358" name="Google Shape;358;p4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359" name="Google Shape;35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idx="1" type="body"/>
          </p:nvPr>
        </p:nvSpPr>
        <p:spPr>
          <a:xfrm>
            <a:off x="4564800" y="705725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Easy to use:</a:t>
            </a:r>
            <a:r>
              <a:rPr lang="en"/>
              <a:t> Azure Bot Service provides a variety of tools and services to make it easy to build, deploy, and manage bots.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Scalable:</a:t>
            </a:r>
            <a:r>
              <a:rPr lang="en"/>
              <a:t> Azure Bot Service is a highly scalable service that can handle millions of concurrent users.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Reliable:</a:t>
            </a:r>
            <a:r>
              <a:rPr lang="en"/>
              <a:t> Azure Bot Service is a reliable service that is backed by Microsoft's global infrastructure.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Secure:</a:t>
            </a:r>
            <a:r>
              <a:rPr lang="en"/>
              <a:t> Azure Bot Service provides a variety of security features to protect your data and your customers' data.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366" name="Google Shape;366;p5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367" name="Google Shape;36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74" name="Google Shape;374;p6"/>
          <p:cNvSpPr txBox="1"/>
          <p:nvPr>
            <p:ph idx="1" type="subTitle"/>
          </p:nvPr>
        </p:nvSpPr>
        <p:spPr>
          <a:xfrm flipH="1">
            <a:off x="6041000" y="1690825"/>
            <a:ext cx="2196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an assist bot for appointments, billing, and insurance in hospitals.</a:t>
            </a:r>
            <a:endParaRPr/>
          </a:p>
        </p:txBody>
      </p:sp>
      <p:sp>
        <p:nvSpPr>
          <p:cNvPr id="375" name="Google Shape;375;p6"/>
          <p:cNvSpPr txBox="1"/>
          <p:nvPr>
            <p:ph idx="2" type="ctrTitle"/>
          </p:nvPr>
        </p:nvSpPr>
        <p:spPr>
          <a:xfrm flipH="1">
            <a:off x="1037600" y="1325579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Customer Support</a:t>
            </a:r>
            <a:endParaRPr/>
          </a:p>
        </p:txBody>
      </p:sp>
      <p:sp>
        <p:nvSpPr>
          <p:cNvPr id="376" name="Google Shape;376;p6"/>
          <p:cNvSpPr txBox="1"/>
          <p:nvPr>
            <p:ph idx="3" type="subTitle"/>
          </p:nvPr>
        </p:nvSpPr>
        <p:spPr>
          <a:xfrm flipH="1">
            <a:off x="1037000" y="1825475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a bot to assist customers on clarifying FAQs.</a:t>
            </a:r>
            <a:endParaRPr/>
          </a:p>
        </p:txBody>
      </p:sp>
      <p:sp>
        <p:nvSpPr>
          <p:cNvPr id="377" name="Google Shape;377;p6"/>
          <p:cNvSpPr txBox="1"/>
          <p:nvPr>
            <p:ph idx="5" type="subTitle"/>
          </p:nvPr>
        </p:nvSpPr>
        <p:spPr>
          <a:xfrm flipH="1">
            <a:off x="3538990" y="151090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 a sales/support assistant to clarify doubts on the product and other services.</a:t>
            </a:r>
            <a:endParaRPr/>
          </a:p>
        </p:txBody>
      </p:sp>
      <p:grpSp>
        <p:nvGrpSpPr>
          <p:cNvPr id="378" name="Google Shape;378;p6"/>
          <p:cNvGrpSpPr/>
          <p:nvPr/>
        </p:nvGrpSpPr>
        <p:grpSpPr>
          <a:xfrm>
            <a:off x="3851848" y="2570562"/>
            <a:ext cx="1440305" cy="2572928"/>
            <a:chOff x="3851848" y="2570562"/>
            <a:chExt cx="1440305" cy="2572928"/>
          </a:xfrm>
        </p:grpSpPr>
        <p:sp>
          <p:nvSpPr>
            <p:cNvPr id="379" name="Google Shape;379;p6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6"/>
          <p:cNvGrpSpPr/>
          <p:nvPr/>
        </p:nvGrpSpPr>
        <p:grpSpPr>
          <a:xfrm>
            <a:off x="1349436" y="2570562"/>
            <a:ext cx="1798893" cy="2572928"/>
            <a:chOff x="1349436" y="2570562"/>
            <a:chExt cx="1798893" cy="2572928"/>
          </a:xfrm>
        </p:grpSpPr>
        <p:sp>
          <p:nvSpPr>
            <p:cNvPr id="383" name="Google Shape;383;p6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6"/>
          <p:cNvGrpSpPr/>
          <p:nvPr/>
        </p:nvGrpSpPr>
        <p:grpSpPr>
          <a:xfrm>
            <a:off x="5995705" y="2570562"/>
            <a:ext cx="1798893" cy="2572928"/>
            <a:chOff x="5995705" y="2570562"/>
            <a:chExt cx="1798893" cy="2572928"/>
          </a:xfrm>
        </p:grpSpPr>
        <p:sp>
          <p:nvSpPr>
            <p:cNvPr id="388" name="Google Shape;388;p6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6354614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6"/>
          <p:cNvSpPr txBox="1"/>
          <p:nvPr>
            <p:ph idx="7" type="ctrTitle"/>
          </p:nvPr>
        </p:nvSpPr>
        <p:spPr>
          <a:xfrm flipH="1">
            <a:off x="3538637" y="101100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E-commerce</a:t>
            </a:r>
            <a:endParaRPr/>
          </a:p>
        </p:txBody>
      </p:sp>
      <p:sp>
        <p:nvSpPr>
          <p:cNvPr id="393" name="Google Shape;393;p6"/>
          <p:cNvSpPr txBox="1"/>
          <p:nvPr>
            <p:ph idx="8" type="ctrTitle"/>
          </p:nvPr>
        </p:nvSpPr>
        <p:spPr>
          <a:xfrm flipH="1">
            <a:off x="5928198" y="1170675"/>
            <a:ext cx="2382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Healthcare</a:t>
            </a:r>
            <a:endParaRPr/>
          </a:p>
        </p:txBody>
      </p:sp>
      <p:grpSp>
        <p:nvGrpSpPr>
          <p:cNvPr id="394" name="Google Shape;394;p6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395" name="Google Shape;395;p6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6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06" name="Google Shape;406;p6"/>
            <p:cNvSpPr/>
            <p:nvPr/>
          </p:nvSpPr>
          <p:spPr>
            <a:xfrm>
              <a:off x="-3251785" y="-284761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3119929" y="-276811"/>
              <a:ext cx="380328" cy="74863"/>
            </a:xfrm>
            <a:custGeom>
              <a:rect b="b" l="l" r="r" t="t"/>
              <a:pathLst>
                <a:path extrusionOk="0" h="1893" w="9617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3251785" y="-135700"/>
              <a:ext cx="90801" cy="90801"/>
            </a:xfrm>
            <a:custGeom>
              <a:rect b="b" l="l" r="r" t="t"/>
              <a:pathLst>
                <a:path extrusionOk="0" h="2296" w="2296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3119929" y="-127118"/>
              <a:ext cx="380328" cy="74231"/>
            </a:xfrm>
            <a:custGeom>
              <a:rect b="b" l="l" r="r" t="t"/>
              <a:pathLst>
                <a:path extrusionOk="0" h="1877" w="9617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754973" y="-30222"/>
              <a:ext cx="232500" cy="222692"/>
            </a:xfrm>
            <a:custGeom>
              <a:rect b="b" l="l" r="r" t="t"/>
              <a:pathLst>
                <a:path extrusionOk="0" h="5631" w="5879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-3420500" y="-562633"/>
              <a:ext cx="812780" cy="670449"/>
            </a:xfrm>
            <a:custGeom>
              <a:rect b="b" l="l" r="r" t="t"/>
              <a:pathLst>
                <a:path extrusionOk="0" h="16953" w="20552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6"/>
          <p:cNvSpPr/>
          <p:nvPr/>
        </p:nvSpPr>
        <p:spPr>
          <a:xfrm>
            <a:off x="6643821" y="2926246"/>
            <a:ext cx="950761" cy="728109"/>
          </a:xfrm>
          <a:custGeom>
            <a:rect b="b" l="l" r="r" t="t"/>
            <a:pathLst>
              <a:path extrusionOk="0" h="18411" w="24041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6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14" name="Google Shape;41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 txBox="1"/>
          <p:nvPr>
            <p:ph idx="2" type="title"/>
          </p:nvPr>
        </p:nvSpPr>
        <p:spPr>
          <a:xfrm>
            <a:off x="190950" y="23269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Challenge Time !</a:t>
            </a:r>
            <a:endParaRPr/>
          </a:p>
        </p:txBody>
      </p:sp>
      <p:grpSp>
        <p:nvGrpSpPr>
          <p:cNvPr id="421" name="Google Shape;421;p7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22" name="Google Shape;42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"/>
          <p:cNvSpPr txBox="1"/>
          <p:nvPr>
            <p:ph idx="1" type="body"/>
          </p:nvPr>
        </p:nvSpPr>
        <p:spPr>
          <a:xfrm>
            <a:off x="4581350" y="15063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We are going to build a </a:t>
            </a:r>
            <a:r>
              <a:rPr b="1" lang="en"/>
              <a:t>Generative AI Chatbot</a:t>
            </a:r>
            <a:r>
              <a:rPr lang="en"/>
              <a:t> trained on data from </a:t>
            </a:r>
            <a:r>
              <a:rPr b="1" lang="en"/>
              <a:t>VIT Chennai Website.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It’s not limited to any particular website, you can just unleash your creativity to create a Generative AI Chatbot on any website’s data.</a:t>
            </a:r>
            <a:endParaRPr/>
          </a:p>
        </p:txBody>
      </p:sp>
      <p:grpSp>
        <p:nvGrpSpPr>
          <p:cNvPr id="429" name="Google Shape;429;p8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30" name="Google Shape;43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/>
          <p:nvPr>
            <p:ph idx="1" type="body"/>
          </p:nvPr>
        </p:nvSpPr>
        <p:spPr>
          <a:xfrm>
            <a:off x="4581350" y="15063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We have unique</a:t>
            </a:r>
            <a:r>
              <a:rPr b="1" lang="en"/>
              <a:t> Azure Bot Services </a:t>
            </a:r>
            <a:r>
              <a:rPr lang="en"/>
              <a:t>for building AI Bots in Microsoft Azure.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https://portal.azure.com/#home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"/>
            </a:br>
            <a:r>
              <a:rPr lang="en"/>
              <a:t>However, You can also build Chatbots via </a:t>
            </a:r>
            <a:r>
              <a:rPr b="1" lang="en"/>
              <a:t>Microsoft Power Virtual Agents.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https://web.powerva.microsoft.com/environments/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Let’s look into it in the Live Demo.</a:t>
            </a:r>
            <a:endParaRPr/>
          </a:p>
        </p:txBody>
      </p:sp>
      <p:grpSp>
        <p:nvGrpSpPr>
          <p:cNvPr id="437" name="Google Shape;437;p9"/>
          <p:cNvGrpSpPr/>
          <p:nvPr/>
        </p:nvGrpSpPr>
        <p:grpSpPr>
          <a:xfrm>
            <a:off x="238075" y="67500"/>
            <a:ext cx="8662923" cy="792600"/>
            <a:chOff x="238075" y="67500"/>
            <a:chExt cx="8662923" cy="792600"/>
          </a:xfrm>
        </p:grpSpPr>
        <p:pic>
          <p:nvPicPr>
            <p:cNvPr id="438" name="Google Shape;43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08398" y="675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8075" y="112987"/>
              <a:ext cx="2468925" cy="70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