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naheim"/>
      <p:regular r:id="rId15"/>
    </p:embeddedFont>
    <p:embeddedFont>
      <p:font typeface="Barlow Condensed ExtraBold"/>
      <p:bold r:id="rId16"/>
      <p:boldItalic r:id="rId17"/>
    </p:embeddedFont>
    <p:embeddedFont>
      <p:font typeface="Overpass Mono"/>
      <p:regular r:id="rId18"/>
      <p:bold r:id="rId19"/>
    </p:embeddedFont>
    <p:embeddedFont>
      <p:font typeface="Barlow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gUpQU1zU7xRE8MMnl+JXeRHig8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regular.fntdata"/><Relationship Id="rId11" Type="http://schemas.openxmlformats.org/officeDocument/2006/relationships/slide" Target="slides/slide7.xml"/><Relationship Id="rId22" Type="http://schemas.openxmlformats.org/officeDocument/2006/relationships/font" Target="fonts/Barlow-italic.fntdata"/><Relationship Id="rId10" Type="http://schemas.openxmlformats.org/officeDocument/2006/relationships/slide" Target="slides/slide6.xml"/><Relationship Id="rId21" Type="http://schemas.openxmlformats.org/officeDocument/2006/relationships/font" Target="fonts/Barlow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Barlow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naheim-regular.fntdata"/><Relationship Id="rId14" Type="http://schemas.openxmlformats.org/officeDocument/2006/relationships/slide" Target="slides/slide10.xml"/><Relationship Id="rId17" Type="http://schemas.openxmlformats.org/officeDocument/2006/relationships/font" Target="fonts/BarlowCondensedExtraBold-boldItalic.fntdata"/><Relationship Id="rId16" Type="http://schemas.openxmlformats.org/officeDocument/2006/relationships/font" Target="fonts/BarlowCondensedExtraBold-bold.fntdata"/><Relationship Id="rId5" Type="http://schemas.openxmlformats.org/officeDocument/2006/relationships/slide" Target="slides/slide1.xml"/><Relationship Id="rId19" Type="http://schemas.openxmlformats.org/officeDocument/2006/relationships/font" Target="fonts/OverpassMono-bold.fntdata"/><Relationship Id="rId6" Type="http://schemas.openxmlformats.org/officeDocument/2006/relationships/slide" Target="slides/slide2.xml"/><Relationship Id="rId18" Type="http://schemas.openxmlformats.org/officeDocument/2006/relationships/font" Target="fonts/Overpass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9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19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9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9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9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9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9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9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9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9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9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9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9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9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9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9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9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9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9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9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9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9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9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9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9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9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9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9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9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9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9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9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9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19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8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29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19" name="Google Shape;219;p29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29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21" name="Google Shape;221;p29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26" name="Google Shape;226;p31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1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32" name="Google Shape;232;p32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4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4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4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2" name="Google Shape;242;p34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43" name="Google Shape;243;p34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4" name="Google Shape;244;p34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45" name="Google Shape;245;p34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6" name="Google Shape;246;p34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7" name="Google Shape;247;p34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8" name="Google Shape;248;p34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49" name="Google Shape;249;p34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0" name="Google Shape;250;p34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5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35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5" name="Google Shape;255;p35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35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7" name="Google Shape;257;p35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35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9" name="Google Shape;259;p35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0" name="Google Shape;260;p35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6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6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6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6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6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6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7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7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37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37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37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54" name="Google Shape;54;p20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3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9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39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39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39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9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39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9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39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9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39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9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39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301" name="Google Shape;301;p39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9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305" name="Google Shape;305;p40"/>
          <p:cNvSpPr txBox="1"/>
          <p:nvPr>
            <p:ph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306" name="Google Shape;306;p40"/>
          <p:cNvSpPr txBox="1"/>
          <p:nvPr>
            <p:ph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307" name="Google Shape;307;p40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0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0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1"/>
          <p:cNvSpPr txBox="1"/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3" name="Google Shape;313;p41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1"/>
          <p:cNvSpPr txBox="1"/>
          <p:nvPr>
            <p:ph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5" name="Google Shape;315;p41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1"/>
          <p:cNvSpPr txBox="1"/>
          <p:nvPr>
            <p:ph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41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1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1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1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1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1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1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1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1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1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1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1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1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1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1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1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1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1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1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1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1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1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1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1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1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1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1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1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1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1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1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2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2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2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2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2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2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2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2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2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22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08" name="Google Shape;108;p23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3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3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3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3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3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42" name="Google Shape;142;p2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2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67" name="Google Shape;167;p2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1" name="Google Shape;171;p25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5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5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6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7" name="Google Shape;187;p26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95" name="Google Shape;195;p2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i="0" sz="2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n"/>
              <a:t>Introduction to Open AI</a:t>
            </a:r>
            <a:endParaRPr/>
          </a:p>
        </p:txBody>
      </p:sp>
      <p:sp>
        <p:nvSpPr>
          <p:cNvPr id="331" name="Google Shape;331;p1"/>
          <p:cNvSpPr txBox="1"/>
          <p:nvPr>
            <p:ph idx="1" type="subTitle"/>
          </p:nvPr>
        </p:nvSpPr>
        <p:spPr>
          <a:xfrm>
            <a:off x="769050" y="3396100"/>
            <a:ext cx="7599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2"/>
                </a:solidFill>
              </a:rPr>
              <a:t>&lt;Cloud Computing Day - 8 /&gt;</a:t>
            </a:r>
            <a:endParaRPr sz="2100">
              <a:solidFill>
                <a:schemeClr val="dk2"/>
              </a:solidFill>
            </a:endParaRPr>
          </a:p>
        </p:txBody>
      </p:sp>
      <p:grpSp>
        <p:nvGrpSpPr>
          <p:cNvPr id="332" name="Google Shape;332;p1"/>
          <p:cNvGrpSpPr/>
          <p:nvPr/>
        </p:nvGrpSpPr>
        <p:grpSpPr>
          <a:xfrm>
            <a:off x="226850" y="67500"/>
            <a:ext cx="8674148" cy="792600"/>
            <a:chOff x="226850" y="67500"/>
            <a:chExt cx="8674148" cy="792600"/>
          </a:xfrm>
        </p:grpSpPr>
        <p:pic>
          <p:nvPicPr>
            <p:cNvPr id="333" name="Google Shape;333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6850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"/>
          <p:cNvSpPr txBox="1"/>
          <p:nvPr>
            <p:ph type="title"/>
          </p:nvPr>
        </p:nvSpPr>
        <p:spPr>
          <a:xfrm>
            <a:off x="2951850" y="700250"/>
            <a:ext cx="47769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THANK YOU for joining!</a:t>
            </a:r>
            <a:endParaRPr/>
          </a:p>
        </p:txBody>
      </p:sp>
      <p:sp>
        <p:nvSpPr>
          <p:cNvPr id="448" name="Google Shape;448;p17"/>
          <p:cNvSpPr/>
          <p:nvPr/>
        </p:nvSpPr>
        <p:spPr>
          <a:xfrm>
            <a:off x="2663850" y="3283750"/>
            <a:ext cx="3964200" cy="8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17"/>
          <p:cNvGrpSpPr/>
          <p:nvPr/>
        </p:nvGrpSpPr>
        <p:grpSpPr>
          <a:xfrm>
            <a:off x="2862826" y="2870900"/>
            <a:ext cx="3418348" cy="792600"/>
            <a:chOff x="5482650" y="67500"/>
            <a:chExt cx="3418348" cy="792600"/>
          </a:xfrm>
        </p:grpSpPr>
        <p:pic>
          <p:nvPicPr>
            <p:cNvPr id="450" name="Google Shape;45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" name="Google Shape;45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82650" y="113000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OpenAI is an artificial intelligence research organization renowned for its advancements in natural language processing and machine learning. Founded in 2015, OpenAI has developed cutting-edge AI models like GPT-3 and focuses on promoting AI technology for the benefit of humanity while addressing ethical and safety concerns.</a:t>
            </a:r>
            <a:endParaRPr/>
          </a:p>
        </p:txBody>
      </p:sp>
      <p:sp>
        <p:nvSpPr>
          <p:cNvPr id="340" name="Google Shape;340;p2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41" name="Google Shape;3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3393" y="1278731"/>
            <a:ext cx="4545805" cy="303579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2"/>
          <p:cNvGrpSpPr/>
          <p:nvPr/>
        </p:nvGrpSpPr>
        <p:grpSpPr>
          <a:xfrm>
            <a:off x="226850" y="67500"/>
            <a:ext cx="8674148" cy="792600"/>
            <a:chOff x="226850" y="67500"/>
            <a:chExt cx="8674148" cy="792600"/>
          </a:xfrm>
        </p:grpSpPr>
        <p:pic>
          <p:nvPicPr>
            <p:cNvPr id="344" name="Google Shape;344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6850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652" y="860100"/>
            <a:ext cx="6450050" cy="3628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4"/>
          <p:cNvGrpSpPr/>
          <p:nvPr/>
        </p:nvGrpSpPr>
        <p:grpSpPr>
          <a:xfrm>
            <a:off x="226850" y="67500"/>
            <a:ext cx="8674148" cy="792600"/>
            <a:chOff x="226850" y="67500"/>
            <a:chExt cx="8674148" cy="792600"/>
          </a:xfrm>
        </p:grpSpPr>
        <p:pic>
          <p:nvPicPr>
            <p:cNvPr id="352" name="Google Shape;35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6850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"/>
          <p:cNvSpPr txBox="1"/>
          <p:nvPr>
            <p:ph idx="1" type="subTitle"/>
          </p:nvPr>
        </p:nvSpPr>
        <p:spPr>
          <a:xfrm flipH="1">
            <a:off x="2521800" y="2448249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Microsoft's $13 billion bet on OpenAI carries huge potential along with plenty of uncertainty. Microsoft invested an additional $2 billion in OpenAI between 2019 and early 2023. </a:t>
            </a:r>
            <a:endParaRPr/>
          </a:p>
        </p:txBody>
      </p:sp>
      <p:grpSp>
        <p:nvGrpSpPr>
          <p:cNvPr id="359" name="Google Shape;359;p5"/>
          <p:cNvGrpSpPr/>
          <p:nvPr/>
        </p:nvGrpSpPr>
        <p:grpSpPr>
          <a:xfrm>
            <a:off x="226850" y="67500"/>
            <a:ext cx="8674148" cy="792600"/>
            <a:chOff x="226850" y="67500"/>
            <a:chExt cx="8674148" cy="792600"/>
          </a:xfrm>
        </p:grpSpPr>
        <p:pic>
          <p:nvPicPr>
            <p:cNvPr id="360" name="Google Shape;36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6850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Open AI Playground</a:t>
            </a:r>
            <a:endParaRPr/>
          </a:p>
        </p:txBody>
      </p:sp>
      <p:sp>
        <p:nvSpPr>
          <p:cNvPr id="367" name="Google Shape;367;p8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68" name="Google Shape;368;p8"/>
          <p:cNvGrpSpPr/>
          <p:nvPr/>
        </p:nvGrpSpPr>
        <p:grpSpPr>
          <a:xfrm>
            <a:off x="226850" y="67500"/>
            <a:ext cx="8674148" cy="792600"/>
            <a:chOff x="226850" y="67500"/>
            <a:chExt cx="8674148" cy="792600"/>
          </a:xfrm>
        </p:grpSpPr>
        <p:pic>
          <p:nvPicPr>
            <p:cNvPr id="369" name="Google Shape;369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6850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9"/>
          <p:cNvSpPr txBox="1"/>
          <p:nvPr>
            <p:ph idx="1" type="body"/>
          </p:nvPr>
        </p:nvSpPr>
        <p:spPr>
          <a:xfrm>
            <a:off x="4594825" y="1916525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OpenAI Playground is an interactive web interface for experimenting with AI models.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provides access to powerful AI models like GPT-3.5 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Users can experiment with natural language processing, content generation, and more.</a:t>
            </a:r>
            <a:endParaRPr/>
          </a:p>
        </p:txBody>
      </p:sp>
      <p:sp>
        <p:nvSpPr>
          <p:cNvPr id="376" name="Google Shape;376;p9"/>
          <p:cNvSpPr txBox="1"/>
          <p:nvPr>
            <p:ph type="title"/>
          </p:nvPr>
        </p:nvSpPr>
        <p:spPr>
          <a:xfrm>
            <a:off x="4594831" y="8276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Open AI Playground</a:t>
            </a:r>
            <a:endParaRPr/>
          </a:p>
        </p:txBody>
      </p:sp>
      <p:grpSp>
        <p:nvGrpSpPr>
          <p:cNvPr id="377" name="Google Shape;377;p9"/>
          <p:cNvGrpSpPr/>
          <p:nvPr/>
        </p:nvGrpSpPr>
        <p:grpSpPr>
          <a:xfrm>
            <a:off x="226850" y="67500"/>
            <a:ext cx="8674148" cy="792600"/>
            <a:chOff x="226850" y="67500"/>
            <a:chExt cx="8674148" cy="792600"/>
          </a:xfrm>
        </p:grpSpPr>
        <p:pic>
          <p:nvPicPr>
            <p:cNvPr id="378" name="Google Shape;37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6850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2"/>
          <p:cNvSpPr txBox="1"/>
          <p:nvPr>
            <p:ph idx="2" type="title"/>
          </p:nvPr>
        </p:nvSpPr>
        <p:spPr>
          <a:xfrm>
            <a:off x="190950" y="23269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Use Cases</a:t>
            </a:r>
            <a:endParaRPr/>
          </a:p>
        </p:txBody>
      </p:sp>
      <p:grpSp>
        <p:nvGrpSpPr>
          <p:cNvPr id="385" name="Google Shape;385;p12"/>
          <p:cNvGrpSpPr/>
          <p:nvPr/>
        </p:nvGrpSpPr>
        <p:grpSpPr>
          <a:xfrm>
            <a:off x="226850" y="67500"/>
            <a:ext cx="8674148" cy="792600"/>
            <a:chOff x="226850" y="67500"/>
            <a:chExt cx="8674148" cy="792600"/>
          </a:xfrm>
        </p:grpSpPr>
        <p:pic>
          <p:nvPicPr>
            <p:cNvPr id="386" name="Google Shape;38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6850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3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393" name="Google Shape;393;p13"/>
          <p:cNvSpPr txBox="1"/>
          <p:nvPr>
            <p:ph idx="1" type="subTitle"/>
          </p:nvPr>
        </p:nvSpPr>
        <p:spPr>
          <a:xfrm flipH="1">
            <a:off x="6041025" y="1760850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Users can leverage the platform to analyze the sentiment of text data.</a:t>
            </a:r>
            <a:endParaRPr/>
          </a:p>
        </p:txBody>
      </p:sp>
      <p:sp>
        <p:nvSpPr>
          <p:cNvPr id="394" name="Google Shape;394;p13"/>
          <p:cNvSpPr txBox="1"/>
          <p:nvPr>
            <p:ph idx="2" type="ctrTitle"/>
          </p:nvPr>
        </p:nvSpPr>
        <p:spPr>
          <a:xfrm flipH="1">
            <a:off x="1037600" y="1325579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Content Generation</a:t>
            </a:r>
            <a:endParaRPr/>
          </a:p>
        </p:txBody>
      </p:sp>
      <p:sp>
        <p:nvSpPr>
          <p:cNvPr id="395" name="Google Shape;395;p13"/>
          <p:cNvSpPr txBox="1"/>
          <p:nvPr>
            <p:ph idx="3" type="subTitle"/>
          </p:nvPr>
        </p:nvSpPr>
        <p:spPr>
          <a:xfrm flipH="1">
            <a:off x="1037000" y="1825475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Generating high-quality content for multi purposes</a:t>
            </a:r>
            <a:endParaRPr/>
          </a:p>
        </p:txBody>
      </p:sp>
      <p:sp>
        <p:nvSpPr>
          <p:cNvPr id="396" name="Google Shape;396;p13"/>
          <p:cNvSpPr txBox="1"/>
          <p:nvPr>
            <p:ph idx="5" type="subTitle"/>
          </p:nvPr>
        </p:nvSpPr>
        <p:spPr>
          <a:xfrm flipH="1">
            <a:off x="3538990" y="151090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Can power chatbots and virtual assistants that engage users in natural, human-like convo.</a:t>
            </a:r>
            <a:endParaRPr/>
          </a:p>
        </p:txBody>
      </p:sp>
      <p:grpSp>
        <p:nvGrpSpPr>
          <p:cNvPr id="397" name="Google Shape;397;p13"/>
          <p:cNvGrpSpPr/>
          <p:nvPr/>
        </p:nvGrpSpPr>
        <p:grpSpPr>
          <a:xfrm>
            <a:off x="3851848" y="2570562"/>
            <a:ext cx="1440305" cy="2572928"/>
            <a:chOff x="3851848" y="2570562"/>
            <a:chExt cx="1440305" cy="2572928"/>
          </a:xfrm>
        </p:grpSpPr>
        <p:sp>
          <p:nvSpPr>
            <p:cNvPr id="398" name="Google Shape;398;p13"/>
            <p:cNvSpPr/>
            <p:nvPr/>
          </p:nvSpPr>
          <p:spPr>
            <a:xfrm>
              <a:off x="3851848" y="4010317"/>
              <a:ext cx="1440305" cy="719800"/>
            </a:xfrm>
            <a:custGeom>
              <a:rect b="b" l="l" r="r" t="t"/>
              <a:pathLst>
                <a:path extrusionOk="0" h="22492" w="45006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4213029" y="4730018"/>
              <a:ext cx="719800" cy="413472"/>
            </a:xfrm>
            <a:custGeom>
              <a:rect b="b" l="l" r="r" t="t"/>
              <a:pathLst>
                <a:path extrusionOk="0" h="12920" w="22492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3851848" y="2570562"/>
              <a:ext cx="1440305" cy="1439920"/>
            </a:xfrm>
            <a:custGeom>
              <a:rect b="b" l="l" r="r" t="t"/>
              <a:pathLst>
                <a:path extrusionOk="0" h="44994" w="45006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13"/>
          <p:cNvGrpSpPr/>
          <p:nvPr/>
        </p:nvGrpSpPr>
        <p:grpSpPr>
          <a:xfrm>
            <a:off x="1349436" y="2570562"/>
            <a:ext cx="1798893" cy="2572928"/>
            <a:chOff x="1349436" y="2570562"/>
            <a:chExt cx="1798893" cy="2572928"/>
          </a:xfrm>
        </p:grpSpPr>
        <p:sp>
          <p:nvSpPr>
            <p:cNvPr id="402" name="Google Shape;402;p13"/>
            <p:cNvSpPr/>
            <p:nvPr/>
          </p:nvSpPr>
          <p:spPr>
            <a:xfrm>
              <a:off x="1349436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1349436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2428436" y="4730018"/>
              <a:ext cx="719800" cy="413472"/>
            </a:xfrm>
            <a:custGeom>
              <a:rect b="b" l="l" r="r" t="t"/>
              <a:pathLst>
                <a:path extrusionOk="0" h="12920" w="22492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1349436" y="2570562"/>
              <a:ext cx="1439952" cy="1439920"/>
            </a:xfrm>
            <a:custGeom>
              <a:rect b="b" l="l" r="r" t="t"/>
              <a:pathLst>
                <a:path extrusionOk="0" h="44994" w="44995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" name="Google Shape;406;p13"/>
          <p:cNvGrpSpPr/>
          <p:nvPr/>
        </p:nvGrpSpPr>
        <p:grpSpPr>
          <a:xfrm>
            <a:off x="5995705" y="2570562"/>
            <a:ext cx="1798893" cy="2572928"/>
            <a:chOff x="5995705" y="2570562"/>
            <a:chExt cx="1798893" cy="2572928"/>
          </a:xfrm>
        </p:grpSpPr>
        <p:sp>
          <p:nvSpPr>
            <p:cNvPr id="407" name="Google Shape;407;p13"/>
            <p:cNvSpPr/>
            <p:nvPr/>
          </p:nvSpPr>
          <p:spPr>
            <a:xfrm>
              <a:off x="5995705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5995705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6354614" y="2570562"/>
              <a:ext cx="1439952" cy="1439920"/>
            </a:xfrm>
            <a:custGeom>
              <a:rect b="b" l="l" r="r" t="t"/>
              <a:pathLst>
                <a:path extrusionOk="0" h="44994" w="44995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5995705" y="4730018"/>
              <a:ext cx="720184" cy="413472"/>
            </a:xfrm>
            <a:custGeom>
              <a:rect b="b" l="l" r="r" t="t"/>
              <a:pathLst>
                <a:path extrusionOk="0" h="12920" w="22504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13"/>
          <p:cNvSpPr txBox="1"/>
          <p:nvPr>
            <p:ph idx="7" type="ctrTitle"/>
          </p:nvPr>
        </p:nvSpPr>
        <p:spPr>
          <a:xfrm flipH="1">
            <a:off x="3538637" y="101100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Chatbots</a:t>
            </a:r>
            <a:endParaRPr/>
          </a:p>
        </p:txBody>
      </p:sp>
      <p:sp>
        <p:nvSpPr>
          <p:cNvPr id="412" name="Google Shape;412;p13"/>
          <p:cNvSpPr txBox="1"/>
          <p:nvPr>
            <p:ph idx="8" type="ctrTitle"/>
          </p:nvPr>
        </p:nvSpPr>
        <p:spPr>
          <a:xfrm flipH="1">
            <a:off x="5928198" y="1227275"/>
            <a:ext cx="2382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Sentimental Analysis</a:t>
            </a:r>
            <a:endParaRPr/>
          </a:p>
        </p:txBody>
      </p:sp>
      <p:grpSp>
        <p:nvGrpSpPr>
          <p:cNvPr id="413" name="Google Shape;413;p13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414" name="Google Shape;414;p13"/>
            <p:cNvSpPr/>
            <p:nvPr/>
          </p:nvSpPr>
          <p:spPr>
            <a:xfrm>
              <a:off x="-2128678" y="-581024"/>
              <a:ext cx="555721" cy="774103"/>
            </a:xfrm>
            <a:custGeom>
              <a:rect b="b" l="l" r="r" t="t"/>
              <a:pathLst>
                <a:path extrusionOk="0" h="19574" w="14052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-1572978" y="-171927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-1515316" y="-285987"/>
              <a:ext cx="114134" cy="114095"/>
            </a:xfrm>
            <a:custGeom>
              <a:rect b="b" l="l" r="r" t="t"/>
              <a:pathLst>
                <a:path extrusionOk="0" h="2885" w="2886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-1516542" y="-343649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-1630640" y="-229550"/>
              <a:ext cx="57700" cy="57660"/>
            </a:xfrm>
            <a:custGeom>
              <a:rect b="b" l="l" r="r" t="t"/>
              <a:pathLst>
                <a:path extrusionOk="0" h="1458" w="1459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-1458287" y="-171294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-1342962" y="-127118"/>
              <a:ext cx="57700" cy="58293"/>
            </a:xfrm>
            <a:custGeom>
              <a:rect b="b" l="l" r="r" t="t"/>
              <a:pathLst>
                <a:path extrusionOk="0" h="1474" w="1459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-1400625" y="-229550"/>
              <a:ext cx="57700" cy="57660"/>
            </a:xfrm>
            <a:custGeom>
              <a:rect b="b" l="l" r="r" t="t"/>
              <a:pathLst>
                <a:path extrusionOk="0" h="1458" w="1459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-1327617" y="-302558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-1384054" y="-409301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13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25" name="Google Shape;425;p13"/>
            <p:cNvSpPr/>
            <p:nvPr/>
          </p:nvSpPr>
          <p:spPr>
            <a:xfrm>
              <a:off x="-3251785" y="-284761"/>
              <a:ext cx="90801" cy="90801"/>
            </a:xfrm>
            <a:custGeom>
              <a:rect b="b" l="l" r="r" t="t"/>
              <a:pathLst>
                <a:path extrusionOk="0" h="2296" w="2296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-3119929" y="-276811"/>
              <a:ext cx="380328" cy="74863"/>
            </a:xfrm>
            <a:custGeom>
              <a:rect b="b" l="l" r="r" t="t"/>
              <a:pathLst>
                <a:path extrusionOk="0" h="1893" w="9617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-3251785" y="-135700"/>
              <a:ext cx="90801" cy="90801"/>
            </a:xfrm>
            <a:custGeom>
              <a:rect b="b" l="l" r="r" t="t"/>
              <a:pathLst>
                <a:path extrusionOk="0" h="2296" w="2296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-3119929" y="-127118"/>
              <a:ext cx="380328" cy="74231"/>
            </a:xfrm>
            <a:custGeom>
              <a:rect b="b" l="l" r="r" t="t"/>
              <a:pathLst>
                <a:path extrusionOk="0" h="1877" w="9617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-2754973" y="-30222"/>
              <a:ext cx="232500" cy="222692"/>
            </a:xfrm>
            <a:custGeom>
              <a:rect b="b" l="l" r="r" t="t"/>
              <a:pathLst>
                <a:path extrusionOk="0" h="5631" w="5879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-3420500" y="-562633"/>
              <a:ext cx="812780" cy="670449"/>
            </a:xfrm>
            <a:custGeom>
              <a:rect b="b" l="l" r="r" t="t"/>
              <a:pathLst>
                <a:path extrusionOk="0" h="16953" w="20552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1" name="Google Shape;431;p13"/>
          <p:cNvSpPr/>
          <p:nvPr/>
        </p:nvSpPr>
        <p:spPr>
          <a:xfrm>
            <a:off x="6643821" y="2926246"/>
            <a:ext cx="950761" cy="728109"/>
          </a:xfrm>
          <a:custGeom>
            <a:rect b="b" l="l" r="r" t="t"/>
            <a:pathLst>
              <a:path extrusionOk="0" h="18411" w="24041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2" name="Google Shape;432;p13"/>
          <p:cNvGrpSpPr/>
          <p:nvPr/>
        </p:nvGrpSpPr>
        <p:grpSpPr>
          <a:xfrm>
            <a:off x="226850" y="67500"/>
            <a:ext cx="8674148" cy="792600"/>
            <a:chOff x="226850" y="67500"/>
            <a:chExt cx="8674148" cy="792600"/>
          </a:xfrm>
        </p:grpSpPr>
        <p:pic>
          <p:nvPicPr>
            <p:cNvPr id="433" name="Google Shape;433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6850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5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Let’s dive into hands on play with OpenAI Playground.</a:t>
            </a:r>
            <a:endParaRPr/>
          </a:p>
        </p:txBody>
      </p:sp>
      <p:grpSp>
        <p:nvGrpSpPr>
          <p:cNvPr id="440" name="Google Shape;440;p15"/>
          <p:cNvGrpSpPr/>
          <p:nvPr/>
        </p:nvGrpSpPr>
        <p:grpSpPr>
          <a:xfrm>
            <a:off x="226850" y="67500"/>
            <a:ext cx="8674148" cy="792600"/>
            <a:chOff x="226850" y="67500"/>
            <a:chExt cx="8674148" cy="792600"/>
          </a:xfrm>
        </p:grpSpPr>
        <p:pic>
          <p:nvPicPr>
            <p:cNvPr id="441" name="Google Shape;441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6850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