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1"/>
  </p:notesMasterIdLst>
  <p:sldIdLst>
    <p:sldId id="256" r:id="rId2"/>
    <p:sldId id="257" r:id="rId3"/>
    <p:sldId id="262" r:id="rId4"/>
    <p:sldId id="373" r:id="rId5"/>
    <p:sldId id="374" r:id="rId6"/>
    <p:sldId id="375" r:id="rId7"/>
    <p:sldId id="293" r:id="rId8"/>
    <p:sldId id="294" r:id="rId9"/>
    <p:sldId id="289" r:id="rId10"/>
    <p:sldId id="261" r:id="rId11"/>
    <p:sldId id="264" r:id="rId12"/>
    <p:sldId id="265" r:id="rId13"/>
    <p:sldId id="274" r:id="rId14"/>
    <p:sldId id="292" r:id="rId15"/>
    <p:sldId id="266" r:id="rId16"/>
    <p:sldId id="268" r:id="rId17"/>
    <p:sldId id="267" r:id="rId18"/>
    <p:sldId id="270" r:id="rId19"/>
    <p:sldId id="271" r:id="rId20"/>
    <p:sldId id="269" r:id="rId21"/>
    <p:sldId id="272" r:id="rId22"/>
    <p:sldId id="273" r:id="rId23"/>
    <p:sldId id="386" r:id="rId24"/>
    <p:sldId id="387" r:id="rId25"/>
    <p:sldId id="275" r:id="rId26"/>
    <p:sldId id="376" r:id="rId27"/>
    <p:sldId id="377" r:id="rId28"/>
    <p:sldId id="378" r:id="rId29"/>
    <p:sldId id="301" r:id="rId30"/>
    <p:sldId id="302" r:id="rId31"/>
    <p:sldId id="381" r:id="rId32"/>
    <p:sldId id="303" r:id="rId33"/>
    <p:sldId id="304" r:id="rId34"/>
    <p:sldId id="276" r:id="rId35"/>
    <p:sldId id="277" r:id="rId36"/>
    <p:sldId id="278" r:id="rId37"/>
    <p:sldId id="279" r:id="rId38"/>
    <p:sldId id="290" r:id="rId39"/>
    <p:sldId id="291" r:id="rId40"/>
    <p:sldId id="280" r:id="rId41"/>
    <p:sldId id="282" r:id="rId42"/>
    <p:sldId id="281" r:id="rId43"/>
    <p:sldId id="283" r:id="rId44"/>
    <p:sldId id="284" r:id="rId45"/>
    <p:sldId id="285" r:id="rId46"/>
    <p:sldId id="286" r:id="rId47"/>
    <p:sldId id="297" r:id="rId48"/>
    <p:sldId id="298" r:id="rId49"/>
    <p:sldId id="299" r:id="rId50"/>
    <p:sldId id="287" r:id="rId51"/>
    <p:sldId id="295" r:id="rId52"/>
    <p:sldId id="296" r:id="rId53"/>
    <p:sldId id="305" r:id="rId54"/>
    <p:sldId id="306" r:id="rId55"/>
    <p:sldId id="307" r:id="rId56"/>
    <p:sldId id="308" r:id="rId57"/>
    <p:sldId id="310" r:id="rId58"/>
    <p:sldId id="345" r:id="rId59"/>
    <p:sldId id="346" r:id="rId60"/>
    <p:sldId id="384" r:id="rId61"/>
    <p:sldId id="385" r:id="rId62"/>
    <p:sldId id="349" r:id="rId63"/>
    <p:sldId id="350" r:id="rId64"/>
    <p:sldId id="311" r:id="rId65"/>
    <p:sldId id="341" r:id="rId66"/>
    <p:sldId id="351" r:id="rId67"/>
    <p:sldId id="352" r:id="rId68"/>
    <p:sldId id="353" r:id="rId69"/>
    <p:sldId id="354" r:id="rId70"/>
    <p:sldId id="355" r:id="rId71"/>
    <p:sldId id="356" r:id="rId72"/>
    <p:sldId id="357" r:id="rId73"/>
    <p:sldId id="358" r:id="rId74"/>
    <p:sldId id="359" r:id="rId75"/>
    <p:sldId id="360" r:id="rId76"/>
    <p:sldId id="342" r:id="rId77"/>
    <p:sldId id="343" r:id="rId78"/>
    <p:sldId id="344" r:id="rId79"/>
    <p:sldId id="382" r:id="rId80"/>
    <p:sldId id="383" r:id="rId81"/>
    <p:sldId id="332" r:id="rId82"/>
    <p:sldId id="333" r:id="rId83"/>
    <p:sldId id="334" r:id="rId84"/>
    <p:sldId id="322" r:id="rId85"/>
    <p:sldId id="323" r:id="rId86"/>
    <p:sldId id="325" r:id="rId87"/>
    <p:sldId id="324" r:id="rId88"/>
    <p:sldId id="326" r:id="rId89"/>
    <p:sldId id="327" r:id="rId90"/>
    <p:sldId id="328" r:id="rId91"/>
    <p:sldId id="329" r:id="rId92"/>
    <p:sldId id="330" r:id="rId93"/>
    <p:sldId id="331" r:id="rId94"/>
    <p:sldId id="335" r:id="rId95"/>
    <p:sldId id="336" r:id="rId96"/>
    <p:sldId id="337" r:id="rId97"/>
    <p:sldId id="338" r:id="rId98"/>
    <p:sldId id="339" r:id="rId99"/>
    <p:sldId id="340" r:id="rId100"/>
    <p:sldId id="317" r:id="rId101"/>
    <p:sldId id="362" r:id="rId102"/>
    <p:sldId id="361" r:id="rId103"/>
    <p:sldId id="363" r:id="rId104"/>
    <p:sldId id="364" r:id="rId105"/>
    <p:sldId id="365" r:id="rId106"/>
    <p:sldId id="366" r:id="rId107"/>
    <p:sldId id="367" r:id="rId108"/>
    <p:sldId id="368" r:id="rId109"/>
    <p:sldId id="369" r:id="rId1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A3A7A-E04D-4FAF-B097-5190B1B93DB1}" type="datetimeFigureOut">
              <a:rPr lang="en-US" smtClean="0"/>
              <a:pPr/>
              <a:t>1/6/2017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C7A12-D18C-4652-A7A9-0994083B3CC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96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99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102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103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104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105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106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107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108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1/6/2017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1/6/2017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1/6/2017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1/6/2017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1/6/2017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1/6/2017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1/6/2017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1/6/2017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1/6/2017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1/6/2017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1/6/2017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1D81-EF5B-423C-A26B-A2C5CCDE582D}" type="datetimeFigureOut">
              <a:rPr lang="en-US" smtClean="0"/>
              <a:pPr/>
              <a:t>1/6/2017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Divide and Conquer Strategy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661988"/>
            <a:ext cx="789622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Assignment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169751"/>
            <a:ext cx="8572560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2800" dirty="0" smtClean="0"/>
              <a:t> Students have to check all operators for all types of operands, also work on to understand precedence of operators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107157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Scope and Lifetime of a Variable in C Language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537162"/>
            <a:ext cx="85725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 smtClean="0"/>
              <a:t>Life Time</a:t>
            </a:r>
            <a:r>
              <a:rPr lang="en-GB" sz="2800" dirty="0" smtClean="0"/>
              <a:t> of a variable - Time for which the particular variable outlives in memory during execution of program</a:t>
            </a:r>
          </a:p>
          <a:p>
            <a:pPr>
              <a:lnSpc>
                <a:spcPct val="150000"/>
              </a:lnSpc>
            </a:pPr>
            <a:r>
              <a:rPr lang="en-GB" sz="2800" b="1" dirty="0" smtClean="0"/>
              <a:t>Scope of a variable</a:t>
            </a:r>
            <a:r>
              <a:rPr lang="en-GB" sz="2800" dirty="0" smtClean="0"/>
              <a:t>  - Area of our program where we can actually access  the variable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Global </a:t>
            </a:r>
            <a:r>
              <a:rPr lang="en-GB" b="1" dirty="0" err="1" smtClean="0"/>
              <a:t>vs</a:t>
            </a:r>
            <a:r>
              <a:rPr lang="en-GB" b="1" dirty="0" smtClean="0"/>
              <a:t> Local Scope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169751"/>
            <a:ext cx="8572560" cy="519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800" b="1" dirty="0" smtClean="0"/>
              <a:t>Global scope</a:t>
            </a:r>
            <a:r>
              <a:rPr lang="en-GB" sz="2800" dirty="0" smtClean="0"/>
              <a:t> : 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/>
              <a:t>When variable is defined outside all functions. 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/>
              <a:t>It is then available to all the functions of the program and all the blocks program contains.</a:t>
            </a:r>
          </a:p>
          <a:p>
            <a:pPr algn="just">
              <a:lnSpc>
                <a:spcPct val="150000"/>
              </a:lnSpc>
            </a:pPr>
            <a:r>
              <a:rPr lang="en-GB" sz="2800" b="1" dirty="0" smtClean="0"/>
              <a:t>Local scope</a:t>
            </a:r>
            <a:r>
              <a:rPr lang="en-GB" sz="2800" dirty="0" smtClean="0"/>
              <a:t> : 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/>
              <a:t>When variable is defined inside a function or a block, then it is locally accessible within the block and hence it is a local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Global </a:t>
            </a:r>
            <a:r>
              <a:rPr lang="en-GB" b="1" dirty="0" err="1" smtClean="0"/>
              <a:t>vs</a:t>
            </a:r>
            <a:r>
              <a:rPr lang="en-GB" b="1" dirty="0" smtClean="0"/>
              <a:t> Local Scope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714356"/>
            <a:ext cx="857256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GB" sz="2600" dirty="0" err="1" smtClean="0"/>
              <a:t>int</a:t>
            </a:r>
            <a:r>
              <a:rPr lang="en-GB" sz="2600" dirty="0" smtClean="0"/>
              <a:t> global = 100;          // global variable declared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void main()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{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   </a:t>
            </a:r>
            <a:r>
              <a:rPr lang="en-GB" sz="2600" dirty="0" err="1" smtClean="0"/>
              <a:t>int</a:t>
            </a:r>
            <a:r>
              <a:rPr lang="en-GB" sz="2600" dirty="0" smtClean="0"/>
              <a:t> local = 10;         // local variable declared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   </a:t>
            </a:r>
            <a:r>
              <a:rPr lang="en-GB" sz="2600" dirty="0" err="1" smtClean="0"/>
              <a:t>printf</a:t>
            </a:r>
            <a:r>
              <a:rPr lang="en-GB" sz="2600" dirty="0" smtClean="0"/>
              <a:t>("Global variable is %</a:t>
            </a:r>
            <a:r>
              <a:rPr lang="en-GB" sz="2600" dirty="0" err="1" smtClean="0"/>
              <a:t>d",global</a:t>
            </a:r>
            <a:r>
              <a:rPr lang="en-GB" sz="2600" dirty="0" smtClean="0"/>
              <a:t>);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   </a:t>
            </a:r>
            <a:r>
              <a:rPr lang="en-GB" sz="2600" dirty="0" err="1" smtClean="0"/>
              <a:t>printf</a:t>
            </a:r>
            <a:r>
              <a:rPr lang="en-GB" sz="2600" dirty="0" smtClean="0"/>
              <a:t>("Local variable is %</a:t>
            </a:r>
            <a:r>
              <a:rPr lang="en-GB" sz="2600" dirty="0" err="1" smtClean="0"/>
              <a:t>d",local</a:t>
            </a:r>
            <a:r>
              <a:rPr lang="en-GB" sz="2600" dirty="0" smtClean="0"/>
              <a:t>); 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   func1();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}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void func1()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{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   </a:t>
            </a:r>
            <a:r>
              <a:rPr lang="en-GB" sz="2600" dirty="0" err="1" smtClean="0"/>
              <a:t>printf</a:t>
            </a:r>
            <a:r>
              <a:rPr lang="en-GB" sz="2600" dirty="0" smtClean="0"/>
              <a:t>("Global inside func1 is %</a:t>
            </a:r>
            <a:r>
              <a:rPr lang="en-GB" sz="2600" dirty="0" err="1" smtClean="0"/>
              <a:t>d",global</a:t>
            </a:r>
            <a:r>
              <a:rPr lang="en-GB" sz="2600" dirty="0" smtClean="0"/>
              <a:t>);  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}</a:t>
            </a:r>
            <a:endParaRPr lang="en-GB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Storage Classes in C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142844" y="714357"/>
            <a:ext cx="8929718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GB" sz="2600" dirty="0" smtClean="0"/>
              <a:t>Four Storage Classes, classified based on life and scope of access: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34" y="1643050"/>
          <a:ext cx="80724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4071966"/>
                <a:gridCol w="2214577"/>
              </a:tblGrid>
              <a:tr h="526505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Storage Class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Life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Scope</a:t>
                      </a:r>
                      <a:endParaRPr lang="en-GB" sz="2400" dirty="0"/>
                    </a:p>
                  </a:txBody>
                  <a:tcPr/>
                </a:tc>
              </a:tr>
              <a:tr h="526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 when a function is called and</a:t>
                      </a:r>
                      <a:r>
                        <a:rPr lang="en-GB" sz="2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destroyed  </a:t>
                      </a:r>
                    </a:p>
                    <a:p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automatically when function exits</a:t>
                      </a:r>
                    </a:p>
                    <a:p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 –</a:t>
                      </a:r>
                      <a:r>
                        <a:rPr lang="en-GB" sz="2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2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n;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Can be accessed only within the function where it is declared</a:t>
                      </a:r>
                      <a:endParaRPr lang="en-GB" sz="2400" dirty="0"/>
                    </a:p>
                  </a:txBody>
                  <a:tcPr/>
                </a:tc>
              </a:tr>
              <a:tr h="526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Similar to Auto but stored in register, a faster memory. Number</a:t>
                      </a:r>
                      <a:r>
                        <a:rPr lang="en-GB" sz="2400" baseline="0" dirty="0" smtClean="0"/>
                        <a:t> of register is limited. Therefore automatically converted to auto if necessary</a:t>
                      </a:r>
                    </a:p>
                    <a:p>
                      <a:r>
                        <a:rPr lang="en-GB" sz="2400" dirty="0" smtClean="0"/>
                        <a:t>register </a:t>
                      </a:r>
                      <a:r>
                        <a:rPr lang="en-GB" sz="2400" dirty="0" err="1" smtClean="0"/>
                        <a:t>int</a:t>
                      </a:r>
                      <a:r>
                        <a:rPr lang="en-GB" sz="2400" dirty="0" smtClean="0"/>
                        <a:t> number;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Similar to Auto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Storage Classes in C</a:t>
            </a:r>
            <a:endParaRPr lang="en-GB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1472" y="990125"/>
          <a:ext cx="8072493" cy="473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3452836"/>
                <a:gridCol w="2690831"/>
              </a:tblGrid>
              <a:tr h="526505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Storage Class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Life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Scope</a:t>
                      </a:r>
                      <a:endParaRPr lang="en-GB" sz="2400" dirty="0"/>
                    </a:p>
                  </a:txBody>
                  <a:tcPr/>
                </a:tc>
              </a:tr>
              <a:tr h="608625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2400" dirty="0" smtClean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Created when a function is called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Mandatory for programmer</a:t>
                      </a:r>
                      <a:r>
                        <a:rPr lang="en-GB" sz="2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initialize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2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Lives till the program executes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2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GB" sz="2400" b="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2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 =10;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Accessible only inside the function where it is</a:t>
                      </a:r>
                      <a:r>
                        <a:rPr lang="en-GB" sz="2400" baseline="0" dirty="0" smtClean="0"/>
                        <a:t> defined</a:t>
                      </a:r>
                      <a:endParaRPr lang="en-GB" sz="2400" dirty="0"/>
                    </a:p>
                  </a:txBody>
                  <a:tcPr/>
                </a:tc>
              </a:tr>
              <a:tr h="526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Extern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2400" dirty="0" smtClean="0"/>
                        <a:t>Created when the program execution starts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GB" sz="240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2400" dirty="0" smtClean="0"/>
                        <a:t>extern </a:t>
                      </a:r>
                      <a:r>
                        <a:rPr lang="en-GB" sz="2400" dirty="0" err="1" smtClean="0"/>
                        <a:t>int</a:t>
                      </a:r>
                      <a:r>
                        <a:rPr lang="en-GB" sz="2400" dirty="0" smtClean="0"/>
                        <a:t> n;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Global variables that can be shared across</a:t>
                      </a:r>
                      <a:r>
                        <a:rPr lang="en-GB" sz="2400" baseline="0" dirty="0" smtClean="0"/>
                        <a:t> files</a:t>
                      </a:r>
                      <a:endParaRPr lang="en-GB" sz="2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Static in C</a:t>
            </a:r>
            <a:endParaRPr lang="en-GB" b="1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14346" y="1071546"/>
            <a:ext cx="9340569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Extern in C</a:t>
            </a:r>
            <a:endParaRPr lang="en-GB" b="1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85860"/>
            <a:ext cx="8215370" cy="454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smtClean="0"/>
              <a:t>Extern </a:t>
            </a:r>
            <a:r>
              <a:rPr lang="en-GB" b="1" dirty="0" smtClean="0"/>
              <a:t>in C</a:t>
            </a:r>
            <a:endParaRPr lang="en-GB" b="1" dirty="0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238" y="1000108"/>
            <a:ext cx="894235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/>
          </a:bodyPr>
          <a:lstStyle/>
          <a:p>
            <a:r>
              <a:rPr lang="en-GB" sz="3600" b="1" dirty="0" smtClean="0"/>
              <a:t>Declaration and Definition of Variables in C</a:t>
            </a:r>
            <a:endParaRPr lang="en-GB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642918"/>
            <a:ext cx="8572560" cy="625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Declaration – Information to compiler about the variable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Definition – Memory is allocated for the variable according to type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For all storage classes declaration and definition are same except for extern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When a keyword extern precedes, its only a declaration and the compiler waits for definition without raising error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c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1" y="1071546"/>
            <a:ext cx="8380681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/>
          <a:p>
            <a:r>
              <a:rPr lang="en-US" dirty="0" smtClean="0"/>
              <a:t>Tower of Hanoi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28596" y="785794"/>
            <a:ext cx="864396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 Mathematical </a:t>
            </a:r>
            <a:r>
              <a:rPr lang="en-US" sz="3200" dirty="0"/>
              <a:t>puzzle invented by a French Mathematician </a:t>
            </a:r>
            <a:r>
              <a:rPr lang="en-US" sz="3200" dirty="0" err="1"/>
              <a:t>Edouard</a:t>
            </a:r>
            <a:r>
              <a:rPr lang="en-US" sz="3200" dirty="0"/>
              <a:t> Lucas in </a:t>
            </a:r>
            <a:r>
              <a:rPr lang="en-US" sz="3200" dirty="0" smtClean="0"/>
              <a:t>1883</a:t>
            </a:r>
            <a:endParaRPr lang="en-US" sz="32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 The </a:t>
            </a:r>
            <a:r>
              <a:rPr lang="en-US" sz="3200" dirty="0"/>
              <a:t>game </a:t>
            </a:r>
            <a:r>
              <a:rPr lang="en-US" sz="3200" dirty="0" smtClean="0"/>
              <a:t>consists of three pegs named as source, destination and auxiliary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/>
              <a:t> </a:t>
            </a:r>
            <a:r>
              <a:rPr lang="en-US" sz="3200" dirty="0" smtClean="0"/>
              <a:t>Starts </a:t>
            </a:r>
            <a:r>
              <a:rPr lang="en-US" sz="3200" dirty="0"/>
              <a:t>by having few discs stacked in increasing order of </a:t>
            </a:r>
            <a:r>
              <a:rPr lang="en-US" sz="3200" dirty="0" smtClean="0"/>
              <a:t>size</a:t>
            </a:r>
            <a:r>
              <a:rPr lang="en-US" sz="3200" dirty="0"/>
              <a:t> </a:t>
            </a:r>
            <a:r>
              <a:rPr lang="en-US" sz="3200" dirty="0" smtClean="0"/>
              <a:t>in the source peg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/>
              <a:t> </a:t>
            </a:r>
            <a:r>
              <a:rPr lang="en-US" sz="3200" dirty="0" smtClean="0"/>
              <a:t>Objective – All discs must be moved from source peg to destination peg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/>
          <a:p>
            <a:r>
              <a:rPr lang="en-US" dirty="0" smtClean="0"/>
              <a:t>Rules of the Puzzle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5720" y="1000670"/>
            <a:ext cx="86439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Move only one disc at a time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A larger disc may not be placed on top of a smaller disk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Each move consists of taking the upper disc from one of the rods and sliding it onto another rod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err="1" smtClean="0"/>
              <a:t>ToH</a:t>
            </a:r>
            <a:r>
              <a:rPr lang="en-GB" b="1" dirty="0" smtClean="0"/>
              <a:t> problem</a:t>
            </a:r>
            <a:endParaRPr lang="en-GB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5" y="1357298"/>
          <a:ext cx="8715435" cy="419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5"/>
                <a:gridCol w="2905145"/>
                <a:gridCol w="2905145"/>
              </a:tblGrid>
              <a:tr h="1176035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Input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Output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Alternate Ways for Solution</a:t>
                      </a:r>
                      <a:endParaRPr lang="en-GB" sz="3200" dirty="0"/>
                    </a:p>
                  </a:txBody>
                  <a:tcPr/>
                </a:tc>
              </a:tr>
              <a:tr h="681353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Number of disc</a:t>
                      </a:r>
                      <a:r>
                        <a:rPr lang="en-GB" sz="3200" baseline="0" dirty="0" smtClean="0"/>
                        <a:t> in source pole </a:t>
                      </a:r>
                      <a:r>
                        <a:rPr lang="en-GB" sz="3200" dirty="0" smtClean="0"/>
                        <a:t>(n) 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Description of movements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Iterative</a:t>
                      </a:r>
                      <a:r>
                        <a:rPr lang="en-GB" sz="3200" baseline="0" dirty="0" smtClean="0"/>
                        <a:t> way</a:t>
                      </a:r>
                    </a:p>
                    <a:p>
                      <a:r>
                        <a:rPr lang="en-GB" sz="3200" baseline="0" dirty="0" smtClean="0"/>
                        <a:t>Or</a:t>
                      </a:r>
                    </a:p>
                    <a:p>
                      <a:r>
                        <a:rPr lang="en-GB" sz="3200" baseline="0" dirty="0" smtClean="0"/>
                        <a:t>Recursive</a:t>
                      </a:r>
                    </a:p>
                    <a:p>
                      <a:r>
                        <a:rPr lang="en-GB" sz="3200" baseline="0" dirty="0" smtClean="0"/>
                        <a:t>Or </a:t>
                      </a:r>
                    </a:p>
                    <a:p>
                      <a:r>
                        <a:rPr lang="en-GB" sz="3200" baseline="0" dirty="0" smtClean="0"/>
                        <a:t>bitwise algorithm</a:t>
                      </a:r>
                      <a:endParaRPr lang="en-GB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Configuration</a:t>
            </a:r>
            <a:endParaRPr lang="en-GB" dirty="0"/>
          </a:p>
        </p:txBody>
      </p:sp>
      <p:pic>
        <p:nvPicPr>
          <p:cNvPr id="6" name="Picture 8" descr="towers-4disks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313" y="1428736"/>
            <a:ext cx="616964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Configuration</a:t>
            </a:r>
            <a:endParaRPr lang="en-GB" dirty="0"/>
          </a:p>
        </p:txBody>
      </p:sp>
      <p:pic>
        <p:nvPicPr>
          <p:cNvPr id="4" name="Picture 3" descr="towers-4disks[2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736"/>
            <a:ext cx="639399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28596" y="5286388"/>
            <a:ext cx="7929618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Suggestion: Play the </a:t>
            </a:r>
            <a:r>
              <a:rPr lang="en-GB" sz="2800" dirty="0" err="1" smtClean="0"/>
              <a:t>youtube</a:t>
            </a:r>
            <a:r>
              <a:rPr lang="en-GB" sz="2800" dirty="0" smtClean="0"/>
              <a:t> video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https://www.youtube.com/watch?v=5Wn4EboLrMM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Recursive Algorithm to Solve Tower of Hanoi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28596" y="785794"/>
            <a:ext cx="8429684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 When the number of discs is 1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3200" dirty="0" smtClean="0"/>
              <a:t> </a:t>
            </a:r>
            <a:r>
              <a:rPr lang="en-US" sz="2800" dirty="0" smtClean="0"/>
              <a:t>Directly move from source to destination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/>
              <a:t> </a:t>
            </a:r>
            <a:r>
              <a:rPr lang="en-US" sz="3200" dirty="0" smtClean="0"/>
              <a:t>Otherwise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dirty="0" smtClean="0"/>
              <a:t> Move n-1 discs from source to </a:t>
            </a:r>
            <a:r>
              <a:rPr lang="en-US" sz="2800" dirty="0"/>
              <a:t>auxiliary </a:t>
            </a:r>
            <a:r>
              <a:rPr lang="en-US" sz="2800" dirty="0" smtClean="0"/>
              <a:t>peg by using destination peg as intermediate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dirty="0"/>
              <a:t> </a:t>
            </a:r>
            <a:r>
              <a:rPr lang="en-US" sz="2800" dirty="0" smtClean="0"/>
              <a:t>Move nth disc from source to destination peg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3200" dirty="0"/>
              <a:t> </a:t>
            </a:r>
            <a:r>
              <a:rPr lang="en-US" sz="2800" dirty="0" smtClean="0"/>
              <a:t>Move n-1 disc from auxiliary peg to destination peg by using source peg as intermediate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/>
          <a:p>
            <a:r>
              <a:rPr lang="en-US" dirty="0" err="1" smtClean="0"/>
              <a:t>Pseudocode</a:t>
            </a:r>
            <a:r>
              <a:rPr lang="en-US" dirty="0" smtClean="0"/>
              <a:t> for Tower of Hanoi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28596" y="1357298"/>
            <a:ext cx="84296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800" i="1" dirty="0" smtClean="0"/>
              <a:t>Solve (N, from, inter, to)</a:t>
            </a:r>
          </a:p>
          <a:p>
            <a:pPr>
              <a:buFont typeface="Arial" charset="0"/>
              <a:buNone/>
            </a:pPr>
            <a:r>
              <a:rPr lang="en-US" sz="2800" i="1" dirty="0" smtClean="0"/>
              <a:t>	If N is 0</a:t>
            </a:r>
          </a:p>
          <a:p>
            <a:pPr>
              <a:buFont typeface="Arial" charset="0"/>
              <a:buNone/>
            </a:pPr>
            <a:r>
              <a:rPr lang="en-US" sz="2800" i="1" dirty="0" smtClean="0"/>
              <a:t>		Exit</a:t>
            </a:r>
          </a:p>
          <a:p>
            <a:pPr>
              <a:buFont typeface="Arial" charset="0"/>
              <a:buNone/>
            </a:pPr>
            <a:r>
              <a:rPr lang="en-US" sz="2800" i="1" dirty="0" smtClean="0"/>
              <a:t>Else solve (N-1, from, to, inter)</a:t>
            </a:r>
          </a:p>
          <a:p>
            <a:pPr>
              <a:buFont typeface="Arial" charset="0"/>
              <a:buNone/>
            </a:pPr>
            <a:r>
              <a:rPr lang="en-US" sz="2800" i="1" dirty="0" smtClean="0"/>
              <a:t>	Move from </a:t>
            </a:r>
            <a:r>
              <a:rPr lang="en-US" sz="2800" i="1" dirty="0" err="1" smtClean="0"/>
              <a:t>Src</a:t>
            </a:r>
            <a:r>
              <a:rPr lang="en-US" sz="2800" i="1" dirty="0" smtClean="0"/>
              <a:t> to </a:t>
            </a:r>
            <a:r>
              <a:rPr lang="en-US" sz="2800" i="1" dirty="0" err="1" smtClean="0"/>
              <a:t>Dst</a:t>
            </a:r>
            <a:endParaRPr lang="en-US" sz="2800" i="1" dirty="0" smtClean="0"/>
          </a:p>
          <a:p>
            <a:pPr>
              <a:buFont typeface="Arial" charset="0"/>
              <a:buNone/>
            </a:pPr>
            <a:r>
              <a:rPr lang="en-US" sz="2800" i="1" dirty="0" smtClean="0"/>
              <a:t>	Solve(N -1 , Aux, </a:t>
            </a:r>
            <a:r>
              <a:rPr lang="en-US" sz="2800" i="1" dirty="0" err="1" smtClean="0"/>
              <a:t>Src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Dst</a:t>
            </a:r>
            <a:r>
              <a:rPr lang="en-US" sz="2800" i="1" dirty="0" smtClean="0"/>
              <a:t>)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/>
          <a:p>
            <a:r>
              <a:rPr lang="en-US" dirty="0" err="1" smtClean="0"/>
              <a:t>Pseudocode</a:t>
            </a:r>
            <a:r>
              <a:rPr lang="en-US" dirty="0" smtClean="0"/>
              <a:t> for Tower of Hanoi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28596" y="1071546"/>
            <a:ext cx="8429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 For each call of the function the from, to and inter poles are changed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 </a:t>
            </a:r>
            <a:r>
              <a:rPr lang="en-US" sz="2800" dirty="0" smtClean="0"/>
              <a:t>When n = 4, the function is called for n = 3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 </a:t>
            </a:r>
            <a:r>
              <a:rPr lang="en-US" sz="2800" dirty="0" smtClean="0"/>
              <a:t>When n = 3, the function is called for n =2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 </a:t>
            </a:r>
            <a:r>
              <a:rPr lang="en-US" sz="2800" dirty="0" smtClean="0"/>
              <a:t>When n = 2, the function is called for n = 1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 </a:t>
            </a:r>
            <a:r>
              <a:rPr lang="en-US" sz="2800" dirty="0" smtClean="0"/>
              <a:t>When n=1, base case is reached move disc from ‘from’ pole to ‘to’ pole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>
            <a:normAutofit/>
          </a:bodyPr>
          <a:lstStyle/>
          <a:p>
            <a:r>
              <a:rPr lang="en-GB" b="1" dirty="0" smtClean="0"/>
              <a:t>Counting basket of Coins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686800" cy="5572164"/>
          </a:xfrm>
        </p:spPr>
        <p:txBody>
          <a:bodyPr>
            <a:normAutofit/>
          </a:bodyPr>
          <a:lstStyle/>
          <a:p>
            <a:pPr algn="just"/>
            <a:r>
              <a:rPr lang="en-GB" sz="4000" b="1" dirty="0" smtClean="0"/>
              <a:t>Divide</a:t>
            </a:r>
            <a:r>
              <a:rPr lang="en-GB" sz="4000" b="1" dirty="0"/>
              <a:t> </a:t>
            </a:r>
            <a:r>
              <a:rPr lang="en-GB" sz="4000" dirty="0"/>
              <a:t>them into small buckets and give them to </a:t>
            </a:r>
            <a:r>
              <a:rPr lang="en-GB" sz="4000" dirty="0" smtClean="0"/>
              <a:t>individuals </a:t>
            </a:r>
            <a:r>
              <a:rPr lang="en-GB" sz="4000" dirty="0"/>
              <a:t>to </a:t>
            </a:r>
            <a:r>
              <a:rPr lang="en-GB" sz="4000" b="1" dirty="0"/>
              <a:t>count </a:t>
            </a:r>
            <a:r>
              <a:rPr lang="en-GB" sz="4000" dirty="0" smtClean="0"/>
              <a:t> </a:t>
            </a:r>
          </a:p>
          <a:p>
            <a:pPr algn="just"/>
            <a:r>
              <a:rPr lang="en-GB" sz="4000" dirty="0" smtClean="0"/>
              <a:t>Once </a:t>
            </a:r>
            <a:r>
              <a:rPr lang="en-GB" sz="4000" dirty="0"/>
              <a:t>individual things are done, then simply sum </a:t>
            </a:r>
            <a:r>
              <a:rPr lang="en-GB" sz="4000" dirty="0" smtClean="0"/>
              <a:t>all </a:t>
            </a:r>
            <a:r>
              <a:rPr lang="en-GB" sz="4000" dirty="0"/>
              <a:t>of the counts by </a:t>
            </a:r>
            <a:r>
              <a:rPr lang="en-GB" sz="4000" dirty="0" smtClean="0"/>
              <a:t>individuals</a:t>
            </a:r>
            <a:r>
              <a:rPr lang="en-GB" sz="4000" dirty="0"/>
              <a:t> </a:t>
            </a:r>
            <a:r>
              <a:rPr lang="en-GB" sz="4000" dirty="0" smtClean="0"/>
              <a:t>to get total in the basket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Steps of Executing </a:t>
            </a:r>
            <a:r>
              <a:rPr lang="en-GB" dirty="0" err="1" smtClean="0"/>
              <a:t>Pseudocode</a:t>
            </a:r>
            <a:r>
              <a:rPr lang="en-GB" dirty="0" smtClean="0"/>
              <a:t> of </a:t>
            </a:r>
            <a:r>
              <a:rPr lang="en-GB" dirty="0" err="1" smtClean="0"/>
              <a:t>ToH</a:t>
            </a:r>
            <a:r>
              <a:rPr lang="en-GB" dirty="0" smtClean="0"/>
              <a:t> when n = 4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428868"/>
            <a:ext cx="731152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472518" cy="128588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Change of from, to and inter pegs in call of first solve in </a:t>
            </a:r>
            <a:r>
              <a:rPr lang="en-GB" dirty="0" err="1" smtClean="0"/>
              <a:t>pseudocode</a:t>
            </a:r>
            <a:r>
              <a:rPr lang="en-GB" dirty="0" smtClean="0"/>
              <a:t> when n = 4, 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2" y="1500175"/>
          <a:ext cx="8358248" cy="469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562"/>
                <a:gridCol w="2089562"/>
                <a:gridCol w="2089562"/>
                <a:gridCol w="2089562"/>
              </a:tblGrid>
              <a:tr h="768935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Value of ‘n’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From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To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Inter</a:t>
                      </a:r>
                      <a:endParaRPr lang="en-GB" sz="3200" dirty="0"/>
                    </a:p>
                  </a:txBody>
                  <a:tcPr/>
                </a:tc>
              </a:tr>
              <a:tr h="768935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4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Source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 smtClean="0"/>
                        <a:t>Destn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Auxiliary</a:t>
                      </a:r>
                    </a:p>
                  </a:txBody>
                  <a:tcPr/>
                </a:tc>
              </a:tr>
              <a:tr h="798795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3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Auxiliary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Destn</a:t>
                      </a:r>
                      <a:endParaRPr kumimoji="0" lang="en-GB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/>
                </a:tc>
              </a:tr>
              <a:tr h="768935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2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Source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 smtClean="0"/>
                        <a:t>Destn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Auxiliary</a:t>
                      </a:r>
                    </a:p>
                  </a:txBody>
                  <a:tcPr/>
                </a:tc>
              </a:tr>
              <a:tr h="768935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1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Auxiliary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Destn</a:t>
                      </a:r>
                      <a:endParaRPr kumimoji="0" lang="en-GB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68935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0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Source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 smtClean="0"/>
                        <a:t>Destn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Auxiliary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Disc movements</a:t>
            </a:r>
            <a:endParaRPr lang="en-GB" dirty="0"/>
          </a:p>
        </p:txBody>
      </p:sp>
      <p:pic>
        <p:nvPicPr>
          <p:cNvPr id="7" name="Picture 6" descr="to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285860"/>
            <a:ext cx="8358246" cy="550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5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15" y="71413"/>
            <a:ext cx="8980567" cy="317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Steps in Learning a Natural Language</a:t>
            </a:r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857364"/>
            <a:ext cx="699252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500034" y="30003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Learning a Programming Language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4000504"/>
            <a:ext cx="642942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Solve </a:t>
            </a:r>
            <a:r>
              <a:rPr lang="en-GB" b="1" dirty="0" err="1" smtClean="0"/>
              <a:t>Isogram</a:t>
            </a:r>
            <a:r>
              <a:rPr lang="en-GB" b="1" dirty="0" smtClean="0"/>
              <a:t> Problem using Computer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857232"/>
            <a:ext cx="87154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We want to solve the problem in C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Value of ‘n’, the number of letters has to be stored in memory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So we need to store data in memory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So we need to name the location in memory - variable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 A group of characters represent a variable name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There are different types of variable based on values that can be stored in the memory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The value of ‘n’ has to be got from the user – </a:t>
            </a:r>
            <a:r>
              <a:rPr lang="en-GB" sz="2800" dirty="0" err="1" smtClean="0"/>
              <a:t>scanf</a:t>
            </a:r>
            <a:r>
              <a:rPr lang="en-GB" sz="2800" dirty="0" smtClean="0"/>
              <a:t> in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Solve it using Computer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857232"/>
            <a:ext cx="87154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Then we have to find n! which is equal to n x (n-1)!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Here n x (n-1) ! is an expression - how expressions are defined in C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Then we have to find (n-1)!  Which is (n-1) * (n-2) and so 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An arithmetic expression may have many operators and order of execution is defined by precedence of operators</a:t>
            </a:r>
          </a:p>
          <a:p>
            <a:pPr>
              <a:lnSpc>
                <a:spcPct val="150000"/>
              </a:lnSpc>
            </a:pP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Solve it using Computer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857232"/>
            <a:ext cx="87154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After computation, we need to show the output in the screen – </a:t>
            </a:r>
            <a:r>
              <a:rPr lang="en-GB" sz="2800" dirty="0" err="1" smtClean="0"/>
              <a:t>printf</a:t>
            </a:r>
            <a:r>
              <a:rPr lang="en-GB" sz="2800" dirty="0" smtClean="0"/>
              <a:t> in C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</a:t>
            </a:r>
            <a:r>
              <a:rPr lang="en-GB" sz="2800" dirty="0" err="1" smtClean="0"/>
              <a:t>scanf</a:t>
            </a:r>
            <a:r>
              <a:rPr lang="en-GB" sz="2800" dirty="0" smtClean="0"/>
              <a:t> and </a:t>
            </a:r>
            <a:r>
              <a:rPr lang="en-GB" sz="2800" dirty="0" err="1" smtClean="0"/>
              <a:t>printf</a:t>
            </a:r>
            <a:r>
              <a:rPr lang="en-GB" sz="2800" dirty="0" smtClean="0"/>
              <a:t> cant' work alone - we need main()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Layout of a C program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857232"/>
            <a:ext cx="871543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pre-processor directives – </a:t>
            </a:r>
            <a:r>
              <a:rPr lang="en-GB" sz="2800" dirty="0" smtClean="0">
                <a:solidFill>
                  <a:srgbClr val="FF0000"/>
                </a:solidFill>
              </a:rPr>
              <a:t>Preceded by a ‘#’</a:t>
            </a:r>
          </a:p>
          <a:p>
            <a:r>
              <a:rPr lang="en-GB" sz="2800" dirty="0" smtClean="0"/>
              <a:t>global declarations </a:t>
            </a:r>
            <a:r>
              <a:rPr lang="en-GB" sz="2800" dirty="0" smtClean="0">
                <a:solidFill>
                  <a:srgbClr val="FF0000"/>
                </a:solidFill>
              </a:rPr>
              <a:t>– Optional and not a  good programming practice</a:t>
            </a:r>
          </a:p>
          <a:p>
            <a:r>
              <a:rPr lang="en-GB" sz="2800" dirty="0" err="1" smtClean="0"/>
              <a:t>int</a:t>
            </a:r>
            <a:r>
              <a:rPr lang="en-GB" sz="2800" dirty="0" smtClean="0"/>
              <a:t> main() </a:t>
            </a:r>
            <a:r>
              <a:rPr lang="en-GB" sz="2800" dirty="0" smtClean="0">
                <a:solidFill>
                  <a:srgbClr val="FF0000"/>
                </a:solidFill>
              </a:rPr>
              <a:t>- standard start for all C programs </a:t>
            </a:r>
          </a:p>
          <a:p>
            <a:r>
              <a:rPr lang="en-GB" sz="2800" dirty="0" smtClean="0"/>
              <a:t>{</a:t>
            </a:r>
          </a:p>
          <a:p>
            <a:r>
              <a:rPr lang="en-GB" sz="2800" dirty="0" smtClean="0"/>
              <a:t>local variables to function main ; </a:t>
            </a:r>
            <a:r>
              <a:rPr lang="en-GB" sz="2800" dirty="0" smtClean="0">
                <a:solidFill>
                  <a:srgbClr val="FF0000"/>
                </a:solidFill>
              </a:rPr>
              <a:t>- all variables used in the function must be declared in the beginning</a:t>
            </a:r>
            <a:endParaRPr lang="en-GB" sz="2800" dirty="0" smtClean="0"/>
          </a:p>
          <a:p>
            <a:r>
              <a:rPr lang="en-GB" sz="2800" dirty="0" smtClean="0"/>
              <a:t>statements associated with function main ;</a:t>
            </a:r>
          </a:p>
          <a:p>
            <a:r>
              <a:rPr lang="en-GB" sz="2800" dirty="0" smtClean="0"/>
              <a:t>}</a:t>
            </a:r>
          </a:p>
          <a:p>
            <a:r>
              <a:rPr lang="en-GB" sz="2800" dirty="0" smtClean="0"/>
              <a:t>void f1()</a:t>
            </a:r>
          </a:p>
          <a:p>
            <a:r>
              <a:rPr lang="en-GB" sz="2800" dirty="0" smtClean="0"/>
              <a:t>{</a:t>
            </a:r>
          </a:p>
          <a:p>
            <a:r>
              <a:rPr lang="en-GB" sz="2800" dirty="0" smtClean="0"/>
              <a:t>local variables to function 1 ;</a:t>
            </a:r>
          </a:p>
          <a:p>
            <a:r>
              <a:rPr lang="en-GB" sz="2800" dirty="0" smtClean="0"/>
              <a:t>statements associated with function 1 ;</a:t>
            </a:r>
          </a:p>
          <a:p>
            <a:r>
              <a:rPr lang="en-GB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>
            <a:normAutofit/>
          </a:bodyPr>
          <a:lstStyle/>
          <a:p>
            <a:r>
              <a:rPr lang="en-GB" b="1" dirty="0" smtClean="0"/>
              <a:t>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686800" cy="5572164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Count the number of tables in the lab</a:t>
            </a:r>
          </a:p>
          <a:p>
            <a:pPr algn="just"/>
            <a:r>
              <a:rPr lang="en-GB" dirty="0" smtClean="0"/>
              <a:t>Some of the students may be chosen and asked to count number of rows in a particular are</a:t>
            </a:r>
          </a:p>
          <a:p>
            <a:pPr algn="just"/>
            <a:r>
              <a:rPr lang="en-GB" dirty="0" smtClean="0"/>
              <a:t>Then the answers may be combined</a:t>
            </a:r>
          </a:p>
          <a:p>
            <a:pPr algn="just"/>
            <a:r>
              <a:rPr lang="en-GB" dirty="0" smtClean="0"/>
              <a:t>Complexity of problem gets reduced when problem is divided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Components of a C program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214422"/>
            <a:ext cx="87154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 smtClean="0"/>
              <a:t>A C program consists of the following parts: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Comments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Variables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</a:t>
            </a:r>
            <a:r>
              <a:rPr lang="en-GB" sz="3600" dirty="0" err="1" smtClean="0"/>
              <a:t>Preprocessor</a:t>
            </a:r>
            <a:r>
              <a:rPr lang="en-GB" sz="3600" dirty="0" smtClean="0"/>
              <a:t> Commands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Functions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Statements &amp;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-24"/>
            <a:ext cx="8686800" cy="500066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/>
              <a:t>Partial C code for </a:t>
            </a:r>
            <a:r>
              <a:rPr lang="en-GB" sz="3600" b="1" dirty="0" err="1" smtClean="0"/>
              <a:t>Isogram</a:t>
            </a:r>
            <a:r>
              <a:rPr lang="en-GB" sz="3600" b="1" dirty="0" smtClean="0"/>
              <a:t> Problem</a:t>
            </a:r>
            <a:endParaRPr lang="en-GB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500042"/>
            <a:ext cx="8572560" cy="629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400" b="1" dirty="0" smtClean="0"/>
              <a:t>/* Code to get the number of letters from user and print it*/</a:t>
            </a:r>
          </a:p>
          <a:p>
            <a:pPr>
              <a:lnSpc>
                <a:spcPct val="140000"/>
              </a:lnSpc>
            </a:pPr>
            <a:r>
              <a:rPr lang="en-GB" sz="2400" b="1" dirty="0" smtClean="0"/>
              <a:t>#include&lt;</a:t>
            </a:r>
            <a:r>
              <a:rPr lang="en-GB" sz="2400" b="1" dirty="0" err="1" smtClean="0"/>
              <a:t>stdio.h</a:t>
            </a:r>
            <a:r>
              <a:rPr lang="en-GB" sz="2400" b="1" dirty="0" smtClean="0"/>
              <a:t>&gt;</a:t>
            </a:r>
          </a:p>
          <a:p>
            <a:pPr>
              <a:lnSpc>
                <a:spcPct val="140000"/>
              </a:lnSpc>
            </a:pPr>
            <a:r>
              <a:rPr lang="en-GB" sz="2400" b="1" dirty="0" err="1" smtClean="0"/>
              <a:t>int</a:t>
            </a:r>
            <a:r>
              <a:rPr lang="en-GB" sz="2400" b="1" dirty="0" smtClean="0"/>
              <a:t> main()</a:t>
            </a:r>
          </a:p>
          <a:p>
            <a:pPr>
              <a:lnSpc>
                <a:spcPct val="140000"/>
              </a:lnSpc>
            </a:pPr>
            <a:r>
              <a:rPr lang="en-GB" sz="2400" b="1" dirty="0" smtClean="0"/>
              <a:t>{</a:t>
            </a:r>
          </a:p>
          <a:p>
            <a:pPr>
              <a:lnSpc>
                <a:spcPct val="140000"/>
              </a:lnSpc>
            </a:pPr>
            <a:r>
              <a:rPr lang="en-GB" sz="2400" b="1" dirty="0" smtClean="0"/>
              <a:t>// Declaration of variable  to store number of letters and number // of </a:t>
            </a:r>
            <a:r>
              <a:rPr lang="en-GB" sz="2400" b="1" dirty="0" err="1" smtClean="0"/>
              <a:t>isogram</a:t>
            </a:r>
            <a:r>
              <a:rPr lang="en-GB" sz="2400" b="1" dirty="0" smtClean="0"/>
              <a:t> words</a:t>
            </a:r>
          </a:p>
          <a:p>
            <a:pPr>
              <a:lnSpc>
                <a:spcPct val="140000"/>
              </a:lnSpc>
            </a:pPr>
            <a:r>
              <a:rPr lang="en-GB" sz="2400" b="1" dirty="0" smtClean="0"/>
              <a:t>// Get the value of number of letters from user</a:t>
            </a:r>
          </a:p>
          <a:p>
            <a:pPr>
              <a:lnSpc>
                <a:spcPct val="140000"/>
              </a:lnSpc>
            </a:pPr>
            <a:r>
              <a:rPr lang="en-GB" sz="2400" b="1" dirty="0" smtClean="0"/>
              <a:t>//If </a:t>
            </a:r>
            <a:r>
              <a:rPr lang="en-GB" sz="2400" b="1" dirty="0" err="1" smtClean="0"/>
              <a:t>num_Of_Letters</a:t>
            </a:r>
            <a:r>
              <a:rPr lang="en-GB" sz="2400" b="1" dirty="0" smtClean="0"/>
              <a:t> in less than or equal to zero then error</a:t>
            </a:r>
          </a:p>
          <a:p>
            <a:pPr>
              <a:lnSpc>
                <a:spcPct val="140000"/>
              </a:lnSpc>
            </a:pPr>
            <a:r>
              <a:rPr lang="en-GB" sz="2400" b="1" dirty="0" smtClean="0"/>
              <a:t>// multiply all numbers from n to 1 to find number of  </a:t>
            </a:r>
          </a:p>
          <a:p>
            <a:pPr>
              <a:lnSpc>
                <a:spcPct val="140000"/>
              </a:lnSpc>
            </a:pPr>
            <a:r>
              <a:rPr lang="en-GB" sz="2400" b="1" dirty="0" smtClean="0"/>
              <a:t>// </a:t>
            </a:r>
            <a:r>
              <a:rPr lang="en-GB" sz="2400" b="1" dirty="0" err="1" smtClean="0"/>
              <a:t>isogram</a:t>
            </a:r>
            <a:r>
              <a:rPr lang="en-GB" sz="2400" b="1" dirty="0" smtClean="0"/>
              <a:t> words that can be formed</a:t>
            </a:r>
          </a:p>
          <a:p>
            <a:pPr>
              <a:lnSpc>
                <a:spcPct val="140000"/>
              </a:lnSpc>
            </a:pPr>
            <a:r>
              <a:rPr lang="en-GB" sz="2400" b="1" dirty="0" smtClean="0"/>
              <a:t>// print the number of </a:t>
            </a:r>
            <a:r>
              <a:rPr lang="en-GB" sz="2400" b="1" dirty="0" err="1" smtClean="0"/>
              <a:t>isogram</a:t>
            </a:r>
            <a:r>
              <a:rPr lang="en-GB" sz="2400" b="1" dirty="0" smtClean="0"/>
              <a:t> words can be formed</a:t>
            </a:r>
          </a:p>
          <a:p>
            <a:pPr>
              <a:lnSpc>
                <a:spcPct val="140000"/>
              </a:lnSpc>
            </a:pPr>
            <a:r>
              <a:rPr lang="en-GB" sz="2400" dirty="0" smtClean="0"/>
              <a:t>}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Comments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214422"/>
            <a:ext cx="87154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 smtClean="0"/>
              <a:t>Two types of comments</a:t>
            </a:r>
          </a:p>
          <a:p>
            <a:pPr>
              <a:lnSpc>
                <a:spcPct val="150000"/>
              </a:lnSpc>
            </a:pPr>
            <a:r>
              <a:rPr lang="en-GB" sz="3600" dirty="0" smtClean="0"/>
              <a:t>Single line and multi line comment</a:t>
            </a:r>
          </a:p>
          <a:p>
            <a:r>
              <a:rPr lang="en-GB" sz="3600" dirty="0" smtClean="0"/>
              <a:t>Single Line Comment is double forward slash ‘//’ and can be </a:t>
            </a:r>
            <a:r>
              <a:rPr lang="en-GB" sz="3600" b="1" dirty="0" smtClean="0"/>
              <a:t>Placed Anywhere</a:t>
            </a:r>
            <a:endParaRPr lang="en-GB" sz="3600" dirty="0" smtClean="0"/>
          </a:p>
          <a:p>
            <a:pPr>
              <a:lnSpc>
                <a:spcPct val="150000"/>
              </a:lnSpc>
            </a:pPr>
            <a:endParaRPr lang="en-GB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Multiline Comments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214422"/>
            <a:ext cx="87154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Multi line comment can be placed anywhere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Multi line comment starts with /*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Multi line comment ends with */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Any symbols written between '/*’ and '*/‘ are ignored by Compiler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Character set of C</a:t>
            </a:r>
            <a:endParaRPr lang="en-GB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28736"/>
            <a:ext cx="7551519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Constants, Variables and Keywords 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857233"/>
            <a:ext cx="8715436" cy="610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300" dirty="0" smtClean="0"/>
              <a:t> alphabets, numbers and special symbols when properly combined form constants, variables and keywords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300" dirty="0" smtClean="0"/>
              <a:t> Constant - entity that doesn’t change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300" dirty="0" smtClean="0"/>
              <a:t> Variable - entity that may change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300" dirty="0" smtClean="0"/>
              <a:t> Keyword – reserved in programming language (Equivalent to words in natural language with predefined meaning)</a:t>
            </a:r>
            <a:endParaRPr lang="en-GB" sz="3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Types of C Constants </a:t>
            </a:r>
            <a:endParaRPr lang="en-GB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000108"/>
            <a:ext cx="800105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609600" y="5703926"/>
            <a:ext cx="8229600" cy="939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Now Restrict Discussion to Primary Constants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Rules for Constructing Integer Constants 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857233"/>
            <a:ext cx="8715436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 smtClean="0"/>
              <a:t> Must have at least one digit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 smtClean="0"/>
              <a:t>Must not have a decimal point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 smtClean="0"/>
              <a:t>Can be either positive or negative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 smtClean="0"/>
              <a:t> If no sign precedes then it is assumed to be +</a:t>
            </a:r>
            <a:r>
              <a:rPr lang="en-GB" sz="2400" b="1" dirty="0" err="1" smtClean="0"/>
              <a:t>ve</a:t>
            </a:r>
            <a:endParaRPr lang="en-GB" sz="24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 smtClean="0"/>
              <a:t> No commas or blanks are allowed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 smtClean="0"/>
              <a:t> GCC is a 32-bit compiler therefore 4 bytes are allocated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 smtClean="0"/>
              <a:t> Range of values -2,147,483,648 to 2,147,483,647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What will be the Output of code?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857233"/>
            <a:ext cx="8715436" cy="519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("%d",2147483649);</a:t>
            </a:r>
            <a:br>
              <a:rPr lang="en-GB" sz="2800" dirty="0" smtClean="0"/>
            </a:br>
            <a:r>
              <a:rPr lang="en-GB" sz="2800" dirty="0" smtClean="0"/>
              <a:t>//</a:t>
            </a: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ld",sizeof</a:t>
            </a:r>
            <a:r>
              <a:rPr lang="en-GB" sz="2800" dirty="0" smtClean="0"/>
              <a:t>(</a:t>
            </a:r>
            <a:r>
              <a:rPr lang="en-GB" sz="2800" dirty="0" err="1" smtClean="0"/>
              <a:t>int</a:t>
            </a:r>
            <a:r>
              <a:rPr lang="en-GB" sz="2800" dirty="0" smtClean="0"/>
              <a:t>));</a:t>
            </a:r>
            <a:br>
              <a:rPr lang="en-GB" sz="2800" dirty="0" smtClean="0"/>
            </a:br>
            <a:r>
              <a:rPr lang="en-GB" sz="2800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GB" sz="2800" dirty="0" err="1" smtClean="0"/>
              <a:t>gcc</a:t>
            </a:r>
            <a:r>
              <a:rPr lang="en-GB" sz="2800" dirty="0" smtClean="0"/>
              <a:t> </a:t>
            </a:r>
            <a:r>
              <a:rPr lang="en-GB" sz="2800" dirty="0" err="1" smtClean="0"/>
              <a:t>first.c</a:t>
            </a:r>
            <a:endParaRPr lang="en-GB" sz="2800" dirty="0" smtClean="0"/>
          </a:p>
          <a:p>
            <a:pPr>
              <a:lnSpc>
                <a:spcPct val="150000"/>
              </a:lnSpc>
            </a:pPr>
            <a:r>
              <a:rPr lang="en-GB" sz="2800" dirty="0" smtClean="0"/>
              <a:t>./</a:t>
            </a:r>
            <a:r>
              <a:rPr lang="en-GB" sz="2800" dirty="0" err="1" smtClean="0"/>
              <a:t>a.out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Output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428564" y="1357298"/>
            <a:ext cx="87154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warning: format ‘%d’ expects argument of type ‘</a:t>
            </a:r>
            <a:r>
              <a:rPr lang="en-GB" sz="3200" dirty="0" err="1" smtClean="0"/>
              <a:t>int</a:t>
            </a:r>
            <a:r>
              <a:rPr lang="en-GB" sz="3200" dirty="0" smtClean="0"/>
              <a:t>’, but argument 2 has type ‘long </a:t>
            </a:r>
            <a:r>
              <a:rPr lang="en-GB" sz="3200" dirty="0" err="1" smtClean="0"/>
              <a:t>int</a:t>
            </a:r>
            <a:r>
              <a:rPr lang="en-GB" sz="3200" dirty="0" smtClean="0"/>
              <a:t>’ [-</a:t>
            </a:r>
            <a:r>
              <a:rPr lang="en-GB" sz="3200" dirty="0" err="1" smtClean="0"/>
              <a:t>Wformat</a:t>
            </a:r>
            <a:r>
              <a:rPr lang="en-GB" sz="3200" dirty="0" smtClean="0"/>
              <a:t>]</a:t>
            </a:r>
            <a:br>
              <a:rPr lang="en-GB" sz="3200" dirty="0" smtClean="0"/>
            </a:br>
            <a:r>
              <a:rPr lang="en-GB" sz="3200" dirty="0" smtClean="0"/>
              <a:t/>
            </a:r>
            <a:br>
              <a:rPr lang="en-GB" sz="3200" dirty="0" smtClean="0"/>
            </a:br>
            <a:endParaRPr lang="en-GB" sz="3200" dirty="0" smtClean="0"/>
          </a:p>
          <a:p>
            <a:r>
              <a:rPr lang="en-GB" sz="3200" dirty="0" smtClean="0"/>
              <a:t>-2147483648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>
            <a:normAutofit/>
          </a:bodyPr>
          <a:lstStyle/>
          <a:p>
            <a:r>
              <a:rPr lang="en-GB" b="1" dirty="0"/>
              <a:t>Divide And </a:t>
            </a:r>
            <a:r>
              <a:rPr lang="en-GB" b="1" dirty="0" smtClean="0"/>
              <a:t>Conquer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686800" cy="5572164"/>
          </a:xfrm>
        </p:spPr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</a:pPr>
            <a:r>
              <a:rPr lang="en-GB" b="1" dirty="0"/>
              <a:t>Divide</a:t>
            </a:r>
            <a:r>
              <a:rPr lang="en-GB" dirty="0"/>
              <a:t> – break the problem into several </a:t>
            </a:r>
            <a:r>
              <a:rPr lang="en-GB" dirty="0" err="1"/>
              <a:t>subproblems</a:t>
            </a:r>
            <a:r>
              <a:rPr lang="en-GB" dirty="0"/>
              <a:t> that are similar to the original problem but smaller in size</a:t>
            </a:r>
          </a:p>
          <a:p>
            <a:pPr algn="just" fontAlgn="base">
              <a:lnSpc>
                <a:spcPct val="150000"/>
              </a:lnSpc>
            </a:pPr>
            <a:r>
              <a:rPr lang="en-GB" b="1" dirty="0"/>
              <a:t>Conquer</a:t>
            </a:r>
            <a:r>
              <a:rPr lang="en-GB" dirty="0"/>
              <a:t> – solve the </a:t>
            </a:r>
            <a:r>
              <a:rPr lang="en-GB" dirty="0" err="1"/>
              <a:t>subproblems</a:t>
            </a:r>
            <a:r>
              <a:rPr lang="en-GB" dirty="0"/>
              <a:t> recursively.</a:t>
            </a:r>
          </a:p>
          <a:p>
            <a:pPr algn="just" fontAlgn="base">
              <a:lnSpc>
                <a:spcPct val="150000"/>
              </a:lnSpc>
            </a:pPr>
            <a:r>
              <a:rPr lang="en-GB" i="1" dirty="0"/>
              <a:t>Base case: If the </a:t>
            </a:r>
            <a:r>
              <a:rPr lang="en-GB" i="1" dirty="0" err="1"/>
              <a:t>subproblem</a:t>
            </a:r>
            <a:r>
              <a:rPr lang="en-GB" i="1" dirty="0"/>
              <a:t> size is small enough (i.e., the base case has been reached) then solve the </a:t>
            </a:r>
            <a:r>
              <a:rPr lang="en-GB" i="1" dirty="0" err="1"/>
              <a:t>subproblem</a:t>
            </a:r>
            <a:r>
              <a:rPr lang="en-GB" i="1" dirty="0"/>
              <a:t> </a:t>
            </a:r>
            <a:r>
              <a:rPr lang="en-GB" i="1" dirty="0" smtClean="0"/>
              <a:t>with or </a:t>
            </a:r>
            <a:r>
              <a:rPr lang="en-GB" i="1" dirty="0"/>
              <a:t>without more </a:t>
            </a:r>
            <a:r>
              <a:rPr lang="en-GB" i="1" dirty="0" smtClean="0"/>
              <a:t>recursion</a:t>
            </a:r>
            <a:endParaRPr lang="en-GB" i="1" dirty="0"/>
          </a:p>
          <a:p>
            <a:pPr algn="just">
              <a:lnSpc>
                <a:spcPct val="150000"/>
              </a:lnSpc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Real Constants 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857233"/>
            <a:ext cx="8715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Two forms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Fractional Form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Exponential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Rules for Fractional Form Real Constants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405015"/>
            <a:ext cx="87154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Must have at least one digit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Must have a decimal point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Could be either positive or negative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Default sign is positive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No commas or blanks are allowed within a real constant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</a:t>
            </a:r>
            <a:r>
              <a:rPr lang="en-GB" sz="3200" dirty="0" err="1" smtClean="0"/>
              <a:t>Eg</a:t>
            </a:r>
            <a:r>
              <a:rPr lang="en-GB" sz="3200" dirty="0" smtClean="0"/>
              <a:t>:  +325.34,         426.0 ,        -32.76,         -48.5792 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Exponential Form of Real Constants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357298"/>
            <a:ext cx="8715436" cy="223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Represented as two parts separated by a ‘e’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Part appearing before ‘e’ is called mantissa, whereas the part following ‘e’ is called exponent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Rules for Exponential Form Real Constants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214422"/>
            <a:ext cx="8715436" cy="5543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dirty="0" smtClean="0"/>
              <a:t>  Both parts should have </a:t>
            </a:r>
            <a:r>
              <a:rPr lang="en-GB" sz="3200" dirty="0" err="1" smtClean="0"/>
              <a:t>atleast</a:t>
            </a:r>
            <a:r>
              <a:rPr lang="en-GB" sz="3200" dirty="0" smtClean="0"/>
              <a:t> one digit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dirty="0" smtClean="0"/>
              <a:t> Mantissa can be a real constant in fractional form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dirty="0" smtClean="0"/>
              <a:t> Exponent can only be integers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dirty="0" smtClean="0"/>
              <a:t> Both parts may have a positive or negative sign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dirty="0" smtClean="0"/>
              <a:t> Default sign of both parts is positive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dirty="0" smtClean="0"/>
              <a:t> Range of real constants expressed in exponential form is  -3.4e38 to 3.4e38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dirty="0" smtClean="0"/>
              <a:t> </a:t>
            </a:r>
            <a:r>
              <a:rPr lang="en-GB" sz="3200" dirty="0" err="1" smtClean="0"/>
              <a:t>Eg</a:t>
            </a:r>
            <a:r>
              <a:rPr lang="en-GB" sz="3200" dirty="0" smtClean="0"/>
              <a:t>:   +3.2e-5           4.1e8           -0.2e+3       -3.2e-5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Rules for Constructing Character Constants 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214422"/>
            <a:ext cx="87154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A character constant is a single alphabet, a single digit or a single special symbol enclosed within single inverted commas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Maximum length of a character constant can be 1 character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200" dirty="0" smtClean="0"/>
              <a:t> </a:t>
            </a:r>
            <a:r>
              <a:rPr lang="en-GB" sz="3200" dirty="0" err="1" smtClean="0"/>
              <a:t>Eg</a:t>
            </a:r>
            <a:r>
              <a:rPr lang="en-GB" sz="3200" dirty="0" smtClean="0"/>
              <a:t>:   'A'          'I'          '5'          '=' 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Types of C Variables 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42844" y="785794"/>
            <a:ext cx="900115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 Variable names - Names given to locations in memory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Locations can contain integer, real or character constants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In any language,  types of variables supported depend on the types of constants that it can handle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Because a particular type of variable can hold only same type of constant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Integer variable - integer constant, real variable - real constant and a character variable - a character constant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Rules for Constructing Variable Names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42844" y="785794"/>
            <a:ext cx="9001156" cy="5849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 Rules for constructing variable names of all types are same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Combination of 1 to 31 alphabets, digits or underscores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Some compilers allow up to 247 characters but safer to 31 characters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First character must be an alphabet or underscore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No commas or blanks are allowed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No special symbol other than an underscore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</a:t>
            </a:r>
            <a:r>
              <a:rPr lang="en-GB" sz="3000" dirty="0" err="1" smtClean="0"/>
              <a:t>Eg</a:t>
            </a:r>
            <a:r>
              <a:rPr lang="en-GB" sz="3000" dirty="0" smtClean="0"/>
              <a:t>:   </a:t>
            </a:r>
            <a:r>
              <a:rPr lang="en-GB" sz="3000" dirty="0" err="1" smtClean="0"/>
              <a:t>si_int</a:t>
            </a:r>
            <a:r>
              <a:rPr lang="en-GB" sz="3000" dirty="0" smtClean="0"/>
              <a:t>          </a:t>
            </a:r>
            <a:r>
              <a:rPr lang="en-GB" sz="3000" dirty="0" err="1" smtClean="0"/>
              <a:t>m_hra</a:t>
            </a:r>
            <a:r>
              <a:rPr lang="en-GB" sz="3000" dirty="0" smtClean="0"/>
              <a:t>          pop_e_89 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Data types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42844" y="785794"/>
            <a:ext cx="87868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/>
              <a:t>Basic Arithmetic types</a:t>
            </a:r>
            <a:r>
              <a:rPr lang="en-GB" sz="3200" dirty="0" smtClean="0"/>
              <a:t> - further classified into: (a) integer types and (b) floating-point types</a:t>
            </a:r>
          </a:p>
          <a:p>
            <a:endParaRPr lang="en-GB" sz="3200" dirty="0" smtClean="0"/>
          </a:p>
          <a:p>
            <a:r>
              <a:rPr lang="en-GB" sz="3200" b="1" dirty="0" smtClean="0"/>
              <a:t>Enumerated types - </a:t>
            </a:r>
            <a:r>
              <a:rPr lang="en-GB" sz="3200" dirty="0" smtClean="0"/>
              <a:t>arithmetic types that are used to define variables that can be assigned only certain discrete integer values throughout the program</a:t>
            </a:r>
          </a:p>
          <a:p>
            <a:endParaRPr lang="en-GB" sz="3200" dirty="0" smtClean="0"/>
          </a:p>
          <a:p>
            <a:r>
              <a:rPr lang="en-GB" sz="3200" b="1" dirty="0" smtClean="0"/>
              <a:t>Type void - </a:t>
            </a:r>
            <a:r>
              <a:rPr lang="en-GB" sz="3200" dirty="0" smtClean="0"/>
              <a:t>indicates that no value is available</a:t>
            </a:r>
          </a:p>
          <a:p>
            <a:endParaRPr lang="en-GB" sz="3200" dirty="0" smtClean="0"/>
          </a:p>
          <a:p>
            <a:r>
              <a:rPr lang="en-GB" sz="3200" b="1" dirty="0" smtClean="0"/>
              <a:t>Derived types - </a:t>
            </a:r>
            <a:r>
              <a:rPr lang="en-GB" sz="3200" dirty="0" smtClean="0"/>
              <a:t>They include (a) Pointer types, (b) Array types, (c) Structure types, (d) Union types and (e) Function types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Integer Types</a:t>
            </a:r>
            <a:endParaRPr lang="en-GB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894372"/>
            <a:ext cx="6215106" cy="596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Floating Point Types</a:t>
            </a:r>
            <a:endParaRPr lang="en-GB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285860"/>
            <a:ext cx="787748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>
            <a:normAutofit/>
          </a:bodyPr>
          <a:lstStyle/>
          <a:p>
            <a:r>
              <a:rPr lang="en-GB" b="1" dirty="0"/>
              <a:t>Divide And </a:t>
            </a:r>
            <a:r>
              <a:rPr lang="en-GB" b="1" dirty="0" smtClean="0"/>
              <a:t>Conquer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686800" cy="5572164"/>
          </a:xfrm>
        </p:spPr>
        <p:txBody>
          <a:bodyPr>
            <a:normAutofit/>
          </a:bodyPr>
          <a:lstStyle/>
          <a:p>
            <a:pPr algn="just"/>
            <a:r>
              <a:rPr lang="en-GB" sz="4000" b="1" dirty="0" smtClean="0"/>
              <a:t>Top-down </a:t>
            </a:r>
            <a:r>
              <a:rPr lang="en-GB" sz="4000" b="1" dirty="0"/>
              <a:t>technique</a:t>
            </a:r>
            <a:r>
              <a:rPr lang="en-GB" sz="4000" dirty="0"/>
              <a:t> for designing algorithms that consists of dividing the problem into smaller </a:t>
            </a:r>
            <a:r>
              <a:rPr lang="en-GB" sz="4000" dirty="0" err="1"/>
              <a:t>subproblems</a:t>
            </a:r>
            <a:r>
              <a:rPr lang="en-GB" sz="4000" dirty="0"/>
              <a:t> </a:t>
            </a:r>
            <a:endParaRPr lang="en-GB" sz="4000" dirty="0" smtClean="0"/>
          </a:p>
          <a:p>
            <a:pPr algn="just"/>
            <a:r>
              <a:rPr lang="en-GB" sz="4000" dirty="0" smtClean="0"/>
              <a:t>Partial </a:t>
            </a:r>
            <a:r>
              <a:rPr lang="en-GB" sz="4000" dirty="0"/>
              <a:t>solutions </a:t>
            </a:r>
            <a:r>
              <a:rPr lang="en-GB" sz="4000" dirty="0" smtClean="0"/>
              <a:t>are combined into </a:t>
            </a:r>
            <a:r>
              <a:rPr lang="en-GB" sz="4000" dirty="0"/>
              <a:t>the solution of the original </a:t>
            </a:r>
            <a:r>
              <a:rPr lang="en-GB" sz="4000" dirty="0" smtClean="0"/>
              <a:t>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 Keywords 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42844" y="785794"/>
            <a:ext cx="9001156" cy="678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32 keywords available in C </a:t>
            </a:r>
            <a:endParaRPr lang="en-GB" sz="3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14488"/>
            <a:ext cx="7572428" cy="395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85720" y="5715016"/>
            <a:ext cx="8858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Compiler vendors (like Microsoft, Borland, etc.) provide their own keywords 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Discuss Valid and Invalid variable names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71406" y="785794"/>
            <a:ext cx="9001156" cy="5857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BASICSALARY   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_basic  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basic-</a:t>
            </a:r>
            <a:r>
              <a:rPr lang="en-GB" sz="3000" dirty="0" err="1" smtClean="0"/>
              <a:t>hra</a:t>
            </a:r>
            <a:r>
              <a:rPr lang="en-GB" sz="3000" dirty="0" smtClean="0"/>
              <a:t>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#MEAN     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group.  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422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population in 2006  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FLOAT     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</a:t>
            </a:r>
            <a:r>
              <a:rPr lang="en-GB" sz="3000" dirty="0" err="1" smtClean="0"/>
              <a:t>hELLO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I/O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71406" y="785794"/>
            <a:ext cx="9001156" cy="530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Basic operation in any language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Input is got through a function </a:t>
            </a:r>
            <a:r>
              <a:rPr lang="en-GB" sz="3000" dirty="0" err="1" smtClean="0"/>
              <a:t>scanf</a:t>
            </a:r>
            <a:r>
              <a:rPr lang="en-GB" sz="3000" dirty="0" smtClean="0"/>
              <a:t> which is equivalent to input or </a:t>
            </a:r>
            <a:r>
              <a:rPr lang="en-GB" sz="3000" dirty="0" err="1" smtClean="0"/>
              <a:t>raw_input</a:t>
            </a:r>
            <a:r>
              <a:rPr lang="en-GB" sz="3000" dirty="0" smtClean="0"/>
              <a:t> in Python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Syntax of </a:t>
            </a:r>
            <a:r>
              <a:rPr lang="en-GB" sz="3000" dirty="0" err="1" smtClean="0"/>
              <a:t>scanf</a:t>
            </a:r>
            <a:endParaRPr lang="en-GB" sz="3000" dirty="0" smtClean="0"/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b="1" dirty="0" smtClean="0"/>
              <a:t> </a:t>
            </a:r>
            <a:r>
              <a:rPr lang="en-GB" sz="3200" b="1" dirty="0" err="1" smtClean="0"/>
              <a:t>int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scanf</a:t>
            </a:r>
            <a:r>
              <a:rPr lang="en-GB" sz="3200" b="1" dirty="0" smtClean="0"/>
              <a:t>(const char *format, ...)</a:t>
            </a:r>
            <a:r>
              <a:rPr lang="en-GB" sz="3200" dirty="0" smtClean="0"/>
              <a:t> </a:t>
            </a:r>
            <a:r>
              <a:rPr lang="en-GB" sz="3000" dirty="0" smtClean="0"/>
              <a:t>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Basically two or more arguments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First format string, followed by address of variables that are going to hold values entered by user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I/O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785794"/>
            <a:ext cx="857256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</a:t>
            </a:r>
            <a:r>
              <a:rPr lang="en-GB" sz="3200" dirty="0" err="1" smtClean="0"/>
              <a:t>int</a:t>
            </a:r>
            <a:r>
              <a:rPr lang="en-GB" sz="3200" dirty="0" smtClean="0"/>
              <a:t> </a:t>
            </a:r>
            <a:r>
              <a:rPr lang="en-GB" sz="3200" dirty="0" err="1" smtClean="0"/>
              <a:t>printf</a:t>
            </a:r>
            <a:r>
              <a:rPr lang="en-GB" sz="3200" dirty="0" smtClean="0"/>
              <a:t>(const char *format, ...)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dirty="0" smtClean="0"/>
              <a:t> contains one or more arguments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dirty="0" smtClean="0"/>
              <a:t> first argument is the format string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err="1" smtClean="0"/>
              <a:t>printf</a:t>
            </a:r>
            <a:r>
              <a:rPr lang="en-GB" b="1" dirty="0" smtClean="0"/>
              <a:t> and </a:t>
            </a:r>
            <a:r>
              <a:rPr lang="en-GB" b="1" dirty="0" err="1" smtClean="0"/>
              <a:t>scanf</a:t>
            </a:r>
            <a:r>
              <a:rPr lang="en-GB" b="1" dirty="0" smtClean="0"/>
              <a:t> format codes</a:t>
            </a:r>
            <a:endParaRPr lang="en-GB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20" y="1000108"/>
          <a:ext cx="8572560" cy="4628931"/>
        </p:xfrm>
        <a:graphic>
          <a:graphicData uri="http://schemas.openxmlformats.org/drawingml/2006/table">
            <a:tbl>
              <a:tblPr/>
              <a:tblGrid>
                <a:gridCol w="2857520"/>
                <a:gridCol w="1071570"/>
                <a:gridCol w="4643470"/>
              </a:tblGrid>
              <a:tr h="15369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code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type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format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69872">
                <a:tc>
                  <a:txBody>
                    <a:bodyPr/>
                    <a:lstStyle/>
                    <a:p>
                      <a:r>
                        <a:rPr lang="en-GB" sz="2400"/>
                        <a:t>d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int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decimal (base ten) number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6054">
                <a:tc>
                  <a:txBody>
                    <a:bodyPr/>
                    <a:lstStyle/>
                    <a:p>
                      <a:r>
                        <a:rPr lang="en-GB" sz="2400"/>
                        <a:t>o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int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octal number (no leading '0' supplied in printf)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199331">
                <a:tc>
                  <a:txBody>
                    <a:bodyPr/>
                    <a:lstStyle/>
                    <a:p>
                      <a:r>
                        <a:rPr lang="en-GB" sz="2400"/>
                        <a:t>x or X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int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hexadecimal number (no leading '0x' supplied in </a:t>
                      </a:r>
                      <a:r>
                        <a:rPr lang="en-GB" sz="2400" dirty="0" err="1"/>
                        <a:t>printf</a:t>
                      </a:r>
                      <a:r>
                        <a:rPr lang="en-GB" sz="2400" dirty="0"/>
                        <a:t>; accepted if present in </a:t>
                      </a:r>
                      <a:r>
                        <a:rPr lang="en-GB" sz="2400" dirty="0" err="1"/>
                        <a:t>scanf</a:t>
                      </a:r>
                      <a:r>
                        <a:rPr lang="en-GB" sz="2400" dirty="0"/>
                        <a:t>) (for </a:t>
                      </a:r>
                      <a:r>
                        <a:rPr lang="en-GB" sz="2400" dirty="0" err="1"/>
                        <a:t>printf</a:t>
                      </a:r>
                      <a:r>
                        <a:rPr lang="en-GB" sz="2400" dirty="0"/>
                        <a:t>, 'X' makes it use upper case for the digits ABCDEF)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199331">
                <a:tc>
                  <a:txBody>
                    <a:bodyPr/>
                    <a:lstStyle/>
                    <a:p>
                      <a:r>
                        <a:rPr lang="en-GB" sz="2400" dirty="0"/>
                        <a:t>ld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long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decimal number ('l' can also be applied to any of the above to change the type from '</a:t>
                      </a:r>
                      <a:r>
                        <a:rPr lang="en-GB" sz="2400" dirty="0" err="1"/>
                        <a:t>int</a:t>
                      </a:r>
                      <a:r>
                        <a:rPr lang="en-GB" sz="2400" dirty="0"/>
                        <a:t>' to 'long')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err="1" smtClean="0"/>
              <a:t>printf</a:t>
            </a:r>
            <a:r>
              <a:rPr lang="en-GB" b="1" dirty="0" smtClean="0"/>
              <a:t> and </a:t>
            </a:r>
            <a:r>
              <a:rPr lang="en-GB" b="1" dirty="0" err="1" smtClean="0"/>
              <a:t>scanf</a:t>
            </a:r>
            <a:r>
              <a:rPr lang="en-GB" b="1" dirty="0" smtClean="0"/>
              <a:t> format codes</a:t>
            </a:r>
            <a:endParaRPr lang="en-GB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20" y="1000108"/>
          <a:ext cx="8572560" cy="4357719"/>
        </p:xfrm>
        <a:graphic>
          <a:graphicData uri="http://schemas.openxmlformats.org/drawingml/2006/table">
            <a:tbl>
              <a:tblPr/>
              <a:tblGrid>
                <a:gridCol w="2857520"/>
                <a:gridCol w="2857520"/>
                <a:gridCol w="2857520"/>
              </a:tblGrid>
              <a:tr h="493631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code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type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format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631">
                <a:tc>
                  <a:txBody>
                    <a:bodyPr/>
                    <a:lstStyle/>
                    <a:p>
                      <a:r>
                        <a:rPr lang="en-GB" sz="2400" dirty="0"/>
                        <a:t>u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Unsigned </a:t>
                      </a:r>
                      <a:r>
                        <a:rPr lang="en-GB" sz="2400" dirty="0" err="1" smtClean="0"/>
                        <a:t>int</a:t>
                      </a:r>
                      <a:endParaRPr lang="en-GB" sz="2400" dirty="0"/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decimal number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631">
                <a:tc>
                  <a:txBody>
                    <a:bodyPr/>
                    <a:lstStyle/>
                    <a:p>
                      <a:r>
                        <a:rPr lang="en-GB" sz="2400"/>
                        <a:t>lu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unsigned long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decimal number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631">
                <a:tc>
                  <a:txBody>
                    <a:bodyPr/>
                    <a:lstStyle/>
                    <a:p>
                      <a:r>
                        <a:rPr lang="en-GB" sz="2400"/>
                        <a:t>c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char [footnote]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single character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631">
                <a:tc>
                  <a:txBody>
                    <a:bodyPr/>
                    <a:lstStyle/>
                    <a:p>
                      <a:r>
                        <a:rPr lang="en-GB" sz="2400"/>
                        <a:t>s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char pointer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string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4782">
                <a:tc>
                  <a:txBody>
                    <a:bodyPr/>
                    <a:lstStyle/>
                    <a:p>
                      <a:r>
                        <a:rPr lang="en-GB" sz="2400"/>
                        <a:t>f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float [footnote]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number with six digits of precision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4782">
                <a:tc>
                  <a:txBody>
                    <a:bodyPr/>
                    <a:lstStyle/>
                    <a:p>
                      <a:r>
                        <a:rPr lang="en-GB" sz="2400" dirty="0"/>
                        <a:t>lf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double [footnote]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number with six digits of precision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Address of a variable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785794"/>
            <a:ext cx="8572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Address of a variable can be obtained by putting a ‘&amp;’ before the variable name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Arithmetic instructions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169751"/>
            <a:ext cx="8572560" cy="431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2800" dirty="0" smtClean="0"/>
              <a:t> To perform arithmetic operations between constants and variables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2800" dirty="0" smtClean="0"/>
              <a:t> Operands shall be either constant or variables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2800" dirty="0" smtClean="0"/>
              <a:t> Variables can be of any type of integer or floating point value or character except for modulus operator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2800" dirty="0" smtClean="0"/>
              <a:t> Modulus operator cannot be applied for floating point values but can be applied for integer and character types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1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4862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 = 27;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b = 25;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c = a -b;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d",c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1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639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2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>
            <a:normAutofit/>
          </a:bodyPr>
          <a:lstStyle/>
          <a:p>
            <a:r>
              <a:rPr lang="en-GB" b="1" dirty="0"/>
              <a:t>Divide And </a:t>
            </a:r>
            <a:r>
              <a:rPr lang="en-GB" b="1" dirty="0" smtClean="0"/>
              <a:t>Conquer</a:t>
            </a:r>
            <a:endParaRPr lang="en-GB" dirty="0"/>
          </a:p>
        </p:txBody>
      </p:sp>
      <p:pic>
        <p:nvPicPr>
          <p:cNvPr id="5" name="Picture 4" descr="d and 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04" y="1623760"/>
            <a:ext cx="8173591" cy="3610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2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smtClean="0"/>
              <a:t>char a = 273;</a:t>
            </a:r>
            <a:br>
              <a:rPr lang="en-GB" sz="2800" dirty="0" smtClean="0"/>
            </a:br>
            <a:r>
              <a:rPr lang="en-GB" sz="2800" dirty="0" smtClean="0"/>
              <a:t>char b = 25;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c = </a:t>
            </a:r>
            <a:r>
              <a:rPr lang="en-GB" sz="2800" dirty="0" err="1" smtClean="0"/>
              <a:t>a%b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d",c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2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warning: overflow in implicit constant conversion [-</a:t>
            </a:r>
            <a:r>
              <a:rPr lang="en-GB" sz="2800" dirty="0" err="1" smtClean="0"/>
              <a:t>Woverflow</a:t>
            </a:r>
            <a:r>
              <a:rPr lang="en-GB" sz="2800" dirty="0" smtClean="0"/>
              <a:t>]</a:t>
            </a:r>
            <a:br>
              <a:rPr lang="en-GB" sz="2800" dirty="0" smtClean="0"/>
            </a:br>
            <a:endParaRPr lang="en-GB" sz="2800" dirty="0" smtClean="0"/>
          </a:p>
          <a:p>
            <a:r>
              <a:rPr lang="en-GB" sz="2800" dirty="0" smtClean="0"/>
              <a:t>17</a:t>
            </a:r>
          </a:p>
          <a:p>
            <a:endParaRPr lang="en-GB" sz="2800" dirty="0" smtClean="0"/>
          </a:p>
          <a:p>
            <a:r>
              <a:rPr lang="en-GB" sz="2800" dirty="0" smtClean="0"/>
              <a:t>Character – range is 0 to 255</a:t>
            </a:r>
          </a:p>
          <a:p>
            <a:endParaRPr lang="en-GB" sz="2800" dirty="0" smtClean="0"/>
          </a:p>
          <a:p>
            <a:r>
              <a:rPr lang="en-GB" sz="2800" dirty="0" smtClean="0"/>
              <a:t>256 is 0</a:t>
            </a:r>
          </a:p>
          <a:p>
            <a:r>
              <a:rPr lang="en-GB" sz="2800" dirty="0" smtClean="0"/>
              <a:t>257 is 1 and so on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3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smtClean="0"/>
              <a:t>char a = 27;</a:t>
            </a:r>
            <a:br>
              <a:rPr lang="en-GB" sz="2800" dirty="0" smtClean="0"/>
            </a:br>
            <a:r>
              <a:rPr lang="en-GB" sz="2800" dirty="0" smtClean="0"/>
              <a:t>char b = 25;</a:t>
            </a:r>
            <a:br>
              <a:rPr lang="en-GB" sz="2800" dirty="0" smtClean="0"/>
            </a:br>
            <a:r>
              <a:rPr lang="en-GB" sz="2800" dirty="0" smtClean="0"/>
              <a:t>char c = a -b;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c",c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3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639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A special character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Arithmetic Operators in C</a:t>
            </a:r>
            <a:endParaRPr lang="en-GB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928670"/>
          <a:ext cx="8358214" cy="5718061"/>
        </p:xfrm>
        <a:graphic>
          <a:graphicData uri="http://schemas.openxmlformats.org/drawingml/2006/table">
            <a:tbl>
              <a:tblPr/>
              <a:tblGrid>
                <a:gridCol w="2008742"/>
                <a:gridCol w="6349472"/>
              </a:tblGrid>
              <a:tr h="592627"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b="1" dirty="0"/>
                        <a:t>Operator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b="1" dirty="0"/>
                        <a:t>Description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46041"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+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800" dirty="0"/>
                        <a:t>Adds two </a:t>
                      </a:r>
                      <a:r>
                        <a:rPr lang="en-GB" sz="2800" dirty="0" smtClean="0"/>
                        <a:t>operands</a:t>
                      </a:r>
                      <a:endParaRPr lang="en-GB" sz="2800" dirty="0"/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627"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−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Subtracts second operand from the first.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41"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∗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800" dirty="0"/>
                        <a:t>Multiplies both </a:t>
                      </a:r>
                      <a:r>
                        <a:rPr lang="en-GB" sz="2800" dirty="0" smtClean="0"/>
                        <a:t>operands</a:t>
                      </a:r>
                      <a:endParaRPr lang="en-GB" sz="2800" dirty="0"/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627"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∕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800" dirty="0"/>
                        <a:t>Divides numerator by </a:t>
                      </a:r>
                      <a:r>
                        <a:rPr lang="en-GB" sz="2800" dirty="0" smtClean="0"/>
                        <a:t>denominator</a:t>
                      </a:r>
                      <a:endParaRPr lang="en-GB" sz="2800" dirty="0"/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524"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%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Modulus Operator and remainder of after an integer division.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524"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++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800" dirty="0"/>
                        <a:t>Increment operator increases the integer value by </a:t>
                      </a:r>
                      <a:r>
                        <a:rPr lang="en-GB" sz="2800" dirty="0" smtClean="0"/>
                        <a:t>one</a:t>
                      </a:r>
                      <a:endParaRPr lang="en-GB" sz="2800" dirty="0"/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524">
                <a:tc>
                  <a:txBody>
                    <a:bodyPr/>
                    <a:lstStyle/>
                    <a:p>
                      <a:pPr fontAlgn="t"/>
                      <a:r>
                        <a:rPr lang="en-GB" sz="2800" dirty="0"/>
                        <a:t>--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800" dirty="0"/>
                        <a:t>Decrement operator decreases the integer value by </a:t>
                      </a:r>
                      <a:r>
                        <a:rPr lang="en-GB" sz="2800" dirty="0" smtClean="0"/>
                        <a:t>one</a:t>
                      </a:r>
                      <a:endParaRPr lang="en-GB" sz="2800" dirty="0"/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Precedence of Operators in C</a:t>
            </a:r>
            <a:endParaRPr lang="en-GB" b="1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357430"/>
            <a:ext cx="672117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28596" y="928670"/>
            <a:ext cx="8572560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++, --  Post increment Operators</a:t>
            </a:r>
          </a:p>
          <a:p>
            <a:pPr>
              <a:lnSpc>
                <a:spcPct val="140000"/>
              </a:lnSpc>
            </a:pPr>
            <a:r>
              <a:rPr lang="en-GB" sz="2800" dirty="0" smtClean="0"/>
              <a:t>++, --  Pre increment Operators</a:t>
            </a: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428596" y="4701951"/>
            <a:ext cx="8572560" cy="639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Parenthesis can be used to override default precedence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4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a, </a:t>
            </a:r>
            <a:r>
              <a:rPr lang="en-GB" sz="2800" dirty="0" err="1" smtClean="0"/>
              <a:t>b,c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smtClean="0"/>
              <a:t>a = 4;</a:t>
            </a:r>
            <a:br>
              <a:rPr lang="en-GB" sz="2800" dirty="0" smtClean="0"/>
            </a:br>
            <a:r>
              <a:rPr lang="en-GB" sz="2800" dirty="0" smtClean="0"/>
              <a:t>b = 2;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c = -a+--b;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"c = %d", c) ;</a:t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4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639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c = -3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5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a, </a:t>
            </a:r>
            <a:r>
              <a:rPr lang="en-GB" sz="2800" dirty="0" err="1" smtClean="0"/>
              <a:t>b,c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smtClean="0"/>
              <a:t>a = 4;</a:t>
            </a:r>
            <a:br>
              <a:rPr lang="en-GB" sz="2800" dirty="0" smtClean="0"/>
            </a:br>
            <a:r>
              <a:rPr lang="en-GB" sz="2800" dirty="0" smtClean="0"/>
              <a:t>b = 2;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c = -a+ b--;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"c = %d", c) ;</a:t>
            </a:r>
          </a:p>
          <a:p>
            <a:r>
              <a:rPr lang="en-GB" sz="2800" dirty="0" err="1" smtClean="0"/>
              <a:t>printf</a:t>
            </a:r>
            <a:r>
              <a:rPr lang="en-GB" sz="2800" dirty="0" smtClean="0"/>
              <a:t> ( "b = %d", b) ;</a:t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5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c = -2</a:t>
            </a:r>
          </a:p>
          <a:p>
            <a:r>
              <a:rPr lang="en-GB" sz="2800" dirty="0" smtClean="0"/>
              <a:t>b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>
            <a:normAutofit/>
          </a:bodyPr>
          <a:lstStyle/>
          <a:p>
            <a:r>
              <a:rPr lang="en-GB" b="1" dirty="0" err="1" smtClean="0"/>
              <a:t>Isogram</a:t>
            </a:r>
            <a:r>
              <a:rPr lang="en-GB" b="1" dirty="0" smtClean="0"/>
              <a:t>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686800" cy="5572164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Given ‘n’ letters find how many </a:t>
            </a:r>
            <a:r>
              <a:rPr lang="en-GB" dirty="0" err="1" smtClean="0"/>
              <a:t>isogram</a:t>
            </a:r>
            <a:r>
              <a:rPr lang="en-GB" dirty="0" smtClean="0"/>
              <a:t> words can be formed?</a:t>
            </a:r>
          </a:p>
          <a:p>
            <a:pPr algn="just"/>
            <a:r>
              <a:rPr lang="en-GB" dirty="0" smtClean="0"/>
              <a:t>A word is said to be </a:t>
            </a:r>
            <a:r>
              <a:rPr lang="en-GB" dirty="0" err="1" smtClean="0"/>
              <a:t>isogram</a:t>
            </a:r>
            <a:r>
              <a:rPr lang="en-GB" dirty="0" smtClean="0"/>
              <a:t> if it is formed without repeating a letter. For example, the word ‘</a:t>
            </a:r>
            <a:r>
              <a:rPr lang="en-GB" dirty="0" err="1" smtClean="0"/>
              <a:t>isogram</a:t>
            </a:r>
            <a:r>
              <a:rPr lang="en-GB" dirty="0" smtClean="0"/>
              <a:t>’ itself has the property and ‘Apple’ do not have the property as ‘p’ is repeated in the word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6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a, </a:t>
            </a:r>
            <a:r>
              <a:rPr lang="en-GB" sz="2800" dirty="0" err="1" smtClean="0"/>
              <a:t>b,c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smtClean="0"/>
              <a:t>a = 4;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c = ++a + a++;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"c = %d", c) 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"a = %d", a) 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6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c = 10 a = 6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7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a, </a:t>
            </a:r>
            <a:r>
              <a:rPr lang="en-GB" sz="2800" dirty="0" err="1" smtClean="0"/>
              <a:t>b,c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smtClean="0"/>
              <a:t>a = 4;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c = ++a + ++a;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"c = %d", c) 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"a = %d", a) 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7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c = 12 a = 6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8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a, </a:t>
            </a:r>
            <a:r>
              <a:rPr lang="en-GB" sz="2800" dirty="0" err="1" smtClean="0"/>
              <a:t>b,c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smtClean="0"/>
              <a:t>a = 4;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c = a++ + ++a;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"c = %d", c) 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"a = %d", a) 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8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c = 10 a = 6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err="1" smtClean="0"/>
              <a:t>Associativity</a:t>
            </a:r>
            <a:r>
              <a:rPr lang="en-GB" b="1" dirty="0" smtClean="0"/>
              <a:t> of Operators in C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28596" y="928670"/>
            <a:ext cx="8572560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When precedence of two operators are same then </a:t>
            </a:r>
            <a:r>
              <a:rPr lang="en-GB" sz="2800" dirty="0" err="1" smtClean="0"/>
              <a:t>associativity</a:t>
            </a:r>
            <a:r>
              <a:rPr lang="en-GB" sz="2800" dirty="0" smtClean="0"/>
              <a:t> of operator is considered for evaluation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0"/>
            <a:ext cx="8358246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42"/>
            <a:ext cx="8744845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-24"/>
            <a:ext cx="8686800" cy="500066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/>
              <a:t>Partial C code for </a:t>
            </a:r>
            <a:r>
              <a:rPr lang="en-GB" sz="3600" b="1" dirty="0" err="1" smtClean="0"/>
              <a:t>Isogram</a:t>
            </a:r>
            <a:r>
              <a:rPr lang="en-GB" sz="3600" b="1" dirty="0" smtClean="0"/>
              <a:t> Problem</a:t>
            </a:r>
            <a:endParaRPr lang="en-GB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500042"/>
            <a:ext cx="85725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400" b="1" dirty="0" smtClean="0"/>
              <a:t>/* Code to get the number of letters from user and print it*/</a:t>
            </a:r>
          </a:p>
          <a:p>
            <a:pPr>
              <a:lnSpc>
                <a:spcPct val="140000"/>
              </a:lnSpc>
            </a:pPr>
            <a:r>
              <a:rPr lang="en-GB" sz="2400" dirty="0" smtClean="0"/>
              <a:t>#include&lt;</a:t>
            </a:r>
            <a:r>
              <a:rPr lang="en-GB" sz="2400" dirty="0" err="1" smtClean="0"/>
              <a:t>stdio.h</a:t>
            </a:r>
            <a:r>
              <a:rPr lang="en-GB" sz="2400" dirty="0" smtClean="0"/>
              <a:t>&gt;</a:t>
            </a:r>
          </a:p>
          <a:p>
            <a:pPr>
              <a:lnSpc>
                <a:spcPct val="140000"/>
              </a:lnSpc>
            </a:pPr>
            <a:r>
              <a:rPr lang="en-GB" sz="2400" dirty="0" err="1" smtClean="0"/>
              <a:t>int</a:t>
            </a:r>
            <a:r>
              <a:rPr lang="en-GB" sz="2400" dirty="0" smtClean="0"/>
              <a:t> main()</a:t>
            </a:r>
          </a:p>
          <a:p>
            <a:pPr>
              <a:lnSpc>
                <a:spcPct val="140000"/>
              </a:lnSpc>
            </a:pPr>
            <a:r>
              <a:rPr lang="en-GB" sz="2400" dirty="0" smtClean="0"/>
              <a:t>{</a:t>
            </a:r>
          </a:p>
          <a:p>
            <a:pPr>
              <a:lnSpc>
                <a:spcPct val="140000"/>
              </a:lnSpc>
            </a:pPr>
            <a:r>
              <a:rPr lang="en-GB" sz="2400" dirty="0" err="1" smtClean="0"/>
              <a:t>int</a:t>
            </a:r>
            <a:r>
              <a:rPr lang="en-GB" sz="2400" dirty="0" smtClean="0"/>
              <a:t> </a:t>
            </a:r>
            <a:r>
              <a:rPr lang="en-GB" sz="2400" dirty="0" err="1" smtClean="0"/>
              <a:t>num_Of_Letters</a:t>
            </a:r>
            <a:r>
              <a:rPr lang="en-GB" sz="2400" dirty="0" smtClean="0"/>
              <a:t>;</a:t>
            </a:r>
            <a:r>
              <a:rPr lang="en-GB" sz="2800" dirty="0" smtClean="0"/>
              <a:t> </a:t>
            </a:r>
            <a:r>
              <a:rPr lang="en-GB" sz="2400" dirty="0" smtClean="0"/>
              <a:t>// Declaration of variable is mandatory in C</a:t>
            </a:r>
          </a:p>
          <a:p>
            <a:pPr>
              <a:lnSpc>
                <a:spcPct val="140000"/>
              </a:lnSpc>
            </a:pPr>
            <a:r>
              <a:rPr lang="en-GB" sz="2400" dirty="0" err="1" smtClean="0"/>
              <a:t>int</a:t>
            </a:r>
            <a:r>
              <a:rPr lang="en-GB" sz="2400" dirty="0" smtClean="0"/>
              <a:t> </a:t>
            </a:r>
            <a:r>
              <a:rPr lang="en-GB" sz="2400" dirty="0" err="1" smtClean="0"/>
              <a:t>num_Of_Words</a:t>
            </a:r>
            <a:r>
              <a:rPr lang="en-GB" sz="2400" dirty="0" smtClean="0"/>
              <a:t> ;</a:t>
            </a:r>
            <a:r>
              <a:rPr lang="en-GB" sz="2800" dirty="0" smtClean="0"/>
              <a:t> </a:t>
            </a:r>
            <a:r>
              <a:rPr lang="en-GB" sz="2400" dirty="0" smtClean="0"/>
              <a:t>// Memory is allocated but not initialized</a:t>
            </a:r>
            <a:endParaRPr lang="en-GB" sz="3200" dirty="0" smtClean="0"/>
          </a:p>
          <a:p>
            <a:pPr>
              <a:lnSpc>
                <a:spcPct val="140000"/>
              </a:lnSpc>
            </a:pPr>
            <a:r>
              <a:rPr lang="en-GB" sz="2400" dirty="0" err="1" smtClean="0"/>
              <a:t>scanf</a:t>
            </a:r>
            <a:r>
              <a:rPr lang="en-GB" sz="2400" dirty="0" smtClean="0"/>
              <a:t>(“%</a:t>
            </a:r>
            <a:r>
              <a:rPr lang="en-GB" sz="2400" dirty="0" err="1" smtClean="0"/>
              <a:t>d”,&amp;num_Of_Letters</a:t>
            </a:r>
            <a:r>
              <a:rPr lang="en-GB" sz="2400" dirty="0" smtClean="0"/>
              <a:t>);</a:t>
            </a:r>
          </a:p>
          <a:p>
            <a:pPr>
              <a:lnSpc>
                <a:spcPct val="140000"/>
              </a:lnSpc>
            </a:pPr>
            <a:r>
              <a:rPr lang="en-GB" sz="2400" b="1" dirty="0" smtClean="0"/>
              <a:t>//If </a:t>
            </a:r>
            <a:r>
              <a:rPr lang="en-GB" sz="2400" b="1" dirty="0" err="1" smtClean="0"/>
              <a:t>num_Of_Letters</a:t>
            </a:r>
            <a:r>
              <a:rPr lang="en-GB" sz="2400" b="1" dirty="0" smtClean="0"/>
              <a:t> in less than or equal to zero then error</a:t>
            </a:r>
          </a:p>
          <a:p>
            <a:pPr>
              <a:lnSpc>
                <a:spcPct val="140000"/>
              </a:lnSpc>
            </a:pPr>
            <a:r>
              <a:rPr lang="en-GB" sz="2800" dirty="0" err="1" smtClean="0"/>
              <a:t>printf</a:t>
            </a:r>
            <a:r>
              <a:rPr lang="en-GB" sz="2800" dirty="0" smtClean="0"/>
              <a:t>(“Number of letters is %</a:t>
            </a:r>
            <a:r>
              <a:rPr lang="en-GB" sz="2800" dirty="0" err="1" smtClean="0"/>
              <a:t>d”,num_Of_Letters</a:t>
            </a:r>
            <a:r>
              <a:rPr lang="en-GB" sz="2800" dirty="0" smtClean="0"/>
              <a:t>);</a:t>
            </a:r>
          </a:p>
          <a:p>
            <a:pPr>
              <a:lnSpc>
                <a:spcPct val="140000"/>
              </a:lnSpc>
            </a:pPr>
            <a:r>
              <a:rPr lang="en-GB" sz="2400" b="1" dirty="0" smtClean="0"/>
              <a:t>// multiply all numbers from n to 1 to find number of  </a:t>
            </a:r>
          </a:p>
          <a:p>
            <a:pPr>
              <a:lnSpc>
                <a:spcPct val="140000"/>
              </a:lnSpc>
            </a:pPr>
            <a:r>
              <a:rPr lang="en-GB" sz="2400" b="1" dirty="0" smtClean="0"/>
              <a:t>// number of </a:t>
            </a:r>
            <a:r>
              <a:rPr lang="en-GB" sz="2400" b="1" dirty="0" err="1" smtClean="0"/>
              <a:t>isogram</a:t>
            </a:r>
            <a:r>
              <a:rPr lang="en-GB" sz="2400" b="1" dirty="0" smtClean="0"/>
              <a:t> words that can be formed</a:t>
            </a:r>
          </a:p>
          <a:p>
            <a:pPr>
              <a:lnSpc>
                <a:spcPct val="140000"/>
              </a:lnSpc>
            </a:pPr>
            <a:r>
              <a:rPr lang="en-GB" sz="2400" dirty="0" smtClean="0"/>
              <a:t>}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>
            <a:normAutofit/>
          </a:bodyPr>
          <a:lstStyle/>
          <a:p>
            <a:r>
              <a:rPr lang="en-GB" b="1" dirty="0" smtClean="0"/>
              <a:t>Technique to solve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686800" cy="5572164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Length of the word can only be maximum of ‘n’</a:t>
            </a:r>
          </a:p>
          <a:p>
            <a:pPr algn="just"/>
            <a:r>
              <a:rPr lang="en-GB" dirty="0" smtClean="0"/>
              <a:t>First letter can be any of the ‘n’ letters</a:t>
            </a:r>
          </a:p>
          <a:p>
            <a:pPr algn="just"/>
            <a:r>
              <a:rPr lang="en-GB" dirty="0" smtClean="0"/>
              <a:t>Second letter will be any of the remaining ‘n-1’</a:t>
            </a:r>
          </a:p>
          <a:p>
            <a:pPr algn="just"/>
            <a:r>
              <a:rPr lang="en-GB" dirty="0" smtClean="0"/>
              <a:t>Third letter will be any of the remaining ‘n-2’</a:t>
            </a:r>
          </a:p>
          <a:p>
            <a:pPr algn="just"/>
            <a:r>
              <a:rPr lang="en-GB" dirty="0" smtClean="0"/>
              <a:t>...</a:t>
            </a:r>
          </a:p>
          <a:p>
            <a:pPr algn="just"/>
            <a:r>
              <a:rPr lang="en-GB" dirty="0" smtClean="0"/>
              <a:t>n</a:t>
            </a:r>
            <a:r>
              <a:rPr lang="en-GB" baseline="30000" dirty="0" smtClean="0"/>
              <a:t>th</a:t>
            </a:r>
            <a:r>
              <a:rPr lang="en-GB" dirty="0" smtClean="0"/>
              <a:t> letter can be the only one left</a:t>
            </a:r>
          </a:p>
          <a:p>
            <a:pPr algn="just"/>
            <a:r>
              <a:rPr lang="en-GB" dirty="0" smtClean="0"/>
              <a:t>Therefore total number of </a:t>
            </a:r>
            <a:r>
              <a:rPr lang="en-GB" dirty="0" err="1" smtClean="0"/>
              <a:t>isogram</a:t>
            </a:r>
            <a:r>
              <a:rPr lang="en-GB" dirty="0" smtClean="0"/>
              <a:t> words that shall be formed is</a:t>
            </a:r>
          </a:p>
          <a:p>
            <a:pPr algn="just"/>
            <a:r>
              <a:rPr lang="en-GB" dirty="0" smtClean="0"/>
              <a:t>n*(n-1)*(n-2)*...*1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b="1" smtClean="0"/>
              <a:t>Compile and Run</a:t>
            </a:r>
            <a:endParaRPr lang="en-GB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14282" y="1214422"/>
            <a:ext cx="87154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Compile and run the program named as </a:t>
            </a:r>
            <a:r>
              <a:rPr lang="en-GB" sz="2800" dirty="0" err="1" smtClean="0"/>
              <a:t>isogram.c</a:t>
            </a:r>
            <a:endParaRPr lang="en-GB" sz="28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</a:t>
            </a:r>
            <a:r>
              <a:rPr lang="en-GB" sz="2800" dirty="0" err="1" smtClean="0"/>
              <a:t>gcc</a:t>
            </a:r>
            <a:r>
              <a:rPr lang="en-GB" sz="2800" dirty="0" smtClean="0"/>
              <a:t> </a:t>
            </a:r>
            <a:r>
              <a:rPr lang="en-GB" sz="2800" dirty="0" err="1" smtClean="0"/>
              <a:t>isogram.c</a:t>
            </a:r>
            <a:r>
              <a:rPr lang="en-GB" sz="2800" dirty="0" smtClean="0"/>
              <a:t> – to compile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./</a:t>
            </a:r>
            <a:r>
              <a:rPr lang="en-GB" sz="2800" dirty="0" err="1" smtClean="0"/>
              <a:t>a.out</a:t>
            </a:r>
            <a:r>
              <a:rPr lang="en-GB" sz="2800" dirty="0" smtClean="0"/>
              <a:t> – to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Automatic Type Conversion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52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Convert a variable from one data type to another data type</a:t>
            </a:r>
          </a:p>
          <a:p>
            <a:pPr>
              <a:lnSpc>
                <a:spcPct val="140000"/>
              </a:lnSpc>
            </a:pPr>
            <a:r>
              <a:rPr lang="en-GB" sz="2800" dirty="0" smtClean="0"/>
              <a:t>When the type conversion is performed automatically by the compiler without programmers intervention, such type of conversion is known as </a:t>
            </a:r>
            <a:r>
              <a:rPr lang="en-GB" sz="2800" b="1" dirty="0" smtClean="0"/>
              <a:t>implicit type conversion</a:t>
            </a:r>
            <a:r>
              <a:rPr lang="en-GB" sz="2800" dirty="0" smtClean="0"/>
              <a:t> or </a:t>
            </a:r>
            <a:r>
              <a:rPr lang="en-GB" sz="2800" b="1" dirty="0" smtClean="0"/>
              <a:t>type promotion</a:t>
            </a:r>
            <a:r>
              <a:rPr lang="en-GB" sz="2800" dirty="0" smtClean="0"/>
              <a:t>.</a:t>
            </a:r>
          </a:p>
          <a:p>
            <a:pPr>
              <a:lnSpc>
                <a:spcPct val="140000"/>
              </a:lnSpc>
            </a:pPr>
            <a:endParaRPr lang="en-GB" sz="2800" dirty="0" smtClean="0"/>
          </a:p>
          <a:p>
            <a:pPr>
              <a:lnSpc>
                <a:spcPct val="140000"/>
              </a:lnSpc>
            </a:pPr>
            <a:r>
              <a:rPr lang="en-GB" sz="2800" dirty="0" smtClean="0"/>
              <a:t>The compiler converts all operands into the data type of the largest operand.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Rules for Implicit Type Conversion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 smtClean="0"/>
              <a:t> Sequence of rules that are applied while evaluating expressions are given below: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All short and char are automatically converted to </a:t>
            </a:r>
            <a:r>
              <a:rPr lang="en-GB" sz="3200" dirty="0" err="1" smtClean="0"/>
              <a:t>int</a:t>
            </a:r>
            <a:r>
              <a:rPr lang="en-GB" sz="3200" dirty="0" smtClean="0"/>
              <a:t>, then,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If either of the operand is of type long double, then others will be converted to long double and result will be long double.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Else, if either of the operand is double, then others are converted to double.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Else, if either of the operand is float, then others are converted to float.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Rules for Type Conversion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800" dirty="0" smtClean="0"/>
              <a:t> Else, if either of the operand is unsigned long </a:t>
            </a:r>
            <a:r>
              <a:rPr lang="en-GB" sz="2800" dirty="0" err="1" smtClean="0"/>
              <a:t>int</a:t>
            </a:r>
            <a:r>
              <a:rPr lang="en-GB" sz="2800" dirty="0" smtClean="0"/>
              <a:t>, then others will be converted to unsigned long int.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Else, if one of the operand is long </a:t>
            </a:r>
            <a:r>
              <a:rPr lang="en-GB" sz="2800" dirty="0" err="1" smtClean="0"/>
              <a:t>int</a:t>
            </a:r>
            <a:r>
              <a:rPr lang="en-GB" sz="2800" dirty="0" smtClean="0"/>
              <a:t>, and the other is unsigned </a:t>
            </a:r>
            <a:r>
              <a:rPr lang="en-GB" sz="2800" dirty="0" err="1" smtClean="0"/>
              <a:t>int</a:t>
            </a:r>
            <a:r>
              <a:rPr lang="en-GB" sz="2800" dirty="0" smtClean="0"/>
              <a:t>, then</a:t>
            </a:r>
          </a:p>
          <a:p>
            <a:pPr lvl="1">
              <a:buFont typeface="Arial" pitchFamily="34" charset="0"/>
              <a:buChar char="•"/>
            </a:pPr>
            <a:r>
              <a:rPr lang="en-GB" sz="2800" dirty="0" smtClean="0"/>
              <a:t> if a long </a:t>
            </a:r>
            <a:r>
              <a:rPr lang="en-GB" sz="2800" dirty="0" err="1" smtClean="0"/>
              <a:t>int</a:t>
            </a:r>
            <a:r>
              <a:rPr lang="en-GB" sz="2800" dirty="0" smtClean="0"/>
              <a:t> can represent all values of an unsigned </a:t>
            </a:r>
            <a:r>
              <a:rPr lang="en-GB" sz="2800" dirty="0" err="1" smtClean="0"/>
              <a:t>int</a:t>
            </a:r>
            <a:r>
              <a:rPr lang="en-GB" sz="2800" dirty="0" smtClean="0"/>
              <a:t>, the unsigned </a:t>
            </a:r>
            <a:r>
              <a:rPr lang="en-GB" sz="2800" dirty="0" err="1" smtClean="0"/>
              <a:t>int</a:t>
            </a:r>
            <a:r>
              <a:rPr lang="en-GB" sz="2800" dirty="0" smtClean="0"/>
              <a:t> is converted to long int.</a:t>
            </a:r>
          </a:p>
          <a:p>
            <a:pPr lvl="1">
              <a:buFont typeface="Arial" pitchFamily="34" charset="0"/>
              <a:buChar char="•"/>
            </a:pPr>
            <a:r>
              <a:rPr lang="en-GB" sz="2800" dirty="0" smtClean="0"/>
              <a:t> otherwise, both operands are converted to unsigned long int.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Else, if either operand is long </a:t>
            </a:r>
            <a:r>
              <a:rPr lang="en-GB" sz="2800" dirty="0" err="1" smtClean="0"/>
              <a:t>int</a:t>
            </a:r>
            <a:r>
              <a:rPr lang="en-GB" sz="2800" dirty="0" smtClean="0"/>
              <a:t> then other will be converted to long int.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Else, if either operand is unsigned </a:t>
            </a:r>
            <a:r>
              <a:rPr lang="en-GB" sz="2800" dirty="0" err="1" smtClean="0"/>
              <a:t>int</a:t>
            </a:r>
            <a:r>
              <a:rPr lang="en-GB" sz="2800" dirty="0" smtClean="0"/>
              <a:t> then others will be converted to unsigned int.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9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smtClean="0"/>
              <a:t>char a = 65;</a:t>
            </a:r>
            <a:br>
              <a:rPr lang="en-GB" sz="2800" dirty="0" smtClean="0"/>
            </a:br>
            <a:r>
              <a:rPr lang="en-GB" sz="2800" dirty="0" smtClean="0"/>
              <a:t>char b = 100;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c = </a:t>
            </a:r>
            <a:r>
              <a:rPr lang="en-GB" sz="2800" dirty="0" err="1" smtClean="0"/>
              <a:t>a%b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c",c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9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A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10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 = 165;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b = 100;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c = a/b;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d",c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10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1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11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 = 165;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b = 100;</a:t>
            </a:r>
            <a:br>
              <a:rPr lang="en-GB" sz="2800" dirty="0" smtClean="0"/>
            </a:br>
            <a:r>
              <a:rPr lang="en-GB" sz="2800" dirty="0" smtClean="0"/>
              <a:t>float c = a/b;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f",c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11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- 1.000000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err="1" smtClean="0"/>
              <a:t>Isogram</a:t>
            </a:r>
            <a:r>
              <a:rPr lang="en-GB" b="1" dirty="0" smtClean="0"/>
              <a:t> problem</a:t>
            </a:r>
            <a:endParaRPr lang="en-GB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2214554"/>
          <a:ext cx="8715435" cy="273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5"/>
                <a:gridCol w="2905145"/>
                <a:gridCol w="2905145"/>
              </a:tblGrid>
              <a:tr h="1176035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Input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Output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Alternate Ways for Solution</a:t>
                      </a:r>
                      <a:endParaRPr lang="en-GB" sz="3200" dirty="0"/>
                    </a:p>
                  </a:txBody>
                  <a:tcPr/>
                </a:tc>
              </a:tr>
              <a:tr h="681353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Number of letters (n)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n! - Factorial of 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Iterative</a:t>
                      </a:r>
                      <a:r>
                        <a:rPr lang="en-GB" sz="3200" baseline="0" dirty="0" smtClean="0"/>
                        <a:t> way</a:t>
                      </a:r>
                    </a:p>
                    <a:p>
                      <a:r>
                        <a:rPr lang="en-GB" sz="3200" baseline="0" dirty="0" smtClean="0"/>
                        <a:t>Or</a:t>
                      </a:r>
                    </a:p>
                    <a:p>
                      <a:r>
                        <a:rPr lang="en-GB" sz="3200" baseline="0" dirty="0" smtClean="0"/>
                        <a:t>Recursive</a:t>
                      </a:r>
                      <a:endParaRPr lang="en-GB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12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 = 165;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b = 100;</a:t>
            </a:r>
            <a:br>
              <a:rPr lang="en-GB" sz="2800" dirty="0" smtClean="0"/>
            </a:br>
            <a:r>
              <a:rPr lang="en-GB" sz="2800" dirty="0" smtClean="0"/>
              <a:t>float c = a/b;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f",c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12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- 1.000000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13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 = 165;</a:t>
            </a:r>
            <a:br>
              <a:rPr lang="en-GB" sz="2800" dirty="0" smtClean="0"/>
            </a:br>
            <a:r>
              <a:rPr lang="en-GB" sz="2800" dirty="0" smtClean="0"/>
              <a:t>float b = 100;</a:t>
            </a:r>
            <a:br>
              <a:rPr lang="en-GB" sz="2800" dirty="0" smtClean="0"/>
            </a:br>
            <a:r>
              <a:rPr lang="en-GB" sz="2800" dirty="0" smtClean="0"/>
              <a:t>float c = a/b;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f",c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</a:p>
          <a:p>
            <a:r>
              <a:rPr lang="en-GB" sz="2800" dirty="0" smtClean="0"/>
              <a:t/>
            </a:r>
            <a:br>
              <a:rPr lang="en-GB" sz="2800" dirty="0" smtClean="0"/>
            </a:b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13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- 1.650000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Explicit Type Conversion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Type conversion performed by the programmer is known as explicit type conversion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Explicit type conversion is also known as </a:t>
            </a:r>
            <a:r>
              <a:rPr lang="en-GB" sz="2800" b="1" dirty="0" smtClean="0"/>
              <a:t>type casting</a:t>
            </a:r>
            <a:r>
              <a:rPr lang="en-GB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Type casting in c is done in the following form:</a:t>
            </a:r>
          </a:p>
          <a:p>
            <a:pPr>
              <a:lnSpc>
                <a:spcPct val="150000"/>
              </a:lnSpc>
            </a:pPr>
            <a:r>
              <a:rPr lang="en-GB" sz="2800" b="1" dirty="0" smtClean="0"/>
              <a:t>(</a:t>
            </a:r>
            <a:r>
              <a:rPr lang="en-GB" sz="2800" b="1" dirty="0" err="1" smtClean="0"/>
              <a:t>data_type</a:t>
            </a:r>
            <a:r>
              <a:rPr lang="en-GB" sz="2800" b="1" dirty="0" smtClean="0"/>
              <a:t>)expression;</a:t>
            </a:r>
            <a:endParaRPr lang="en-GB" sz="2800" dirty="0" smtClean="0"/>
          </a:p>
          <a:p>
            <a:pPr>
              <a:lnSpc>
                <a:spcPct val="150000"/>
              </a:lnSpc>
            </a:pPr>
            <a:r>
              <a:rPr lang="en-GB" sz="2800" dirty="0" smtClean="0"/>
              <a:t>where, </a:t>
            </a:r>
            <a:r>
              <a:rPr lang="en-GB" sz="2800" i="1" dirty="0" err="1" smtClean="0"/>
              <a:t>data_type</a:t>
            </a:r>
            <a:r>
              <a:rPr lang="en-GB" sz="2800" dirty="0" smtClean="0"/>
              <a:t> is any valid c data type, and </a:t>
            </a:r>
            <a:r>
              <a:rPr lang="en-GB" sz="2800" i="1" dirty="0" smtClean="0"/>
              <a:t>expression</a:t>
            </a:r>
            <a:r>
              <a:rPr lang="en-GB" sz="2800" dirty="0" smtClean="0"/>
              <a:t> may be constant, variable or an expression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For example, x=(</a:t>
            </a:r>
            <a:r>
              <a:rPr lang="en-GB" sz="2800" dirty="0" err="1" smtClean="0"/>
              <a:t>int</a:t>
            </a:r>
            <a:r>
              <a:rPr lang="en-GB" sz="2800" dirty="0" smtClean="0"/>
              <a:t>)</a:t>
            </a:r>
            <a:r>
              <a:rPr lang="en-GB" sz="2800" dirty="0" err="1" smtClean="0"/>
              <a:t>a+b</a:t>
            </a:r>
            <a:r>
              <a:rPr lang="en-GB" sz="2800" dirty="0" smtClean="0"/>
              <a:t>*d;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Explicit Type Conversion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The following rules have to be followed while converting the expression from one type to another to avoid the loss of information: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All integer types to be converted to float.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All float types to be converted to double.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All character types to be converted to integer.</a:t>
            </a:r>
          </a:p>
          <a:p>
            <a:pPr>
              <a:lnSpc>
                <a:spcPct val="150000"/>
              </a:lnSpc>
            </a:pP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14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 = 165;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b = 100;</a:t>
            </a:r>
            <a:br>
              <a:rPr lang="en-GB" sz="2800" dirty="0" smtClean="0"/>
            </a:br>
            <a:r>
              <a:rPr lang="en-GB" sz="2800" dirty="0" smtClean="0"/>
              <a:t>float c = (float)(a/b);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f",c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14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1.000000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15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 = 165;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b = 100;</a:t>
            </a:r>
            <a:br>
              <a:rPr lang="en-GB" sz="2800" dirty="0" smtClean="0"/>
            </a:br>
            <a:r>
              <a:rPr lang="en-GB" sz="2800" dirty="0" smtClean="0"/>
              <a:t>float c = (float) a/b;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f",c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15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1.650000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2991</Words>
  <Application>Microsoft Office PowerPoint</Application>
  <PresentationFormat>On-screen Show (4:3)</PresentationFormat>
  <Paragraphs>598</Paragraphs>
  <Slides>109</Slides>
  <Notes>87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0" baseType="lpstr">
      <vt:lpstr>Office Theme</vt:lpstr>
      <vt:lpstr>Divide and Conquer Strategy</vt:lpstr>
      <vt:lpstr>Counting basket of Coins</vt:lpstr>
      <vt:lpstr>Activity</vt:lpstr>
      <vt:lpstr>Divide And Conquer</vt:lpstr>
      <vt:lpstr>Divide And Conquer</vt:lpstr>
      <vt:lpstr>Divide And Conquer</vt:lpstr>
      <vt:lpstr>Isogram problem</vt:lpstr>
      <vt:lpstr>Technique to solve</vt:lpstr>
      <vt:lpstr>Isogram problem</vt:lpstr>
      <vt:lpstr>Slide 10</vt:lpstr>
      <vt:lpstr>Slide 11</vt:lpstr>
      <vt:lpstr>Tower of Hanoi</vt:lpstr>
      <vt:lpstr>Rules of the Puzzle</vt:lpstr>
      <vt:lpstr>ToH problem</vt:lpstr>
      <vt:lpstr>Initial Configuration</vt:lpstr>
      <vt:lpstr>Final Configuration</vt:lpstr>
      <vt:lpstr>Recursive Algorithm to Solve Tower of Hanoi</vt:lpstr>
      <vt:lpstr>Pseudocode for Tower of Hanoi</vt:lpstr>
      <vt:lpstr>Pseudocode for Tower of Hanoi</vt:lpstr>
      <vt:lpstr>Steps of Executing Pseudocode of ToH when n = 4</vt:lpstr>
      <vt:lpstr>Change of from, to and inter pegs in call of first solve in pseudocode when n = 4, </vt:lpstr>
      <vt:lpstr>Disc movements</vt:lpstr>
      <vt:lpstr>Slide 23</vt:lpstr>
      <vt:lpstr>Slide 24</vt:lpstr>
      <vt:lpstr>Steps in Learning a Natural Language</vt:lpstr>
      <vt:lpstr>Solve Isogram Problem using Computer</vt:lpstr>
      <vt:lpstr>Solve it using Computer</vt:lpstr>
      <vt:lpstr>Solve it using Computer</vt:lpstr>
      <vt:lpstr>Layout of a C program</vt:lpstr>
      <vt:lpstr>Components of a C program</vt:lpstr>
      <vt:lpstr>Partial C code for Isogram Problem</vt:lpstr>
      <vt:lpstr>Comments in C</vt:lpstr>
      <vt:lpstr>Multiline Comments in C</vt:lpstr>
      <vt:lpstr>Character set of C</vt:lpstr>
      <vt:lpstr>Constants, Variables and Keywords </vt:lpstr>
      <vt:lpstr>Types of C Constants </vt:lpstr>
      <vt:lpstr>Rules for Constructing Integer Constants </vt:lpstr>
      <vt:lpstr>What will be the Output of code?</vt:lpstr>
      <vt:lpstr>Output</vt:lpstr>
      <vt:lpstr>Real Constants </vt:lpstr>
      <vt:lpstr>Rules for Fractional Form Real Constants</vt:lpstr>
      <vt:lpstr>Exponential Form of Real Constants</vt:lpstr>
      <vt:lpstr>Rules for Exponential Form Real Constants</vt:lpstr>
      <vt:lpstr>Rules for Constructing Character Constants </vt:lpstr>
      <vt:lpstr>Types of C Variables </vt:lpstr>
      <vt:lpstr>Rules for Constructing Variable Names</vt:lpstr>
      <vt:lpstr>Data types in C</vt:lpstr>
      <vt:lpstr>Integer Types</vt:lpstr>
      <vt:lpstr>Floating Point Types</vt:lpstr>
      <vt:lpstr> Keywords </vt:lpstr>
      <vt:lpstr>Discuss Valid and Invalid variable names</vt:lpstr>
      <vt:lpstr>I/O in C</vt:lpstr>
      <vt:lpstr>I/O in C</vt:lpstr>
      <vt:lpstr>printf and scanf format codes</vt:lpstr>
      <vt:lpstr>printf and scanf format codes</vt:lpstr>
      <vt:lpstr>Address of a variable</vt:lpstr>
      <vt:lpstr>Arithmetic instructions in C</vt:lpstr>
      <vt:lpstr>Example 1</vt:lpstr>
      <vt:lpstr>Output 1</vt:lpstr>
      <vt:lpstr>Example 2</vt:lpstr>
      <vt:lpstr>Output 2</vt:lpstr>
      <vt:lpstr>Example 3</vt:lpstr>
      <vt:lpstr>Output 3</vt:lpstr>
      <vt:lpstr>Arithmetic Operators in C</vt:lpstr>
      <vt:lpstr>Precedence of Operators in C</vt:lpstr>
      <vt:lpstr>Example 4</vt:lpstr>
      <vt:lpstr>Output 4</vt:lpstr>
      <vt:lpstr>Example 5</vt:lpstr>
      <vt:lpstr>Output 5</vt:lpstr>
      <vt:lpstr>Example 6</vt:lpstr>
      <vt:lpstr>Output 6</vt:lpstr>
      <vt:lpstr>Example 7</vt:lpstr>
      <vt:lpstr>Output 7</vt:lpstr>
      <vt:lpstr>Example 8</vt:lpstr>
      <vt:lpstr>Output 8</vt:lpstr>
      <vt:lpstr>Associativity of Operators in C</vt:lpstr>
      <vt:lpstr>Slide 77</vt:lpstr>
      <vt:lpstr>Slide 78</vt:lpstr>
      <vt:lpstr>Partial C code for Isogram Problem</vt:lpstr>
      <vt:lpstr>Compile and Run</vt:lpstr>
      <vt:lpstr>Automatic Type Conversion in C</vt:lpstr>
      <vt:lpstr>Rules for Implicit Type Conversion in C</vt:lpstr>
      <vt:lpstr>Rules for Type Conversion in C</vt:lpstr>
      <vt:lpstr>Example 9</vt:lpstr>
      <vt:lpstr>Output 9</vt:lpstr>
      <vt:lpstr>Example 10</vt:lpstr>
      <vt:lpstr>Output 10</vt:lpstr>
      <vt:lpstr>Example 11</vt:lpstr>
      <vt:lpstr>Output 11</vt:lpstr>
      <vt:lpstr>Example 12</vt:lpstr>
      <vt:lpstr>Output 12</vt:lpstr>
      <vt:lpstr>Example 13</vt:lpstr>
      <vt:lpstr>Output 13</vt:lpstr>
      <vt:lpstr>Explicit Type Conversion</vt:lpstr>
      <vt:lpstr>Explicit Type Conversion</vt:lpstr>
      <vt:lpstr>Example 14</vt:lpstr>
      <vt:lpstr>Output 14</vt:lpstr>
      <vt:lpstr>Example 15</vt:lpstr>
      <vt:lpstr>Output 15</vt:lpstr>
      <vt:lpstr>Assignment</vt:lpstr>
      <vt:lpstr>Scope and Lifetime of a Variable in C Language</vt:lpstr>
      <vt:lpstr>Global vs Local Scope</vt:lpstr>
      <vt:lpstr>Global vs Local Scope</vt:lpstr>
      <vt:lpstr>Storage Classes in C</vt:lpstr>
      <vt:lpstr>Storage Classes in C</vt:lpstr>
      <vt:lpstr>Static in C</vt:lpstr>
      <vt:lpstr>Extern in C</vt:lpstr>
      <vt:lpstr>Extern in C</vt:lpstr>
      <vt:lpstr>Declaration and Definition of Variables in 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vineet</dc:creator>
  <cp:lastModifiedBy>Windows User</cp:lastModifiedBy>
  <cp:revision>498</cp:revision>
  <dcterms:created xsi:type="dcterms:W3CDTF">2016-01-01T16:17:34Z</dcterms:created>
  <dcterms:modified xsi:type="dcterms:W3CDTF">2017-01-06T04:58:36Z</dcterms:modified>
</cp:coreProperties>
</file>