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8" r:id="rId3"/>
    <p:sldId id="333" r:id="rId4"/>
    <p:sldId id="332" r:id="rId5"/>
    <p:sldId id="334" r:id="rId6"/>
    <p:sldId id="331" r:id="rId7"/>
    <p:sldId id="329" r:id="rId8"/>
    <p:sldId id="330"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28" r:id="rId26"/>
    <p:sldId id="257" r:id="rId27"/>
    <p:sldId id="260" r:id="rId28"/>
    <p:sldId id="259" r:id="rId29"/>
    <p:sldId id="261" r:id="rId30"/>
    <p:sldId id="262" r:id="rId31"/>
    <p:sldId id="263" r:id="rId32"/>
    <p:sldId id="264" r:id="rId33"/>
    <p:sldId id="268" r:id="rId34"/>
    <p:sldId id="269" r:id="rId35"/>
    <p:sldId id="266" r:id="rId36"/>
    <p:sldId id="267" r:id="rId37"/>
    <p:sldId id="270" r:id="rId38"/>
    <p:sldId id="271" r:id="rId39"/>
    <p:sldId id="272" r:id="rId40"/>
    <p:sldId id="273" r:id="rId41"/>
    <p:sldId id="274" r:id="rId42"/>
    <p:sldId id="275" r:id="rId43"/>
    <p:sldId id="282" r:id="rId44"/>
    <p:sldId id="284" r:id="rId45"/>
    <p:sldId id="285" r:id="rId46"/>
    <p:sldId id="286" r:id="rId47"/>
    <p:sldId id="287" r:id="rId48"/>
    <p:sldId id="288" r:id="rId49"/>
    <p:sldId id="293" r:id="rId50"/>
    <p:sldId id="294" r:id="rId51"/>
    <p:sldId id="351" r:id="rId52"/>
    <p:sldId id="352" r:id="rId53"/>
    <p:sldId id="353" r:id="rId54"/>
    <p:sldId id="295" r:id="rId55"/>
    <p:sldId id="296" r:id="rId56"/>
    <p:sldId id="323" r:id="rId57"/>
    <p:sldId id="299" r:id="rId58"/>
    <p:sldId id="300" r:id="rId59"/>
    <p:sldId id="301" r:id="rId60"/>
    <p:sldId id="302" r:id="rId61"/>
    <p:sldId id="303" r:id="rId62"/>
    <p:sldId id="304" r:id="rId63"/>
    <p:sldId id="305" r:id="rId64"/>
    <p:sldId id="306" r:id="rId65"/>
    <p:sldId id="307" r:id="rId66"/>
    <p:sldId id="308" r:id="rId67"/>
    <p:sldId id="321" r:id="rId68"/>
    <p:sldId id="325" r:id="rId69"/>
    <p:sldId id="326" r:id="rId70"/>
    <p:sldId id="327" r:id="rId71"/>
    <p:sldId id="324" r:id="rId72"/>
    <p:sldId id="322" r:id="rId73"/>
    <p:sldId id="298" r:id="rId74"/>
    <p:sldId id="309" r:id="rId75"/>
    <p:sldId id="310" r:id="rId76"/>
    <p:sldId id="311" r:id="rId77"/>
    <p:sldId id="313" r:id="rId78"/>
    <p:sldId id="355" r:id="rId79"/>
    <p:sldId id="354" r:id="rId80"/>
    <p:sldId id="314" r:id="rId81"/>
    <p:sldId id="312" r:id="rId82"/>
    <p:sldId id="315" r:id="rId83"/>
    <p:sldId id="316" r:id="rId84"/>
    <p:sldId id="317" r:id="rId85"/>
    <p:sldId id="318" r:id="rId86"/>
    <p:sldId id="319" r:id="rId87"/>
    <p:sldId id="320"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5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A834E1-EF30-4236-9435-4ACB8DD62881}" type="datetimeFigureOut">
              <a:rPr lang="en-US" smtClean="0"/>
              <a:pPr/>
              <a:t>1/9/2017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038D8-5938-4BDD-B650-8B75D4D30936}"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69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4B0974-B3BA-4748-8B62-1023DA19F1ED}" type="slidenum">
              <a:rPr lang="en-US"/>
              <a:pPr fontAlgn="base">
                <a:spcBef>
                  <a:spcPct val="0"/>
                </a:spcBef>
                <a:spcAft>
                  <a:spcPct val="0"/>
                </a:spcAft>
              </a:pPr>
              <a:t>72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AA189F4-EB79-4C10-9AAF-73D4E08D7662}" type="datetimeFigureOut">
              <a:rPr lang="en-US" smtClean="0"/>
              <a:pPr/>
              <a:t>1/9/2017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A189F4-EB79-4C10-9AAF-73D4E08D7662}" type="datetimeFigureOut">
              <a:rPr lang="en-US" smtClean="0"/>
              <a:pPr/>
              <a:t>1/9/2017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A189F4-EB79-4C10-9AAF-73D4E08D7662}" type="datetimeFigureOut">
              <a:rPr lang="en-US" smtClean="0"/>
              <a:pPr/>
              <a:t>1/9/2017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A189F4-EB79-4C10-9AAF-73D4E08D7662}" type="datetimeFigureOut">
              <a:rPr lang="en-US" smtClean="0"/>
              <a:pPr/>
              <a:t>1/9/2017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189F4-EB79-4C10-9AAF-73D4E08D7662}" type="datetimeFigureOut">
              <a:rPr lang="en-US" smtClean="0"/>
              <a:pPr/>
              <a:t>1/9/2017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AA189F4-EB79-4C10-9AAF-73D4E08D7662}" type="datetimeFigureOut">
              <a:rPr lang="en-US" smtClean="0"/>
              <a:pPr/>
              <a:t>1/9/2017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AA189F4-EB79-4C10-9AAF-73D4E08D7662}" type="datetimeFigureOut">
              <a:rPr lang="en-US" smtClean="0"/>
              <a:pPr/>
              <a:t>1/9/2017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AA189F4-EB79-4C10-9AAF-73D4E08D7662}" type="datetimeFigureOut">
              <a:rPr lang="en-US" smtClean="0"/>
              <a:pPr/>
              <a:t>1/9/2017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189F4-EB79-4C10-9AAF-73D4E08D7662}" type="datetimeFigureOut">
              <a:rPr lang="en-US" smtClean="0"/>
              <a:pPr/>
              <a:t>1/9/2017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189F4-EB79-4C10-9AAF-73D4E08D7662}" type="datetimeFigureOut">
              <a:rPr lang="en-US" smtClean="0"/>
              <a:pPr/>
              <a:t>1/9/2017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189F4-EB79-4C10-9AAF-73D4E08D7662}" type="datetimeFigureOut">
              <a:rPr lang="en-US" smtClean="0"/>
              <a:pPr/>
              <a:t>1/9/2017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57EB6F-3013-4B9B-A556-AE613D4AF7B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189F4-EB79-4C10-9AAF-73D4E08D7662}" type="datetimeFigureOut">
              <a:rPr lang="en-US" smtClean="0"/>
              <a:pPr/>
              <a:t>1/9/2017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7EB6F-3013-4B9B-A556-AE613D4AF7B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Logical Statements and Selection Structures</a:t>
            </a:r>
            <a:endParaRPr lang="en-GB" dirty="0"/>
          </a:p>
        </p:txBody>
      </p:sp>
      <p:sp>
        <p:nvSpPr>
          <p:cNvPr id="3" name="Subtitle 2"/>
          <p:cNvSpPr>
            <a:spLocks noGrp="1"/>
          </p:cNvSpPr>
          <p:nvPr>
            <p:ph type="subTitle" idx="1"/>
          </p:nvPr>
        </p:nvSpPr>
        <p:spPr/>
        <p:txBody>
          <a:bodyPr/>
          <a:lstStyle/>
          <a:p>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Example</a:t>
            </a:r>
            <a:endParaRPr lang="en-GB" dirty="0"/>
          </a:p>
        </p:txBody>
      </p:sp>
      <p:pic>
        <p:nvPicPr>
          <p:cNvPr id="3074" name="Picture 2"/>
          <p:cNvPicPr>
            <a:picLocks noChangeAspect="1" noChangeArrowheads="1"/>
          </p:cNvPicPr>
          <p:nvPr/>
        </p:nvPicPr>
        <p:blipFill>
          <a:blip r:embed="rId2"/>
          <a:srcRect/>
          <a:stretch>
            <a:fillRect/>
          </a:stretch>
        </p:blipFill>
        <p:spPr bwMode="auto">
          <a:xfrm>
            <a:off x="0" y="1071546"/>
            <a:ext cx="9358377" cy="2071702"/>
          </a:xfrm>
          <a:prstGeom prst="rect">
            <a:avLst/>
          </a:prstGeom>
          <a:noFill/>
          <a:ln w="9525">
            <a:noFill/>
            <a:miter lim="800000"/>
            <a:headEnd/>
            <a:tailEnd/>
          </a:ln>
          <a:effectLst/>
        </p:spPr>
      </p:pic>
      <p:sp>
        <p:nvSpPr>
          <p:cNvPr id="6" name="Rectangle 5"/>
          <p:cNvSpPr/>
          <p:nvPr/>
        </p:nvSpPr>
        <p:spPr>
          <a:xfrm>
            <a:off x="142844" y="3357562"/>
            <a:ext cx="7929618" cy="3416320"/>
          </a:xfrm>
          <a:prstGeom prst="rect">
            <a:avLst/>
          </a:prstGeom>
        </p:spPr>
        <p:txBody>
          <a:bodyPr wrap="square">
            <a:spAutoFit/>
          </a:bodyPr>
          <a:lstStyle/>
          <a:p>
            <a:pPr>
              <a:lnSpc>
                <a:spcPct val="150000"/>
              </a:lnSpc>
            </a:pPr>
            <a:r>
              <a:rPr lang="da-DK" sz="2400" b="1" dirty="0" smtClean="0"/>
              <a:t>On giving inputs as:</a:t>
            </a:r>
          </a:p>
          <a:p>
            <a:pPr>
              <a:lnSpc>
                <a:spcPct val="150000"/>
              </a:lnSpc>
            </a:pPr>
            <a:r>
              <a:rPr lang="da-DK" sz="2400" dirty="0" smtClean="0"/>
              <a:t>34</a:t>
            </a:r>
            <a:br>
              <a:rPr lang="da-DK" sz="2400" dirty="0" smtClean="0"/>
            </a:br>
            <a:r>
              <a:rPr lang="da-DK" sz="2400" dirty="0" smtClean="0"/>
              <a:t>45</a:t>
            </a:r>
          </a:p>
          <a:p>
            <a:pPr>
              <a:lnSpc>
                <a:spcPct val="150000"/>
              </a:lnSpc>
            </a:pPr>
            <a:r>
              <a:rPr lang="da-DK" sz="2400" b="1" dirty="0" smtClean="0"/>
              <a:t>Output of Program is:</a:t>
            </a:r>
            <a:r>
              <a:rPr lang="da-DK" sz="2400" dirty="0" smtClean="0"/>
              <a:t/>
            </a:r>
            <a:br>
              <a:rPr lang="da-DK" sz="2400" dirty="0" smtClean="0"/>
            </a:br>
            <a:r>
              <a:rPr lang="da-DK" sz="2400" dirty="0" smtClean="0"/>
              <a:t>Scanf ret 2</a:t>
            </a:r>
            <a:br>
              <a:rPr lang="da-DK" sz="2400" dirty="0" smtClean="0"/>
            </a:br>
            <a:r>
              <a:rPr lang="da-DK" sz="2400" dirty="0" smtClean="0"/>
              <a:t>Print ret 12</a:t>
            </a:r>
            <a:endParaRPr lang="en-GB"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Formatting Output</a:t>
            </a:r>
            <a:endParaRPr lang="en-GB" dirty="0"/>
          </a:p>
        </p:txBody>
      </p:sp>
      <p:sp>
        <p:nvSpPr>
          <p:cNvPr id="3" name="Content Placeholder 2"/>
          <p:cNvSpPr>
            <a:spLocks noGrp="1"/>
          </p:cNvSpPr>
          <p:nvPr>
            <p:ph idx="1"/>
          </p:nvPr>
        </p:nvSpPr>
        <p:spPr>
          <a:xfrm>
            <a:off x="285720" y="928670"/>
            <a:ext cx="8429684" cy="3500462"/>
          </a:xfrm>
        </p:spPr>
        <p:txBody>
          <a:bodyPr>
            <a:normAutofit/>
          </a:bodyPr>
          <a:lstStyle/>
          <a:p>
            <a:pPr>
              <a:lnSpc>
                <a:spcPct val="150000"/>
              </a:lnSpc>
            </a:pPr>
            <a:r>
              <a:rPr lang="en-GB" dirty="0" smtClean="0"/>
              <a:t>Additional arguments in </a:t>
            </a:r>
            <a:r>
              <a:rPr lang="en-GB" dirty="0" err="1" smtClean="0"/>
              <a:t>pritnf</a:t>
            </a:r>
            <a:r>
              <a:rPr lang="en-GB" dirty="0" smtClean="0"/>
              <a:t> to format as requested by user:</a:t>
            </a:r>
          </a:p>
          <a:p>
            <a:pPr>
              <a:lnSpc>
                <a:spcPct val="150000"/>
              </a:lnSpc>
            </a:pPr>
            <a:r>
              <a:rPr lang="en-GB" dirty="0" smtClean="0"/>
              <a:t> </a:t>
            </a:r>
            <a:r>
              <a:rPr lang="en-GB" b="1" dirty="0" smtClean="0"/>
              <a:t>%[flags][width][.precision][length]</a:t>
            </a:r>
            <a:r>
              <a:rPr lang="en-GB" b="1" dirty="0" err="1" smtClean="0"/>
              <a:t>specifier</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Formatting Output</a:t>
            </a:r>
            <a:endParaRPr lang="en-GB" dirty="0"/>
          </a:p>
        </p:txBody>
      </p:sp>
      <p:graphicFrame>
        <p:nvGraphicFramePr>
          <p:cNvPr id="6" name="Content Placeholder 5"/>
          <p:cNvGraphicFramePr>
            <a:graphicFrameLocks noGrp="1"/>
          </p:cNvGraphicFramePr>
          <p:nvPr>
            <p:ph idx="1"/>
          </p:nvPr>
        </p:nvGraphicFramePr>
        <p:xfrm>
          <a:off x="557242" y="928670"/>
          <a:ext cx="8229600" cy="5151120"/>
        </p:xfrm>
        <a:graphic>
          <a:graphicData uri="http://schemas.openxmlformats.org/drawingml/2006/table">
            <a:tbl>
              <a:tblPr firstRow="1" bandRow="1">
                <a:tableStyleId>{5C22544A-7EE6-4342-B048-85BDC9FD1C3A}</a:tableStyleId>
              </a:tblPr>
              <a:tblGrid>
                <a:gridCol w="1428760"/>
                <a:gridCol w="6800840"/>
              </a:tblGrid>
              <a:tr h="370840">
                <a:tc>
                  <a:txBody>
                    <a:bodyPr/>
                    <a:lstStyle/>
                    <a:p>
                      <a:r>
                        <a:rPr lang="en-GB" sz="2800" b="1" i="0" kern="1200" dirty="0" smtClean="0">
                          <a:solidFill>
                            <a:schemeClr val="lt1"/>
                          </a:solidFill>
                          <a:latin typeface="+mn-lt"/>
                          <a:ea typeface="+mn-ea"/>
                          <a:cs typeface="+mn-cs"/>
                        </a:rPr>
                        <a:t>Flags</a:t>
                      </a:r>
                      <a:endParaRPr lang="en-GB" sz="2800" dirty="0"/>
                    </a:p>
                  </a:txBody>
                  <a:tcPr/>
                </a:tc>
                <a:tc>
                  <a:txBody>
                    <a:bodyPr/>
                    <a:lstStyle/>
                    <a:p>
                      <a:r>
                        <a:rPr lang="en-GB" sz="2800" b="1" i="0" kern="1200" dirty="0" smtClean="0">
                          <a:solidFill>
                            <a:schemeClr val="lt1"/>
                          </a:solidFill>
                          <a:latin typeface="+mn-lt"/>
                          <a:ea typeface="+mn-ea"/>
                          <a:cs typeface="+mn-cs"/>
                        </a:rPr>
                        <a:t>Description</a:t>
                      </a:r>
                      <a:endParaRPr lang="en-GB" sz="2800" dirty="0"/>
                    </a:p>
                  </a:txBody>
                  <a:tcPr/>
                </a:tc>
              </a:tr>
              <a:tr h="370840">
                <a:tc>
                  <a:txBody>
                    <a:bodyPr/>
                    <a:lstStyle/>
                    <a:p>
                      <a:r>
                        <a:rPr lang="en-GB" sz="2800" dirty="0" smtClean="0"/>
                        <a:t>-</a:t>
                      </a:r>
                      <a:endParaRPr lang="en-GB" sz="2800" dirty="0"/>
                    </a:p>
                  </a:txBody>
                  <a:tcPr/>
                </a:tc>
                <a:tc>
                  <a:txBody>
                    <a:bodyPr/>
                    <a:lstStyle/>
                    <a:p>
                      <a:r>
                        <a:rPr lang="en-GB" sz="2800" b="0" i="0" kern="1200" dirty="0" smtClean="0">
                          <a:solidFill>
                            <a:schemeClr val="dk1"/>
                          </a:solidFill>
                          <a:latin typeface="+mn-lt"/>
                          <a:ea typeface="+mn-ea"/>
                          <a:cs typeface="+mn-cs"/>
                        </a:rPr>
                        <a:t>Left-justify within the given field width; Right justification is the default</a:t>
                      </a:r>
                      <a:endParaRPr lang="en-GB" sz="2800" dirty="0"/>
                    </a:p>
                  </a:txBody>
                  <a:tcPr/>
                </a:tc>
              </a:tr>
              <a:tr h="370840">
                <a:tc>
                  <a:txBody>
                    <a:bodyPr/>
                    <a:lstStyle/>
                    <a:p>
                      <a:r>
                        <a:rPr lang="en-GB" sz="2800" dirty="0" smtClean="0"/>
                        <a:t>+</a:t>
                      </a:r>
                      <a:endParaRPr lang="en-GB" sz="2800" dirty="0"/>
                    </a:p>
                  </a:txBody>
                  <a:tcPr/>
                </a:tc>
                <a:tc>
                  <a:txBody>
                    <a:bodyPr/>
                    <a:lstStyle/>
                    <a:p>
                      <a:r>
                        <a:rPr lang="en-GB" sz="2800" b="0" i="0" kern="1200" dirty="0" smtClean="0">
                          <a:solidFill>
                            <a:schemeClr val="dk1"/>
                          </a:solidFill>
                          <a:latin typeface="+mn-lt"/>
                          <a:ea typeface="+mn-ea"/>
                          <a:cs typeface="+mn-cs"/>
                        </a:rPr>
                        <a:t>Forces to precede the result with a plus or minus sign (+ or -) even for positive numbers. By default, only negative numbers are preceded with a -</a:t>
                      </a:r>
                      <a:r>
                        <a:rPr lang="en-GB" sz="2800" b="0" i="0" kern="1200" dirty="0" err="1" smtClean="0">
                          <a:solidFill>
                            <a:schemeClr val="dk1"/>
                          </a:solidFill>
                          <a:latin typeface="+mn-lt"/>
                          <a:ea typeface="+mn-ea"/>
                          <a:cs typeface="+mn-cs"/>
                        </a:rPr>
                        <a:t>ve</a:t>
                      </a:r>
                      <a:r>
                        <a:rPr lang="en-GB" sz="2800" b="0" i="0" kern="1200" dirty="0" smtClean="0">
                          <a:solidFill>
                            <a:schemeClr val="dk1"/>
                          </a:solidFill>
                          <a:latin typeface="+mn-lt"/>
                          <a:ea typeface="+mn-ea"/>
                          <a:cs typeface="+mn-cs"/>
                        </a:rPr>
                        <a:t> sign.</a:t>
                      </a:r>
                      <a:endParaRPr lang="en-GB" sz="2800" dirty="0"/>
                    </a:p>
                  </a:txBody>
                  <a:tcPr/>
                </a:tc>
              </a:tr>
              <a:tr h="370840">
                <a:tc>
                  <a:txBody>
                    <a:bodyPr/>
                    <a:lstStyle/>
                    <a:p>
                      <a:r>
                        <a:rPr lang="en-GB" sz="2800" dirty="0" smtClean="0"/>
                        <a:t>(space)</a:t>
                      </a:r>
                      <a:endParaRPr lang="en-GB" sz="2800" dirty="0"/>
                    </a:p>
                  </a:txBody>
                  <a:tcPr/>
                </a:tc>
                <a:tc>
                  <a:txBody>
                    <a:bodyPr/>
                    <a:lstStyle/>
                    <a:p>
                      <a:r>
                        <a:rPr lang="en-GB" sz="2800" b="0" i="0" kern="1200" dirty="0" smtClean="0">
                          <a:solidFill>
                            <a:schemeClr val="dk1"/>
                          </a:solidFill>
                          <a:latin typeface="+mn-lt"/>
                          <a:ea typeface="+mn-ea"/>
                          <a:cs typeface="+mn-cs"/>
                        </a:rPr>
                        <a:t>If no sign is going to be written, a blank space is inserted before the value</a:t>
                      </a:r>
                      <a:endParaRPr lang="en-GB" sz="2800" dirty="0"/>
                    </a:p>
                  </a:txBody>
                  <a:tcPr/>
                </a:tc>
              </a:tr>
              <a:tr h="370840">
                <a:tc>
                  <a:txBody>
                    <a:bodyPr/>
                    <a:lstStyle/>
                    <a:p>
                      <a:r>
                        <a:rPr lang="en-GB" sz="2800" dirty="0" smtClean="0"/>
                        <a:t>0</a:t>
                      </a:r>
                      <a:endParaRPr lang="en-GB" sz="2800" dirty="0"/>
                    </a:p>
                  </a:txBody>
                  <a:tcPr/>
                </a:tc>
                <a:tc>
                  <a:txBody>
                    <a:bodyPr/>
                    <a:lstStyle/>
                    <a:p>
                      <a:r>
                        <a:rPr lang="en-GB" sz="2800" b="0" i="0" kern="1200" dirty="0" smtClean="0">
                          <a:solidFill>
                            <a:schemeClr val="dk1"/>
                          </a:solidFill>
                          <a:latin typeface="+mn-lt"/>
                          <a:ea typeface="+mn-ea"/>
                          <a:cs typeface="+mn-cs"/>
                        </a:rPr>
                        <a:t>Left-pads the number with zeroes (0) instead of spaces, where padding is specified</a:t>
                      </a:r>
                      <a:endParaRPr lang="en-GB" sz="28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Formatting Output</a:t>
            </a:r>
            <a:endParaRPr lang="en-GB" dirty="0"/>
          </a:p>
        </p:txBody>
      </p:sp>
      <p:graphicFrame>
        <p:nvGraphicFramePr>
          <p:cNvPr id="6" name="Content Placeholder 5"/>
          <p:cNvGraphicFramePr>
            <a:graphicFrameLocks noGrp="1"/>
          </p:cNvGraphicFramePr>
          <p:nvPr>
            <p:ph idx="1"/>
          </p:nvPr>
        </p:nvGraphicFramePr>
        <p:xfrm>
          <a:off x="557242" y="928670"/>
          <a:ext cx="8229600" cy="3840480"/>
        </p:xfrm>
        <a:graphic>
          <a:graphicData uri="http://schemas.openxmlformats.org/drawingml/2006/table">
            <a:tbl>
              <a:tblPr firstRow="1" bandRow="1">
                <a:tableStyleId>{5C22544A-7EE6-4342-B048-85BDC9FD1C3A}</a:tableStyleId>
              </a:tblPr>
              <a:tblGrid>
                <a:gridCol w="1728742"/>
                <a:gridCol w="6500858"/>
              </a:tblGrid>
              <a:tr h="370840">
                <a:tc>
                  <a:txBody>
                    <a:bodyPr/>
                    <a:lstStyle/>
                    <a:p>
                      <a:r>
                        <a:rPr lang="en-GB" sz="2800" b="1" i="0" kern="1200" dirty="0" smtClean="0">
                          <a:solidFill>
                            <a:schemeClr val="tx1"/>
                          </a:solidFill>
                          <a:latin typeface="+mn-lt"/>
                          <a:ea typeface="+mn-ea"/>
                          <a:cs typeface="+mn-cs"/>
                        </a:rPr>
                        <a:t>Width</a:t>
                      </a:r>
                      <a:endParaRPr lang="en-GB" sz="2800" dirty="0">
                        <a:solidFill>
                          <a:schemeClr val="tx1"/>
                        </a:solidFill>
                      </a:endParaRPr>
                    </a:p>
                  </a:txBody>
                  <a:tcPr/>
                </a:tc>
                <a:tc>
                  <a:txBody>
                    <a:bodyPr/>
                    <a:lstStyle/>
                    <a:p>
                      <a:r>
                        <a:rPr lang="en-GB" sz="2800" b="1" i="0" kern="1200" dirty="0" smtClean="0">
                          <a:solidFill>
                            <a:schemeClr val="tx1"/>
                          </a:solidFill>
                          <a:latin typeface="+mn-lt"/>
                          <a:ea typeface="+mn-ea"/>
                          <a:cs typeface="+mn-cs"/>
                        </a:rPr>
                        <a:t>Description</a:t>
                      </a:r>
                      <a:endParaRPr lang="en-GB" sz="2800" dirty="0">
                        <a:solidFill>
                          <a:schemeClr val="tx1"/>
                        </a:solidFill>
                      </a:endParaRPr>
                    </a:p>
                  </a:txBody>
                  <a:tcPr/>
                </a:tc>
              </a:tr>
              <a:tr h="370840">
                <a:tc>
                  <a:txBody>
                    <a:bodyPr/>
                    <a:lstStyle/>
                    <a:p>
                      <a:r>
                        <a:rPr lang="en-GB" sz="2400" b="0" i="0" kern="1200" dirty="0" smtClean="0">
                          <a:solidFill>
                            <a:schemeClr val="dk1"/>
                          </a:solidFill>
                          <a:latin typeface="+mn-lt"/>
                          <a:ea typeface="+mn-ea"/>
                          <a:cs typeface="+mn-cs"/>
                        </a:rPr>
                        <a:t>(number)</a:t>
                      </a:r>
                      <a:endParaRPr lang="en-GB" sz="3600" dirty="0"/>
                    </a:p>
                  </a:txBody>
                  <a:tcPr/>
                </a:tc>
                <a:tc>
                  <a:txBody>
                    <a:bodyPr/>
                    <a:lstStyle/>
                    <a:p>
                      <a:r>
                        <a:rPr lang="en-GB" sz="2400" b="0" i="0" kern="1200" dirty="0" smtClean="0">
                          <a:solidFill>
                            <a:schemeClr val="dk1"/>
                          </a:solidFill>
                          <a:latin typeface="+mn-lt"/>
                          <a:ea typeface="+mn-ea"/>
                          <a:cs typeface="+mn-cs"/>
                        </a:rPr>
                        <a:t>Minimum number of characters to be printed. If the value to be printed is shorter than this number, the result is padded with blank spaces.</a:t>
                      </a:r>
                      <a:endParaRPr lang="en-GB" sz="3600" dirty="0"/>
                    </a:p>
                  </a:txBody>
                  <a:tcPr/>
                </a:tc>
              </a:tr>
              <a:tr h="370840">
                <a:tc>
                  <a:txBody>
                    <a:bodyPr/>
                    <a:lstStyle/>
                    <a:p>
                      <a:pPr algn="l" fontAlgn="t"/>
                      <a:r>
                        <a:rPr lang="en-GB" sz="2800" b="1" dirty="0"/>
                        <a:t>.precision</a:t>
                      </a:r>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b="1" i="0" kern="1200" dirty="0" smtClean="0">
                          <a:solidFill>
                            <a:schemeClr val="tx1"/>
                          </a:solidFill>
                          <a:latin typeface="+mn-lt"/>
                          <a:ea typeface="+mn-ea"/>
                          <a:cs typeface="+mn-cs"/>
                        </a:rPr>
                        <a:t>Description</a:t>
                      </a:r>
                      <a:endParaRPr lang="en-GB" sz="2800" dirty="0" smtClean="0">
                        <a:solidFill>
                          <a:schemeClr val="tx1"/>
                        </a:solidFill>
                      </a:endParaRPr>
                    </a:p>
                  </a:txBody>
                  <a:tcPr/>
                </a:tc>
              </a:tr>
              <a:tr h="370840">
                <a:tc>
                  <a:txBody>
                    <a:bodyPr/>
                    <a:lstStyle/>
                    <a:p>
                      <a:r>
                        <a:rPr lang="en-GB" sz="2400" b="0" i="0" kern="1200" dirty="0" smtClean="0">
                          <a:solidFill>
                            <a:schemeClr val="dk1"/>
                          </a:solidFill>
                          <a:latin typeface="+mn-lt"/>
                          <a:ea typeface="+mn-ea"/>
                          <a:cs typeface="+mn-cs"/>
                        </a:rPr>
                        <a:t>.number</a:t>
                      </a:r>
                      <a:endParaRPr lang="en-GB" sz="3600" dirty="0"/>
                    </a:p>
                  </a:txBody>
                  <a:tcPr/>
                </a:tc>
                <a:tc>
                  <a:txBody>
                    <a:bodyPr/>
                    <a:lstStyle/>
                    <a:p>
                      <a:r>
                        <a:rPr lang="en-GB" sz="2400" b="0" i="0" kern="1200" dirty="0" smtClean="0">
                          <a:solidFill>
                            <a:schemeClr val="dk1"/>
                          </a:solidFill>
                          <a:latin typeface="+mn-lt"/>
                          <a:ea typeface="+mn-ea"/>
                          <a:cs typeface="+mn-cs"/>
                        </a:rPr>
                        <a:t>precision specifies the minimum number of digits to be written. If the value to be written is shorter than this number, the result is padded with leading zeros. </a:t>
                      </a:r>
                      <a:endParaRPr lang="en-GB" sz="36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Formatting Output</a:t>
            </a:r>
            <a:endParaRPr lang="en-GB" dirty="0"/>
          </a:p>
        </p:txBody>
      </p:sp>
      <p:graphicFrame>
        <p:nvGraphicFramePr>
          <p:cNvPr id="6" name="Content Placeholder 5"/>
          <p:cNvGraphicFramePr>
            <a:graphicFrameLocks noGrp="1"/>
          </p:cNvGraphicFramePr>
          <p:nvPr>
            <p:ph idx="1"/>
          </p:nvPr>
        </p:nvGraphicFramePr>
        <p:xfrm>
          <a:off x="557242" y="928670"/>
          <a:ext cx="8229600" cy="4145280"/>
        </p:xfrm>
        <a:graphic>
          <a:graphicData uri="http://schemas.openxmlformats.org/drawingml/2006/table">
            <a:tbl>
              <a:tblPr firstRow="1" bandRow="1">
                <a:tableStyleId>{5C22544A-7EE6-4342-B048-85BDC9FD1C3A}</a:tableStyleId>
              </a:tblPr>
              <a:tblGrid>
                <a:gridCol w="1728742"/>
                <a:gridCol w="6500858"/>
              </a:tblGrid>
              <a:tr h="370840">
                <a:tc>
                  <a:txBody>
                    <a:bodyPr/>
                    <a:lstStyle/>
                    <a:p>
                      <a:pPr algn="l" fontAlgn="t"/>
                      <a:r>
                        <a:rPr lang="en-GB" sz="2800" dirty="0"/>
                        <a:t>length</a:t>
                      </a:r>
                    </a:p>
                  </a:txBody>
                  <a:tcPr marL="76200" marR="76200" marT="76200" marB="76200"/>
                </a:tc>
                <a:tc>
                  <a:txBody>
                    <a:bodyPr/>
                    <a:lstStyle/>
                    <a:p>
                      <a:r>
                        <a:rPr lang="en-GB" sz="2800" b="1" i="0" kern="1200" dirty="0" smtClean="0">
                          <a:solidFill>
                            <a:schemeClr val="bg1"/>
                          </a:solidFill>
                          <a:latin typeface="+mn-lt"/>
                          <a:ea typeface="+mn-ea"/>
                          <a:cs typeface="+mn-cs"/>
                        </a:rPr>
                        <a:t>Description</a:t>
                      </a:r>
                      <a:endParaRPr lang="en-GB" sz="2800" dirty="0">
                        <a:solidFill>
                          <a:schemeClr val="bg1"/>
                        </a:solidFill>
                      </a:endParaRPr>
                    </a:p>
                  </a:txBody>
                  <a:tcPr/>
                </a:tc>
              </a:tr>
              <a:tr h="370840">
                <a:tc>
                  <a:txBody>
                    <a:bodyPr/>
                    <a:lstStyle/>
                    <a:p>
                      <a:r>
                        <a:rPr lang="en-GB" sz="2400" b="0" i="0" kern="1200" dirty="0" smtClean="0">
                          <a:solidFill>
                            <a:schemeClr val="dk1"/>
                          </a:solidFill>
                          <a:latin typeface="+mn-lt"/>
                          <a:ea typeface="+mn-ea"/>
                          <a:cs typeface="+mn-cs"/>
                        </a:rPr>
                        <a:t>h</a:t>
                      </a:r>
                      <a:endParaRPr lang="en-GB" sz="3600" dirty="0"/>
                    </a:p>
                  </a:txBody>
                  <a:tcPr/>
                </a:tc>
                <a:tc>
                  <a:txBody>
                    <a:bodyPr/>
                    <a:lstStyle/>
                    <a:p>
                      <a:r>
                        <a:rPr lang="en-GB" sz="2400" b="0" i="0" kern="1200" dirty="0" smtClean="0">
                          <a:solidFill>
                            <a:schemeClr val="dk1"/>
                          </a:solidFill>
                          <a:latin typeface="+mn-lt"/>
                          <a:ea typeface="+mn-ea"/>
                          <a:cs typeface="+mn-cs"/>
                        </a:rPr>
                        <a:t>Argument is interpreted as a short </a:t>
                      </a:r>
                      <a:r>
                        <a:rPr lang="en-GB" sz="2400" b="0" i="0" kern="1200" dirty="0" err="1" smtClean="0">
                          <a:solidFill>
                            <a:schemeClr val="dk1"/>
                          </a:solidFill>
                          <a:latin typeface="+mn-lt"/>
                          <a:ea typeface="+mn-ea"/>
                          <a:cs typeface="+mn-cs"/>
                        </a:rPr>
                        <a:t>int</a:t>
                      </a:r>
                      <a:r>
                        <a:rPr lang="en-GB" sz="2400" b="0" i="0" kern="1200" dirty="0" smtClean="0">
                          <a:solidFill>
                            <a:schemeClr val="dk1"/>
                          </a:solidFill>
                          <a:latin typeface="+mn-lt"/>
                          <a:ea typeface="+mn-ea"/>
                          <a:cs typeface="+mn-cs"/>
                        </a:rPr>
                        <a:t> or unsigned short </a:t>
                      </a:r>
                      <a:r>
                        <a:rPr lang="en-GB" sz="2400" b="0" i="0" kern="1200" dirty="0" err="1" smtClean="0">
                          <a:solidFill>
                            <a:schemeClr val="dk1"/>
                          </a:solidFill>
                          <a:latin typeface="+mn-lt"/>
                          <a:ea typeface="+mn-ea"/>
                          <a:cs typeface="+mn-cs"/>
                        </a:rPr>
                        <a:t>int</a:t>
                      </a:r>
                      <a:r>
                        <a:rPr lang="en-GB" sz="2400" b="0" i="0" kern="1200" dirty="0" smtClean="0">
                          <a:solidFill>
                            <a:schemeClr val="dk1"/>
                          </a:solidFill>
                          <a:latin typeface="+mn-lt"/>
                          <a:ea typeface="+mn-ea"/>
                          <a:cs typeface="+mn-cs"/>
                        </a:rPr>
                        <a:t> (only applies to integer </a:t>
                      </a:r>
                      <a:r>
                        <a:rPr lang="en-GB" sz="2400" b="0" i="0" kern="1200" dirty="0" err="1" smtClean="0">
                          <a:solidFill>
                            <a:schemeClr val="dk1"/>
                          </a:solidFill>
                          <a:latin typeface="+mn-lt"/>
                          <a:ea typeface="+mn-ea"/>
                          <a:cs typeface="+mn-cs"/>
                        </a:rPr>
                        <a:t>specifiers</a:t>
                      </a:r>
                      <a:r>
                        <a:rPr lang="en-GB" sz="2400" b="0" i="0" kern="1200" dirty="0" smtClean="0">
                          <a:solidFill>
                            <a:schemeClr val="dk1"/>
                          </a:solidFill>
                          <a:latin typeface="+mn-lt"/>
                          <a:ea typeface="+mn-ea"/>
                          <a:cs typeface="+mn-cs"/>
                        </a:rPr>
                        <a:t>: </a:t>
                      </a:r>
                      <a:r>
                        <a:rPr lang="en-GB" sz="2400" b="0" i="0" kern="1200" dirty="0" err="1" smtClean="0">
                          <a:solidFill>
                            <a:schemeClr val="dk1"/>
                          </a:solidFill>
                          <a:latin typeface="+mn-lt"/>
                          <a:ea typeface="+mn-ea"/>
                          <a:cs typeface="+mn-cs"/>
                        </a:rPr>
                        <a:t>i</a:t>
                      </a:r>
                      <a:r>
                        <a:rPr lang="en-GB" sz="2400" b="0" i="0" kern="1200" dirty="0" smtClean="0">
                          <a:solidFill>
                            <a:schemeClr val="dk1"/>
                          </a:solidFill>
                          <a:latin typeface="+mn-lt"/>
                          <a:ea typeface="+mn-ea"/>
                          <a:cs typeface="+mn-cs"/>
                        </a:rPr>
                        <a:t>, d, o, u, x and X).</a:t>
                      </a:r>
                      <a:endParaRPr lang="en-GB" sz="4400" dirty="0"/>
                    </a:p>
                  </a:txBody>
                  <a:tcPr/>
                </a:tc>
              </a:tr>
              <a:tr h="370840">
                <a:tc>
                  <a:txBody>
                    <a:bodyPr/>
                    <a:lstStyle/>
                    <a:p>
                      <a:pPr algn="l" fontAlgn="t"/>
                      <a:r>
                        <a:rPr lang="en-GB" sz="2800" b="0" dirty="0" smtClean="0"/>
                        <a:t>l</a:t>
                      </a:r>
                      <a:endParaRPr lang="en-GB" sz="2800" b="0" dirty="0"/>
                    </a:p>
                  </a:txBody>
                  <a:tcPr marL="76200" marR="76200" marT="76200" marB="762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i="0" kern="1200" dirty="0" smtClean="0">
                          <a:solidFill>
                            <a:schemeClr val="dk1"/>
                          </a:solidFill>
                          <a:latin typeface="+mn-lt"/>
                          <a:ea typeface="+mn-ea"/>
                          <a:cs typeface="+mn-cs"/>
                        </a:rPr>
                        <a:t>argument is interpreted as a long </a:t>
                      </a:r>
                      <a:r>
                        <a:rPr lang="en-GB" sz="2400" b="0" i="0" kern="1200" dirty="0" err="1" smtClean="0">
                          <a:solidFill>
                            <a:schemeClr val="dk1"/>
                          </a:solidFill>
                          <a:latin typeface="+mn-lt"/>
                          <a:ea typeface="+mn-ea"/>
                          <a:cs typeface="+mn-cs"/>
                        </a:rPr>
                        <a:t>int</a:t>
                      </a:r>
                      <a:r>
                        <a:rPr lang="en-GB" sz="2400" b="0" i="0" kern="1200" dirty="0" smtClean="0">
                          <a:solidFill>
                            <a:schemeClr val="dk1"/>
                          </a:solidFill>
                          <a:latin typeface="+mn-lt"/>
                          <a:ea typeface="+mn-ea"/>
                          <a:cs typeface="+mn-cs"/>
                        </a:rPr>
                        <a:t> or unsigned long </a:t>
                      </a:r>
                      <a:r>
                        <a:rPr lang="en-GB" sz="2400" b="0" i="0" kern="1200" dirty="0" err="1" smtClean="0">
                          <a:solidFill>
                            <a:schemeClr val="dk1"/>
                          </a:solidFill>
                          <a:latin typeface="+mn-lt"/>
                          <a:ea typeface="+mn-ea"/>
                          <a:cs typeface="+mn-cs"/>
                        </a:rPr>
                        <a:t>int</a:t>
                      </a:r>
                      <a:r>
                        <a:rPr lang="en-GB" sz="2400" b="0" i="0" kern="1200" dirty="0" smtClean="0">
                          <a:solidFill>
                            <a:schemeClr val="dk1"/>
                          </a:solidFill>
                          <a:latin typeface="+mn-lt"/>
                          <a:ea typeface="+mn-ea"/>
                          <a:cs typeface="+mn-cs"/>
                        </a:rPr>
                        <a:t> for integer </a:t>
                      </a:r>
                      <a:r>
                        <a:rPr lang="en-GB" sz="2400" b="0" i="0" kern="1200" dirty="0" err="1" smtClean="0">
                          <a:solidFill>
                            <a:schemeClr val="dk1"/>
                          </a:solidFill>
                          <a:latin typeface="+mn-lt"/>
                          <a:ea typeface="+mn-ea"/>
                          <a:cs typeface="+mn-cs"/>
                        </a:rPr>
                        <a:t>specifiers</a:t>
                      </a:r>
                      <a:r>
                        <a:rPr lang="en-GB" sz="2400" b="0" i="0" kern="1200" dirty="0" smtClean="0">
                          <a:solidFill>
                            <a:schemeClr val="dk1"/>
                          </a:solidFill>
                          <a:latin typeface="+mn-lt"/>
                          <a:ea typeface="+mn-ea"/>
                          <a:cs typeface="+mn-cs"/>
                        </a:rPr>
                        <a:t> (</a:t>
                      </a:r>
                      <a:r>
                        <a:rPr lang="en-GB" sz="2400" b="0" i="0" kern="1200" dirty="0" err="1" smtClean="0">
                          <a:solidFill>
                            <a:schemeClr val="dk1"/>
                          </a:solidFill>
                          <a:latin typeface="+mn-lt"/>
                          <a:ea typeface="+mn-ea"/>
                          <a:cs typeface="+mn-cs"/>
                        </a:rPr>
                        <a:t>i</a:t>
                      </a:r>
                      <a:r>
                        <a:rPr lang="en-GB" sz="2400" b="0" i="0" kern="1200" dirty="0" smtClean="0">
                          <a:solidFill>
                            <a:schemeClr val="dk1"/>
                          </a:solidFill>
                          <a:latin typeface="+mn-lt"/>
                          <a:ea typeface="+mn-ea"/>
                          <a:cs typeface="+mn-cs"/>
                        </a:rPr>
                        <a:t>, d, o, u, x and X), and as a wide character or wide character string for </a:t>
                      </a:r>
                      <a:r>
                        <a:rPr lang="en-GB" sz="2400" b="0" i="0" kern="1200" dirty="0" err="1" smtClean="0">
                          <a:solidFill>
                            <a:schemeClr val="dk1"/>
                          </a:solidFill>
                          <a:latin typeface="+mn-lt"/>
                          <a:ea typeface="+mn-ea"/>
                          <a:cs typeface="+mn-cs"/>
                        </a:rPr>
                        <a:t>specifiers</a:t>
                      </a:r>
                      <a:r>
                        <a:rPr lang="en-GB" sz="2400" b="0" i="0" kern="1200" dirty="0" smtClean="0">
                          <a:solidFill>
                            <a:schemeClr val="dk1"/>
                          </a:solidFill>
                          <a:latin typeface="+mn-lt"/>
                          <a:ea typeface="+mn-ea"/>
                          <a:cs typeface="+mn-cs"/>
                        </a:rPr>
                        <a:t> c and s.</a:t>
                      </a:r>
                      <a:endParaRPr lang="en-GB" sz="3600" dirty="0" smtClean="0">
                        <a:solidFill>
                          <a:schemeClr val="tx1"/>
                        </a:solidFill>
                      </a:endParaRPr>
                    </a:p>
                  </a:txBody>
                  <a:tcPr/>
                </a:tc>
              </a:tr>
              <a:tr h="370840">
                <a:tc>
                  <a:txBody>
                    <a:bodyPr/>
                    <a:lstStyle/>
                    <a:p>
                      <a:r>
                        <a:rPr lang="en-GB" sz="3600" dirty="0" smtClean="0"/>
                        <a:t>L</a:t>
                      </a:r>
                      <a:endParaRPr lang="en-GB" sz="3600" dirty="0"/>
                    </a:p>
                  </a:txBody>
                  <a:tcPr/>
                </a:tc>
                <a:tc>
                  <a:txBody>
                    <a:bodyPr/>
                    <a:lstStyle/>
                    <a:p>
                      <a:r>
                        <a:rPr lang="en-GB" sz="2400" b="0" i="0" kern="1200" dirty="0" smtClean="0">
                          <a:solidFill>
                            <a:schemeClr val="dk1"/>
                          </a:solidFill>
                          <a:latin typeface="+mn-lt"/>
                          <a:ea typeface="+mn-ea"/>
                          <a:cs typeface="+mn-cs"/>
                        </a:rPr>
                        <a:t>argument is interpreted as a long double (only applies to floating point </a:t>
                      </a:r>
                      <a:r>
                        <a:rPr lang="en-GB" sz="2400" b="0" i="0" kern="1200" dirty="0" err="1" smtClean="0">
                          <a:solidFill>
                            <a:schemeClr val="dk1"/>
                          </a:solidFill>
                          <a:latin typeface="+mn-lt"/>
                          <a:ea typeface="+mn-ea"/>
                          <a:cs typeface="+mn-cs"/>
                        </a:rPr>
                        <a:t>specifiers</a:t>
                      </a:r>
                      <a:r>
                        <a:rPr lang="en-GB" sz="2400" b="0" i="0" kern="1200" dirty="0" smtClean="0">
                          <a:solidFill>
                            <a:schemeClr val="dk1"/>
                          </a:solidFill>
                          <a:latin typeface="+mn-lt"/>
                          <a:ea typeface="+mn-ea"/>
                          <a:cs typeface="+mn-cs"/>
                        </a:rPr>
                        <a:t>: e, E, f, g and G)</a:t>
                      </a:r>
                      <a:endParaRPr lang="en-GB" sz="24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Example for Formatting</a:t>
            </a:r>
            <a:endParaRPr lang="en-GB" dirty="0"/>
          </a:p>
        </p:txBody>
      </p:sp>
      <p:pic>
        <p:nvPicPr>
          <p:cNvPr id="4098" name="Picture 2"/>
          <p:cNvPicPr>
            <a:picLocks noChangeAspect="1" noChangeArrowheads="1"/>
          </p:cNvPicPr>
          <p:nvPr/>
        </p:nvPicPr>
        <p:blipFill>
          <a:blip r:embed="rId2"/>
          <a:srcRect/>
          <a:stretch>
            <a:fillRect/>
          </a:stretch>
        </p:blipFill>
        <p:spPr bwMode="auto">
          <a:xfrm>
            <a:off x="1000100" y="0"/>
            <a:ext cx="7572428" cy="52515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Output</a:t>
            </a:r>
            <a:endParaRPr lang="en-GB" dirty="0"/>
          </a:p>
        </p:txBody>
      </p:sp>
      <p:pic>
        <p:nvPicPr>
          <p:cNvPr id="5123" name="Picture 3"/>
          <p:cNvPicPr>
            <a:picLocks noChangeAspect="1" noChangeArrowheads="1"/>
          </p:cNvPicPr>
          <p:nvPr/>
        </p:nvPicPr>
        <p:blipFill>
          <a:blip r:embed="rId2"/>
          <a:srcRect/>
          <a:stretch>
            <a:fillRect/>
          </a:stretch>
        </p:blipFill>
        <p:spPr bwMode="auto">
          <a:xfrm>
            <a:off x="2214545" y="1571612"/>
            <a:ext cx="4882997"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42910" y="1214422"/>
            <a:ext cx="7835695" cy="4071966"/>
          </a:xfrm>
          <a:prstGeom prst="rect">
            <a:avLst/>
          </a:prstGeom>
          <a:noFill/>
          <a:ln w="9525">
            <a:noFill/>
            <a:miter lim="800000"/>
            <a:headEnd/>
            <a:tailEnd/>
          </a:ln>
          <a:effectLst/>
        </p:spPr>
      </p:pic>
      <p:sp>
        <p:nvSpPr>
          <p:cNvPr id="7" name="Title 1"/>
          <p:cNvSpPr>
            <a:spLocks noGrp="1"/>
          </p:cNvSpPr>
          <p:nvPr>
            <p:ph type="title"/>
          </p:nvPr>
        </p:nvSpPr>
        <p:spPr>
          <a:xfrm>
            <a:off x="457200" y="274638"/>
            <a:ext cx="8229600" cy="725470"/>
          </a:xfrm>
        </p:spPr>
        <p:txBody>
          <a:bodyPr>
            <a:normAutofit fontScale="90000"/>
          </a:bodyPr>
          <a:lstStyle/>
          <a:p>
            <a:r>
              <a:rPr lang="en-GB" dirty="0" smtClean="0"/>
              <a:t>Example for Formatting</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Output</a:t>
            </a:r>
            <a:endParaRPr lang="en-GB" dirty="0"/>
          </a:p>
        </p:txBody>
      </p:sp>
      <p:pic>
        <p:nvPicPr>
          <p:cNvPr id="7170" name="Picture 2"/>
          <p:cNvPicPr>
            <a:picLocks noChangeAspect="1" noChangeArrowheads="1"/>
          </p:cNvPicPr>
          <p:nvPr/>
        </p:nvPicPr>
        <p:blipFill>
          <a:blip r:embed="rId2"/>
          <a:srcRect/>
          <a:stretch>
            <a:fillRect/>
          </a:stretch>
        </p:blipFill>
        <p:spPr bwMode="auto">
          <a:xfrm>
            <a:off x="785786" y="1285860"/>
            <a:ext cx="6786610" cy="38247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928662" y="1214422"/>
            <a:ext cx="7860993" cy="4643470"/>
          </a:xfrm>
          <a:prstGeom prst="rect">
            <a:avLst/>
          </a:prstGeom>
          <a:noFill/>
          <a:ln w="9525">
            <a:noFill/>
            <a:miter lim="800000"/>
            <a:headEnd/>
            <a:tailEnd/>
          </a:ln>
          <a:effectLst/>
        </p:spPr>
      </p:pic>
      <p:sp>
        <p:nvSpPr>
          <p:cNvPr id="6" name="Title 1"/>
          <p:cNvSpPr>
            <a:spLocks noGrp="1"/>
          </p:cNvSpPr>
          <p:nvPr>
            <p:ph type="title"/>
          </p:nvPr>
        </p:nvSpPr>
        <p:spPr>
          <a:xfrm>
            <a:off x="457200" y="274638"/>
            <a:ext cx="8229600" cy="725470"/>
          </a:xfrm>
        </p:spPr>
        <p:txBody>
          <a:bodyPr>
            <a:normAutofit fontScale="90000"/>
          </a:bodyPr>
          <a:lstStyle/>
          <a:p>
            <a:r>
              <a:rPr lang="en-GB" dirty="0" smtClean="0"/>
              <a:t>Example for Formatting</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24"/>
            <a:ext cx="8229600" cy="725470"/>
          </a:xfrm>
        </p:spPr>
        <p:txBody>
          <a:bodyPr>
            <a:normAutofit fontScale="90000"/>
          </a:bodyPr>
          <a:lstStyle/>
          <a:p>
            <a:r>
              <a:rPr lang="en-GB" dirty="0" smtClean="0"/>
              <a:t>Car Loan Problem</a:t>
            </a:r>
            <a:endParaRPr lang="en-GB" dirty="0"/>
          </a:p>
        </p:txBody>
      </p:sp>
      <p:sp>
        <p:nvSpPr>
          <p:cNvPr id="3" name="Content Placeholder 2"/>
          <p:cNvSpPr>
            <a:spLocks noGrp="1"/>
          </p:cNvSpPr>
          <p:nvPr>
            <p:ph idx="1"/>
          </p:nvPr>
        </p:nvSpPr>
        <p:spPr>
          <a:xfrm>
            <a:off x="142844" y="714356"/>
            <a:ext cx="8858280" cy="5929330"/>
          </a:xfrm>
        </p:spPr>
        <p:txBody>
          <a:bodyPr>
            <a:normAutofit fontScale="85000" lnSpcReduction="10000"/>
          </a:bodyPr>
          <a:lstStyle/>
          <a:p>
            <a:r>
              <a:rPr lang="en-GB" dirty="0" smtClean="0"/>
              <a:t> You have saved some amount to use as a down payment on a car. Before beginning your car shopping, you decide to write a program to help you figure out what your monthly payment will be, given the car’s purchase price, the monthly interest rate, and the time period over which you will pay back the loan. The formula for calculating your payment is </a:t>
            </a:r>
          </a:p>
          <a:p>
            <a:pPr>
              <a:buNone/>
            </a:pPr>
            <a:r>
              <a:rPr lang="en-GB" dirty="0" smtClean="0"/>
              <a:t>	payment = </a:t>
            </a:r>
            <a:r>
              <a:rPr lang="en-GB" dirty="0" err="1" smtClean="0"/>
              <a:t>iP</a:t>
            </a:r>
            <a:r>
              <a:rPr lang="en-GB" dirty="0" smtClean="0"/>
              <a:t> / (1 - (1 + </a:t>
            </a:r>
            <a:r>
              <a:rPr lang="en-GB" dirty="0" err="1" smtClean="0"/>
              <a:t>i</a:t>
            </a:r>
            <a:r>
              <a:rPr lang="en-GB" dirty="0" smtClean="0"/>
              <a:t>)</a:t>
            </a:r>
            <a:r>
              <a:rPr lang="en-GB" baseline="30000" dirty="0" smtClean="0"/>
              <a:t>-n</a:t>
            </a:r>
            <a:r>
              <a:rPr lang="en-GB" dirty="0" smtClean="0"/>
              <a:t> )</a:t>
            </a:r>
          </a:p>
          <a:p>
            <a:pPr>
              <a:buNone/>
            </a:pPr>
            <a:r>
              <a:rPr lang="en-GB" dirty="0" smtClean="0"/>
              <a:t>	where    P  = principal (the amount you borrow)     </a:t>
            </a:r>
          </a:p>
          <a:p>
            <a:pPr>
              <a:buNone/>
            </a:pPr>
            <a:r>
              <a:rPr lang="en-GB" dirty="0" smtClean="0"/>
              <a:t>	</a:t>
            </a:r>
            <a:r>
              <a:rPr lang="en-GB" dirty="0" err="1" smtClean="0"/>
              <a:t>i</a:t>
            </a:r>
            <a:r>
              <a:rPr lang="en-GB" dirty="0" smtClean="0"/>
              <a:t>  = monthly interest rate (1/12 of the annual rate)     </a:t>
            </a:r>
          </a:p>
          <a:p>
            <a:pPr>
              <a:buNone/>
            </a:pPr>
            <a:r>
              <a:rPr lang="en-GB" dirty="0" smtClean="0"/>
              <a:t>	n  = total number of payments </a:t>
            </a:r>
          </a:p>
          <a:p>
            <a:pPr>
              <a:buNone/>
            </a:pPr>
            <a:r>
              <a:rPr lang="en-GB" dirty="0" smtClean="0"/>
              <a:t>	Total number of payments is usually 36, 48, or 60 (months). Program should then display the amount borrowed and the monthly payment rounded to two decimal places. </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Output</a:t>
            </a:r>
            <a:endParaRPr lang="en-GB" dirty="0"/>
          </a:p>
        </p:txBody>
      </p:sp>
      <p:pic>
        <p:nvPicPr>
          <p:cNvPr id="9218" name="Picture 2"/>
          <p:cNvPicPr>
            <a:picLocks noChangeAspect="1" noChangeArrowheads="1"/>
          </p:cNvPicPr>
          <p:nvPr/>
        </p:nvPicPr>
        <p:blipFill>
          <a:blip r:embed="rId2"/>
          <a:srcRect/>
          <a:stretch>
            <a:fillRect/>
          </a:stretch>
        </p:blipFill>
        <p:spPr bwMode="auto">
          <a:xfrm>
            <a:off x="1142976" y="1428736"/>
            <a:ext cx="6693921"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6" y="214290"/>
            <a:ext cx="8858280" cy="5909310"/>
          </a:xfrm>
          <a:prstGeom prst="rect">
            <a:avLst/>
          </a:prstGeom>
        </p:spPr>
        <p:txBody>
          <a:bodyPr wrap="square">
            <a:spAutoFit/>
          </a:bodyPr>
          <a:lstStyle/>
          <a:p>
            <a:pPr>
              <a:lnSpc>
                <a:spcPct val="150000"/>
              </a:lnSpc>
            </a:pPr>
            <a:r>
              <a:rPr lang="en-GB" sz="2800" dirty="0" err="1" smtClean="0"/>
              <a:t>printf</a:t>
            </a:r>
            <a:r>
              <a:rPr lang="en-GB" sz="2800" dirty="0" smtClean="0"/>
              <a:t>(“:%s:\n”, “Hello, world!”);  - nothing special happens</a:t>
            </a:r>
          </a:p>
          <a:p>
            <a:pPr>
              <a:lnSpc>
                <a:spcPct val="150000"/>
              </a:lnSpc>
            </a:pPr>
            <a:r>
              <a:rPr lang="en-GB" sz="2800" dirty="0" err="1" smtClean="0"/>
              <a:t>printf</a:t>
            </a:r>
            <a:r>
              <a:rPr lang="en-GB" sz="2800" dirty="0" smtClean="0"/>
              <a:t>(“:%15s:\n”, “Hello, world!”); print 15 characters. If string is smaller then “empty” positions will be filled with “whitespace.”</a:t>
            </a:r>
          </a:p>
          <a:p>
            <a:pPr>
              <a:lnSpc>
                <a:spcPct val="150000"/>
              </a:lnSpc>
            </a:pPr>
            <a:r>
              <a:rPr lang="en-GB" sz="2800" dirty="0" err="1" smtClean="0"/>
              <a:t>printf</a:t>
            </a:r>
            <a:r>
              <a:rPr lang="en-GB" sz="2800" dirty="0" smtClean="0"/>
              <a:t>(“:%.10s:\n”, “Hello, world!”); statement prints the string, but print only 10 characters of the string.</a:t>
            </a:r>
          </a:p>
          <a:p>
            <a:pPr>
              <a:lnSpc>
                <a:spcPct val="150000"/>
              </a:lnSpc>
            </a:pPr>
            <a:r>
              <a:rPr lang="en-GB" sz="2800" dirty="0" err="1" smtClean="0"/>
              <a:t>printf</a:t>
            </a:r>
            <a:r>
              <a:rPr lang="en-GB" sz="2800" dirty="0" smtClean="0"/>
              <a:t>(“:%-10s:\n”, “Hello, world!”); statement prints the string, but prints at least 10 characters. If the string is smaller “whitespace” is added at the end.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428604"/>
            <a:ext cx="8072494" cy="5842497"/>
          </a:xfrm>
          <a:prstGeom prst="rect">
            <a:avLst/>
          </a:prstGeom>
        </p:spPr>
        <p:txBody>
          <a:bodyPr wrap="square">
            <a:spAutoFit/>
          </a:bodyPr>
          <a:lstStyle/>
          <a:p>
            <a:pPr>
              <a:lnSpc>
                <a:spcPct val="150000"/>
              </a:lnSpc>
            </a:pPr>
            <a:r>
              <a:rPr lang="en-GB" sz="2800" dirty="0" err="1" smtClean="0"/>
              <a:t>printf</a:t>
            </a:r>
            <a:r>
              <a:rPr lang="en-GB" sz="2800" dirty="0" smtClean="0"/>
              <a:t>(“:%-15s:\n”, “Hello, world!”); statement prints the string, but prints at least 15 characters. The string in this case is shorter than the defined 15 character, thus “whitespace” is added at the end (defined by the minus sign.)</a:t>
            </a:r>
          </a:p>
          <a:p>
            <a:pPr>
              <a:lnSpc>
                <a:spcPct val="150000"/>
              </a:lnSpc>
            </a:pPr>
            <a:r>
              <a:rPr lang="en-GB" sz="2800" dirty="0" err="1" smtClean="0"/>
              <a:t>printf</a:t>
            </a:r>
            <a:r>
              <a:rPr lang="en-GB" sz="2800" dirty="0" smtClean="0"/>
              <a:t>(“:%.15s:\n”, “Hello, world!”); statement prints the string, but print only 15 characters of the string. In this case the string is shorter than 15, thus the whole string is printed.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42844" y="176871"/>
            <a:ext cx="8858312" cy="6538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42852"/>
            <a:ext cx="8072494" cy="6555641"/>
          </a:xfrm>
          <a:prstGeom prst="rect">
            <a:avLst/>
          </a:prstGeom>
        </p:spPr>
        <p:txBody>
          <a:bodyPr wrap="square">
            <a:spAutoFit/>
          </a:bodyPr>
          <a:lstStyle/>
          <a:p>
            <a:pPr>
              <a:lnSpc>
                <a:spcPct val="150000"/>
              </a:lnSpc>
            </a:pPr>
            <a:r>
              <a:rPr lang="en-GB" sz="2800" dirty="0" smtClean="0"/>
              <a:t>To compile – </a:t>
            </a:r>
            <a:r>
              <a:rPr lang="en-GB" sz="2800" dirty="0" err="1" smtClean="0"/>
              <a:t>gcc</a:t>
            </a:r>
            <a:r>
              <a:rPr lang="en-GB" sz="2800" dirty="0" smtClean="0"/>
              <a:t> </a:t>
            </a:r>
            <a:r>
              <a:rPr lang="en-GB" sz="2800" dirty="0" err="1" smtClean="0"/>
              <a:t>carloan.c</a:t>
            </a:r>
            <a:r>
              <a:rPr lang="en-GB" sz="2800" dirty="0" smtClean="0"/>
              <a:t> –lm</a:t>
            </a:r>
          </a:p>
          <a:p>
            <a:pPr>
              <a:lnSpc>
                <a:spcPct val="150000"/>
              </a:lnSpc>
            </a:pPr>
            <a:r>
              <a:rPr lang="en-GB" sz="2800" dirty="0" smtClean="0"/>
              <a:t>./</a:t>
            </a:r>
            <a:r>
              <a:rPr lang="en-GB" sz="2800" dirty="0" err="1" smtClean="0"/>
              <a:t>a.out</a:t>
            </a:r>
            <a:endParaRPr lang="en-GB" sz="2800" dirty="0" smtClean="0"/>
          </a:p>
          <a:p>
            <a:pPr>
              <a:lnSpc>
                <a:spcPct val="150000"/>
              </a:lnSpc>
            </a:pPr>
            <a:r>
              <a:rPr lang="en-GB" sz="2800" dirty="0" smtClean="0"/>
              <a:t>When input is:</a:t>
            </a:r>
          </a:p>
          <a:p>
            <a:pPr>
              <a:lnSpc>
                <a:spcPct val="150000"/>
              </a:lnSpc>
            </a:pPr>
            <a:r>
              <a:rPr lang="en-GB" sz="2800" dirty="0" smtClean="0"/>
              <a:t>400000</a:t>
            </a:r>
          </a:p>
          <a:p>
            <a:pPr>
              <a:lnSpc>
                <a:spcPct val="150000"/>
              </a:lnSpc>
            </a:pPr>
            <a:r>
              <a:rPr lang="en-GB" sz="2800" dirty="0" smtClean="0"/>
              <a:t>100000</a:t>
            </a:r>
          </a:p>
          <a:p>
            <a:pPr>
              <a:lnSpc>
                <a:spcPct val="150000"/>
              </a:lnSpc>
            </a:pPr>
            <a:r>
              <a:rPr lang="en-GB" sz="2800" dirty="0" smtClean="0"/>
              <a:t>10</a:t>
            </a:r>
          </a:p>
          <a:p>
            <a:pPr>
              <a:lnSpc>
                <a:spcPct val="150000"/>
              </a:lnSpc>
            </a:pPr>
            <a:r>
              <a:rPr lang="en-GB" sz="2800" dirty="0" smtClean="0"/>
              <a:t>36</a:t>
            </a:r>
          </a:p>
          <a:p>
            <a:pPr>
              <a:lnSpc>
                <a:spcPct val="150000"/>
              </a:lnSpc>
            </a:pPr>
            <a:r>
              <a:rPr lang="en-GB" sz="2800" dirty="0" smtClean="0"/>
              <a:t>Output is:</a:t>
            </a:r>
          </a:p>
          <a:p>
            <a:pPr>
              <a:lnSpc>
                <a:spcPct val="150000"/>
              </a:lnSpc>
            </a:pPr>
            <a:r>
              <a:rPr lang="en-GB" sz="2800" dirty="0" smtClean="0"/>
              <a:t>Loan Amount 300000.00</a:t>
            </a:r>
            <a:br>
              <a:rPr lang="en-GB" sz="2800" dirty="0" smtClean="0"/>
            </a:br>
            <a:r>
              <a:rPr lang="en-GB" sz="2800" dirty="0" smtClean="0"/>
              <a:t>Monthly </a:t>
            </a:r>
            <a:r>
              <a:rPr lang="en-GB" sz="2800" dirty="0" err="1" smtClean="0"/>
              <a:t>installment</a:t>
            </a:r>
            <a:r>
              <a:rPr lang="en-GB" sz="2800" dirty="0" smtClean="0"/>
              <a:t> 9680.16</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Nature of a Solution</a:t>
            </a:r>
            <a:endParaRPr lang="en-GB" dirty="0"/>
          </a:p>
        </p:txBody>
      </p:sp>
      <p:sp>
        <p:nvSpPr>
          <p:cNvPr id="3" name="Content Placeholder 2"/>
          <p:cNvSpPr>
            <a:spLocks noGrp="1"/>
          </p:cNvSpPr>
          <p:nvPr>
            <p:ph idx="1"/>
          </p:nvPr>
        </p:nvSpPr>
        <p:spPr>
          <a:xfrm>
            <a:off x="500034" y="928670"/>
            <a:ext cx="8229600" cy="2614618"/>
          </a:xfrm>
        </p:spPr>
        <p:txBody>
          <a:bodyPr/>
          <a:lstStyle/>
          <a:p>
            <a:r>
              <a:rPr lang="en-GB" dirty="0" smtClean="0"/>
              <a:t>A solution may be classified into acidic, very acidic, neutral, alkaline or very alkaline based on its pH value. The nature of the solution is given by the following table and determined as shown in the figure:</a:t>
            </a:r>
            <a:endParaRPr lang="en-GB" dirty="0"/>
          </a:p>
        </p:txBody>
      </p:sp>
      <p:graphicFrame>
        <p:nvGraphicFramePr>
          <p:cNvPr id="4" name="Table 3"/>
          <p:cNvGraphicFramePr>
            <a:graphicFrameLocks noGrp="1"/>
          </p:cNvGraphicFramePr>
          <p:nvPr/>
        </p:nvGraphicFramePr>
        <p:xfrm>
          <a:off x="214282" y="3500438"/>
          <a:ext cx="8858280" cy="3108960"/>
        </p:xfrm>
        <a:graphic>
          <a:graphicData uri="http://schemas.openxmlformats.org/drawingml/2006/table">
            <a:tbl>
              <a:tblPr firstRow="1" bandRow="1">
                <a:tableStyleId>{5C22544A-7EE6-4342-B048-85BDC9FD1C3A}</a:tableStyleId>
              </a:tblPr>
              <a:tblGrid>
                <a:gridCol w="5572164"/>
                <a:gridCol w="3286116"/>
              </a:tblGrid>
              <a:tr h="370840">
                <a:tc>
                  <a:txBody>
                    <a:bodyPr/>
                    <a:lstStyle/>
                    <a:p>
                      <a:r>
                        <a:rPr lang="en-GB" sz="2800" dirty="0" smtClean="0"/>
                        <a:t>pH value</a:t>
                      </a:r>
                      <a:endParaRPr lang="en-GB" sz="2800" dirty="0"/>
                    </a:p>
                  </a:txBody>
                  <a:tcPr/>
                </a:tc>
                <a:tc>
                  <a:txBody>
                    <a:bodyPr/>
                    <a:lstStyle/>
                    <a:p>
                      <a:r>
                        <a:rPr lang="en-GB" sz="2800" dirty="0" smtClean="0"/>
                        <a:t>Nature of Solution</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0  to 2</a:t>
                      </a:r>
                    </a:p>
                  </a:txBody>
                  <a:tcPr/>
                </a:tc>
                <a:tc>
                  <a:txBody>
                    <a:bodyPr/>
                    <a:lstStyle/>
                    <a:p>
                      <a:r>
                        <a:rPr lang="en-GB" sz="2800" dirty="0" smtClean="0"/>
                        <a:t>Very acidic</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Greater</a:t>
                      </a:r>
                      <a:r>
                        <a:rPr lang="en-GB" sz="2800" baseline="0" dirty="0" smtClean="0"/>
                        <a:t> than</a:t>
                      </a:r>
                      <a:r>
                        <a:rPr lang="en-GB" sz="2800" dirty="0" smtClean="0"/>
                        <a:t> 2 and less than 7</a:t>
                      </a:r>
                    </a:p>
                  </a:txBody>
                  <a:tcPr/>
                </a:tc>
                <a:tc>
                  <a:txBody>
                    <a:bodyPr/>
                    <a:lstStyle/>
                    <a:p>
                      <a:r>
                        <a:rPr lang="en-GB" sz="2800" dirty="0" smtClean="0"/>
                        <a:t>Acidic</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Equal</a:t>
                      </a:r>
                      <a:r>
                        <a:rPr lang="en-GB" sz="2800" baseline="0" dirty="0" smtClean="0"/>
                        <a:t> to 7</a:t>
                      </a:r>
                      <a:endParaRPr lang="en-GB" sz="2800" dirty="0" smtClean="0"/>
                    </a:p>
                  </a:txBody>
                  <a:tcPr/>
                </a:tc>
                <a:tc>
                  <a:txBody>
                    <a:bodyPr/>
                    <a:lstStyle/>
                    <a:p>
                      <a:r>
                        <a:rPr lang="en-GB" sz="2800" dirty="0" smtClean="0"/>
                        <a:t>Neutral</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Greater</a:t>
                      </a:r>
                      <a:r>
                        <a:rPr lang="en-GB" sz="2800" baseline="0" dirty="0" smtClean="0"/>
                        <a:t> than</a:t>
                      </a:r>
                      <a:r>
                        <a:rPr lang="en-GB" sz="2800" dirty="0" smtClean="0"/>
                        <a:t> 7 and less than 12</a:t>
                      </a:r>
                    </a:p>
                  </a:txBody>
                  <a:tcPr/>
                </a:tc>
                <a:tc>
                  <a:txBody>
                    <a:bodyPr/>
                    <a:lstStyle/>
                    <a:p>
                      <a:r>
                        <a:rPr lang="en-GB" sz="2800" dirty="0" smtClean="0"/>
                        <a:t>Alkaline</a:t>
                      </a:r>
                      <a:endParaRPr lang="en-GB" sz="2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Greater than 12</a:t>
                      </a:r>
                    </a:p>
                  </a:txBody>
                  <a:tcPr/>
                </a:tc>
                <a:tc>
                  <a:txBody>
                    <a:bodyPr/>
                    <a:lstStyle/>
                    <a:p>
                      <a:r>
                        <a:rPr lang="en-GB" sz="2800" dirty="0" smtClean="0"/>
                        <a:t>Very Alkaline</a:t>
                      </a:r>
                      <a:endParaRPr lang="en-GB" sz="2800" dirty="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Nature of a Solution</a:t>
            </a:r>
            <a:endParaRPr lang="en-GB" dirty="0"/>
          </a:p>
        </p:txBody>
      </p:sp>
      <p:pic>
        <p:nvPicPr>
          <p:cNvPr id="1026" name="Picture 2"/>
          <p:cNvPicPr>
            <a:picLocks noChangeAspect="1" noChangeArrowheads="1"/>
          </p:cNvPicPr>
          <p:nvPr/>
        </p:nvPicPr>
        <p:blipFill>
          <a:blip r:embed="rId2"/>
          <a:srcRect/>
          <a:stretch>
            <a:fillRect/>
          </a:stretch>
        </p:blipFill>
        <p:spPr bwMode="auto">
          <a:xfrm>
            <a:off x="357158" y="1357774"/>
            <a:ext cx="8572528" cy="48573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a:t>p</a:t>
            </a:r>
            <a:r>
              <a:rPr lang="en-GB" b="1" dirty="0" smtClean="0"/>
              <a:t>H problem</a:t>
            </a:r>
            <a:endParaRPr lang="en-GB" b="1" dirty="0"/>
          </a:p>
        </p:txBody>
      </p:sp>
      <p:graphicFrame>
        <p:nvGraphicFramePr>
          <p:cNvPr id="7" name="Table 6"/>
          <p:cNvGraphicFramePr>
            <a:graphicFrameLocks noGrp="1"/>
          </p:cNvGraphicFramePr>
          <p:nvPr/>
        </p:nvGraphicFramePr>
        <p:xfrm>
          <a:off x="142845" y="1357298"/>
          <a:ext cx="8715435" cy="2730515"/>
        </p:xfrm>
        <a:graphic>
          <a:graphicData uri="http://schemas.openxmlformats.org/drawingml/2006/table">
            <a:tbl>
              <a:tblPr firstRow="1" bandRow="1">
                <a:tableStyleId>{5C22544A-7EE6-4342-B048-85BDC9FD1C3A}</a:tableStyleId>
              </a:tblPr>
              <a:tblGrid>
                <a:gridCol w="2905145"/>
                <a:gridCol w="2905145"/>
                <a:gridCol w="2905145"/>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Alternate Ways for Solution</a:t>
                      </a:r>
                      <a:endParaRPr lang="en-GB" sz="3200" dirty="0"/>
                    </a:p>
                  </a:txBody>
                  <a:tcPr/>
                </a:tc>
              </a:tr>
              <a:tr h="681353">
                <a:tc>
                  <a:txBody>
                    <a:bodyPr/>
                    <a:lstStyle/>
                    <a:p>
                      <a:r>
                        <a:rPr lang="en-GB" sz="3200" dirty="0" smtClean="0"/>
                        <a:t>pH</a:t>
                      </a:r>
                      <a:r>
                        <a:rPr lang="en-GB" sz="3200" baseline="0" dirty="0" smtClean="0"/>
                        <a:t> value of solution</a:t>
                      </a:r>
                      <a:endParaRPr lang="en-GB" sz="3200" dirty="0"/>
                    </a:p>
                  </a:txBody>
                  <a:tcPr/>
                </a:tc>
                <a:tc>
                  <a:txBody>
                    <a:bodyPr/>
                    <a:lstStyle/>
                    <a:p>
                      <a:r>
                        <a:rPr lang="en-GB" sz="3200" dirty="0" smtClean="0"/>
                        <a:t>Nature</a:t>
                      </a:r>
                      <a:r>
                        <a:rPr lang="en-GB" sz="3200" baseline="0" dirty="0" smtClean="0"/>
                        <a:t> of solution</a:t>
                      </a:r>
                      <a:endParaRPr lang="en-GB" sz="3200" dirty="0"/>
                    </a:p>
                  </a:txBody>
                  <a:tcPr/>
                </a:tc>
                <a:tc>
                  <a:txBody>
                    <a:bodyPr/>
                    <a:lstStyle/>
                    <a:p>
                      <a:r>
                        <a:rPr lang="en-GB" sz="3200" dirty="0" smtClean="0"/>
                        <a:t>Compare value</a:t>
                      </a:r>
                      <a:r>
                        <a:rPr lang="en-GB" sz="3200" baseline="0" dirty="0" smtClean="0"/>
                        <a:t> and make decision</a:t>
                      </a:r>
                      <a:endParaRPr lang="en-GB" sz="3200"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a:t>
            </a:r>
            <a:endParaRPr lang="en-GB" dirty="0"/>
          </a:p>
        </p:txBody>
      </p:sp>
      <p:sp>
        <p:nvSpPr>
          <p:cNvPr id="3" name="Content Placeholder 2"/>
          <p:cNvSpPr>
            <a:spLocks noGrp="1"/>
          </p:cNvSpPr>
          <p:nvPr>
            <p:ph idx="1"/>
          </p:nvPr>
        </p:nvSpPr>
        <p:spPr/>
        <p:txBody>
          <a:bodyPr/>
          <a:lstStyle/>
          <a:p>
            <a:pPr>
              <a:lnSpc>
                <a:spcPct val="150000"/>
              </a:lnSpc>
            </a:pPr>
            <a:r>
              <a:rPr lang="en-GB" dirty="0" smtClean="0"/>
              <a:t>Get the pH value of the solution from the user</a:t>
            </a:r>
          </a:p>
          <a:p>
            <a:pPr>
              <a:lnSpc>
                <a:spcPct val="150000"/>
              </a:lnSpc>
            </a:pPr>
            <a:r>
              <a:rPr lang="en-GB" dirty="0" smtClean="0"/>
              <a:t>Write instructions that will make decision for nature of solution as per details in the table</a:t>
            </a:r>
          </a:p>
          <a:p>
            <a:pPr>
              <a:lnSpc>
                <a:spcPct val="150000"/>
              </a:lnSpc>
            </a:pPr>
            <a:r>
              <a:rPr lang="en-GB" dirty="0" smtClean="0"/>
              <a:t>Print the nature of the solution</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Partial C code</a:t>
            </a:r>
            <a:endParaRPr lang="en-GB" dirty="0"/>
          </a:p>
        </p:txBody>
      </p:sp>
      <p:sp>
        <p:nvSpPr>
          <p:cNvPr id="3" name="Content Placeholder 2"/>
          <p:cNvSpPr>
            <a:spLocks noGrp="1"/>
          </p:cNvSpPr>
          <p:nvPr>
            <p:ph idx="1"/>
          </p:nvPr>
        </p:nvSpPr>
        <p:spPr>
          <a:xfrm>
            <a:off x="457200" y="928670"/>
            <a:ext cx="8229600" cy="5197493"/>
          </a:xfrm>
        </p:spPr>
        <p:txBody>
          <a:bodyPr/>
          <a:lstStyle/>
          <a:p>
            <a:pPr>
              <a:buNone/>
            </a:pPr>
            <a:r>
              <a:rPr lang="en-GB" dirty="0" smtClean="0"/>
              <a:t>#include&lt;</a:t>
            </a:r>
            <a:r>
              <a:rPr lang="en-GB" dirty="0" err="1" smtClean="0"/>
              <a:t>stdio.h</a:t>
            </a:r>
            <a:r>
              <a:rPr lang="en-GB" dirty="0" smtClean="0"/>
              <a:t>&gt;</a:t>
            </a:r>
          </a:p>
          <a:p>
            <a:pPr>
              <a:buNone/>
            </a:pPr>
            <a:r>
              <a:rPr lang="en-GB" dirty="0" smtClean="0"/>
              <a:t>void main()</a:t>
            </a:r>
          </a:p>
          <a:p>
            <a:pPr>
              <a:buNone/>
            </a:pPr>
            <a:r>
              <a:rPr lang="en-GB" dirty="0" smtClean="0"/>
              <a:t>{</a:t>
            </a:r>
          </a:p>
          <a:p>
            <a:pPr>
              <a:buNone/>
            </a:pPr>
            <a:r>
              <a:rPr lang="en-GB" dirty="0" smtClean="0"/>
              <a:t>float </a:t>
            </a:r>
            <a:r>
              <a:rPr lang="en-GB" dirty="0" err="1" smtClean="0"/>
              <a:t>ph_Value</a:t>
            </a:r>
            <a:r>
              <a:rPr lang="en-GB" dirty="0" smtClean="0"/>
              <a:t>; // Declare necessary variables</a:t>
            </a:r>
          </a:p>
          <a:p>
            <a:pPr>
              <a:buNone/>
            </a:pPr>
            <a:r>
              <a:rPr lang="en-GB" dirty="0" smtClean="0"/>
              <a:t>//Get the </a:t>
            </a:r>
            <a:r>
              <a:rPr lang="en-GB" dirty="0" err="1" smtClean="0"/>
              <a:t>ph_Value</a:t>
            </a:r>
            <a:r>
              <a:rPr lang="en-GB" dirty="0" smtClean="0"/>
              <a:t> from the user</a:t>
            </a:r>
          </a:p>
          <a:p>
            <a:pPr>
              <a:buNone/>
            </a:pPr>
            <a:r>
              <a:rPr lang="en-GB" dirty="0" err="1" smtClean="0"/>
              <a:t>scanf</a:t>
            </a:r>
            <a:r>
              <a:rPr lang="en-GB" dirty="0" smtClean="0"/>
              <a:t>(“%</a:t>
            </a:r>
            <a:r>
              <a:rPr lang="en-GB" dirty="0" err="1" smtClean="0"/>
              <a:t>d”,&amp;ph_Value</a:t>
            </a:r>
            <a:r>
              <a:rPr lang="en-GB" dirty="0" smtClean="0"/>
              <a:t>);</a:t>
            </a:r>
          </a:p>
          <a:p>
            <a:pPr>
              <a:buNone/>
            </a:pPr>
            <a:r>
              <a:rPr lang="en-GB" dirty="0" smtClean="0"/>
              <a:t>// Based on </a:t>
            </a:r>
            <a:r>
              <a:rPr lang="en-GB" dirty="0" err="1" smtClean="0"/>
              <a:t>ph_Value</a:t>
            </a:r>
            <a:r>
              <a:rPr lang="en-GB" dirty="0" smtClean="0"/>
              <a:t> make decision and print</a:t>
            </a:r>
          </a:p>
          <a:p>
            <a:pPr>
              <a:buNone/>
            </a:pPr>
            <a:r>
              <a:rPr lang="en-GB" dirty="0" smtClean="0"/>
              <a:t>}</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1414"/>
            <a:ext cx="8229600" cy="714380"/>
          </a:xfrm>
        </p:spPr>
        <p:txBody>
          <a:bodyPr>
            <a:normAutofit fontScale="90000"/>
          </a:bodyPr>
          <a:lstStyle/>
          <a:p>
            <a:r>
              <a:rPr lang="en-GB" b="1" dirty="0" smtClean="0"/>
              <a:t>Car Loan problem</a:t>
            </a:r>
            <a:endParaRPr lang="en-GB" b="1" dirty="0"/>
          </a:p>
        </p:txBody>
      </p:sp>
      <p:graphicFrame>
        <p:nvGraphicFramePr>
          <p:cNvPr id="7" name="Table 6"/>
          <p:cNvGraphicFramePr>
            <a:graphicFrameLocks noGrp="1"/>
          </p:cNvGraphicFramePr>
          <p:nvPr/>
        </p:nvGraphicFramePr>
        <p:xfrm>
          <a:off x="214282" y="1500174"/>
          <a:ext cx="8715435" cy="4193555"/>
        </p:xfrm>
        <a:graphic>
          <a:graphicData uri="http://schemas.openxmlformats.org/drawingml/2006/table">
            <a:tbl>
              <a:tblPr firstRow="1" bandRow="1">
                <a:tableStyleId>{5C22544A-7EE6-4342-B048-85BDC9FD1C3A}</a:tableStyleId>
              </a:tblPr>
              <a:tblGrid>
                <a:gridCol w="2905145"/>
                <a:gridCol w="2524143"/>
                <a:gridCol w="3286147"/>
              </a:tblGrid>
              <a:tr h="1176035">
                <a:tc>
                  <a:txBody>
                    <a:bodyPr/>
                    <a:lstStyle/>
                    <a:p>
                      <a:r>
                        <a:rPr lang="en-GB" sz="3200" dirty="0" smtClean="0"/>
                        <a:t>Input</a:t>
                      </a:r>
                      <a:endParaRPr lang="en-GB" sz="3200" dirty="0"/>
                    </a:p>
                  </a:txBody>
                  <a:tcPr/>
                </a:tc>
                <a:tc>
                  <a:txBody>
                    <a:bodyPr/>
                    <a:lstStyle/>
                    <a:p>
                      <a:r>
                        <a:rPr lang="en-GB" sz="3200" dirty="0" smtClean="0"/>
                        <a:t>Output</a:t>
                      </a:r>
                      <a:endParaRPr lang="en-GB" sz="3200" dirty="0"/>
                    </a:p>
                  </a:txBody>
                  <a:tcPr/>
                </a:tc>
                <a:tc>
                  <a:txBody>
                    <a:bodyPr/>
                    <a:lstStyle/>
                    <a:p>
                      <a:r>
                        <a:rPr lang="en-GB" sz="3200" dirty="0" smtClean="0"/>
                        <a:t>Logic Involved</a:t>
                      </a:r>
                      <a:endParaRPr lang="en-GB" sz="3200" dirty="0"/>
                    </a:p>
                  </a:txBody>
                  <a:tcPr/>
                </a:tc>
              </a:tr>
              <a:tr h="681353">
                <a:tc>
                  <a:txBody>
                    <a:bodyPr/>
                    <a:lstStyle/>
                    <a:p>
                      <a:r>
                        <a:rPr lang="en-GB" sz="3200" dirty="0" smtClean="0"/>
                        <a:t>Purchase price, down payment, annual interest rate and total number of payments</a:t>
                      </a:r>
                      <a:endParaRPr lang="en-GB" sz="3200" dirty="0"/>
                    </a:p>
                  </a:txBody>
                  <a:tcPr/>
                </a:tc>
                <a:tc>
                  <a:txBody>
                    <a:bodyPr/>
                    <a:lstStyle/>
                    <a:p>
                      <a:r>
                        <a:rPr lang="en-GB" sz="3200" dirty="0" smtClean="0"/>
                        <a:t>Amount borrowed and EMI</a:t>
                      </a:r>
                      <a:endParaRPr lang="en-GB" sz="3200" dirty="0"/>
                    </a:p>
                  </a:txBody>
                  <a:tcPr/>
                </a:tc>
                <a:tc>
                  <a:txBody>
                    <a:bodyPr/>
                    <a:lstStyle/>
                    <a:p>
                      <a:r>
                        <a:rPr lang="en-GB" sz="3200" dirty="0" smtClean="0"/>
                        <a:t>Compute</a:t>
                      </a:r>
                      <a:r>
                        <a:rPr lang="en-GB" sz="3200" baseline="0" dirty="0" smtClean="0"/>
                        <a:t> Monthly </a:t>
                      </a:r>
                      <a:r>
                        <a:rPr lang="en-GB" sz="3200" dirty="0" smtClean="0"/>
                        <a:t>payment </a:t>
                      </a:r>
                    </a:p>
                    <a:p>
                      <a:r>
                        <a:rPr lang="en-GB" sz="3100" dirty="0" smtClean="0"/>
                        <a:t>= </a:t>
                      </a:r>
                      <a:r>
                        <a:rPr lang="en-GB" sz="3100" dirty="0" err="1" smtClean="0"/>
                        <a:t>i</a:t>
                      </a:r>
                      <a:r>
                        <a:rPr lang="en-GB" sz="3100" dirty="0" smtClean="0"/>
                        <a:t>*P / (1 - (1 + </a:t>
                      </a:r>
                      <a:r>
                        <a:rPr lang="en-GB" sz="3100" dirty="0" err="1" smtClean="0"/>
                        <a:t>i</a:t>
                      </a:r>
                      <a:r>
                        <a:rPr lang="en-GB" sz="3100" dirty="0" smtClean="0"/>
                        <a:t>)</a:t>
                      </a:r>
                      <a:r>
                        <a:rPr lang="en-GB" sz="3100" baseline="30000" dirty="0" smtClean="0"/>
                        <a:t>-n</a:t>
                      </a:r>
                      <a:r>
                        <a:rPr lang="en-GB" sz="3100" dirty="0" smtClean="0"/>
                        <a:t> )</a:t>
                      </a:r>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Type of Instructions</a:t>
            </a:r>
            <a:endParaRPr lang="en-GB" dirty="0"/>
          </a:p>
        </p:txBody>
      </p:sp>
      <p:sp>
        <p:nvSpPr>
          <p:cNvPr id="3" name="Content Placeholder 2"/>
          <p:cNvSpPr>
            <a:spLocks noGrp="1"/>
          </p:cNvSpPr>
          <p:nvPr>
            <p:ph idx="1"/>
          </p:nvPr>
        </p:nvSpPr>
        <p:spPr>
          <a:xfrm>
            <a:off x="457200" y="928670"/>
            <a:ext cx="8229600" cy="5197493"/>
          </a:xfrm>
        </p:spPr>
        <p:txBody>
          <a:bodyPr/>
          <a:lstStyle/>
          <a:p>
            <a:r>
              <a:rPr lang="en-GB" dirty="0" smtClean="0"/>
              <a:t>Instructions are organized into three kinds of control structures to control execution flow:</a:t>
            </a:r>
          </a:p>
          <a:p>
            <a:pPr lvl="1"/>
            <a:r>
              <a:rPr lang="en-GB" dirty="0" smtClean="0"/>
              <a:t>Sequence</a:t>
            </a:r>
          </a:p>
          <a:p>
            <a:pPr lvl="1"/>
            <a:r>
              <a:rPr lang="en-GB" dirty="0" smtClean="0"/>
              <a:t>Selection</a:t>
            </a:r>
          </a:p>
          <a:p>
            <a:pPr lvl="1"/>
            <a:r>
              <a:rPr lang="en-GB" dirty="0" smtClean="0"/>
              <a:t>Repetition</a:t>
            </a:r>
          </a:p>
          <a:p>
            <a:r>
              <a:rPr lang="en-GB" dirty="0" smtClean="0"/>
              <a:t>A  selection control structure  chooses which alternative to execute</a:t>
            </a:r>
          </a:p>
          <a:p>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Compound Statements</a:t>
            </a:r>
            <a:endParaRPr lang="en-GB" dirty="0"/>
          </a:p>
        </p:txBody>
      </p:sp>
      <p:sp>
        <p:nvSpPr>
          <p:cNvPr id="3" name="Content Placeholder 2"/>
          <p:cNvSpPr>
            <a:spLocks noGrp="1"/>
          </p:cNvSpPr>
          <p:nvPr>
            <p:ph idx="1"/>
          </p:nvPr>
        </p:nvSpPr>
        <p:spPr>
          <a:xfrm>
            <a:off x="214282" y="928670"/>
            <a:ext cx="8686800" cy="5572164"/>
          </a:xfrm>
        </p:spPr>
        <p:txBody>
          <a:bodyPr>
            <a:normAutofit fontScale="92500"/>
          </a:bodyPr>
          <a:lstStyle/>
          <a:p>
            <a:r>
              <a:rPr lang="en-GB" dirty="0" smtClean="0"/>
              <a:t>Until now we have been using only sequential flow</a:t>
            </a:r>
          </a:p>
          <a:p>
            <a:r>
              <a:rPr lang="en-GB" dirty="0" smtClean="0"/>
              <a:t>A  compound statement, written as a group of statements bracketed by  {  and  } , is used to specify sequential flow.   </a:t>
            </a:r>
          </a:p>
          <a:p>
            <a:r>
              <a:rPr lang="en-GB" dirty="0" smtClean="0"/>
              <a:t> {        </a:t>
            </a:r>
          </a:p>
          <a:p>
            <a:pPr>
              <a:buNone/>
            </a:pPr>
            <a:r>
              <a:rPr lang="en-GB" dirty="0"/>
              <a:t>	</a:t>
            </a:r>
            <a:r>
              <a:rPr lang="en-GB" dirty="0" smtClean="0"/>
              <a:t>statement  1 ;        </a:t>
            </a:r>
          </a:p>
          <a:p>
            <a:pPr>
              <a:buNone/>
            </a:pPr>
            <a:r>
              <a:rPr lang="en-GB" dirty="0"/>
              <a:t>	</a:t>
            </a:r>
            <a:r>
              <a:rPr lang="en-GB" dirty="0" smtClean="0"/>
              <a:t>statement  2 ;              </a:t>
            </a:r>
          </a:p>
          <a:p>
            <a:pPr>
              <a:buNone/>
            </a:pPr>
            <a:r>
              <a:rPr lang="en-GB" dirty="0" smtClean="0"/>
              <a:t>	...        </a:t>
            </a:r>
          </a:p>
          <a:p>
            <a:pPr>
              <a:buNone/>
            </a:pPr>
            <a:r>
              <a:rPr lang="en-GB" dirty="0"/>
              <a:t>	</a:t>
            </a:r>
            <a:r>
              <a:rPr lang="en-GB" dirty="0" smtClean="0"/>
              <a:t>statement  n ;</a:t>
            </a:r>
          </a:p>
          <a:p>
            <a:pPr>
              <a:buNone/>
            </a:pPr>
            <a:r>
              <a:rPr lang="en-GB" dirty="0" smtClean="0"/>
              <a:t>} </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Data Types</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No </a:t>
            </a:r>
            <a:r>
              <a:rPr lang="en-GB" dirty="0" err="1" smtClean="0"/>
              <a:t>boolean</a:t>
            </a:r>
            <a:r>
              <a:rPr lang="en-GB" dirty="0" smtClean="0"/>
              <a:t> and no String data type in C as in Python</a:t>
            </a:r>
          </a:p>
          <a:p>
            <a:r>
              <a:rPr lang="en-GB" dirty="0" smtClean="0"/>
              <a:t>C uses 0 and 1 values to indicate true and false</a:t>
            </a:r>
          </a:p>
          <a:p>
            <a:endParaRPr lang="en-GB" dirty="0" smtClean="0"/>
          </a:p>
          <a:p>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Defining Constants</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Similar like </a:t>
            </a:r>
            <a:r>
              <a:rPr lang="en-GB" dirty="0"/>
              <a:t>a variable declaration except the value cannot be </a:t>
            </a:r>
            <a:r>
              <a:rPr lang="en-GB" dirty="0" smtClean="0"/>
              <a:t>changed</a:t>
            </a:r>
            <a:endParaRPr lang="en-GB" dirty="0"/>
          </a:p>
          <a:p>
            <a:r>
              <a:rPr lang="en-GB" i="1" dirty="0" smtClean="0"/>
              <a:t>In declaration, const</a:t>
            </a:r>
            <a:r>
              <a:rPr lang="en-GB" dirty="0"/>
              <a:t> keyword </a:t>
            </a:r>
            <a:r>
              <a:rPr lang="en-GB" dirty="0" smtClean="0"/>
              <a:t>is used before or after type</a:t>
            </a:r>
            <a:endParaRPr lang="en-GB" dirty="0"/>
          </a:p>
          <a:p>
            <a:r>
              <a:rPr lang="en-GB" dirty="0" err="1"/>
              <a:t>int</a:t>
            </a:r>
            <a:r>
              <a:rPr lang="en-GB" dirty="0"/>
              <a:t> const a = 1; const </a:t>
            </a:r>
            <a:r>
              <a:rPr lang="en-GB" dirty="0" err="1"/>
              <a:t>int</a:t>
            </a:r>
            <a:r>
              <a:rPr lang="en-GB" dirty="0"/>
              <a:t> a =2; </a:t>
            </a:r>
            <a:endParaRPr lang="en-GB" dirty="0" smtClean="0"/>
          </a:p>
          <a:p>
            <a:r>
              <a:rPr lang="en-GB" dirty="0" smtClean="0"/>
              <a:t>It </a:t>
            </a:r>
            <a:r>
              <a:rPr lang="en-GB" dirty="0"/>
              <a:t>is usual to initialise a </a:t>
            </a:r>
            <a:r>
              <a:rPr lang="en-GB" i="1" dirty="0"/>
              <a:t>const</a:t>
            </a:r>
            <a:r>
              <a:rPr lang="en-GB" dirty="0"/>
              <a:t> with a value as it cannot get a value </a:t>
            </a:r>
            <a:r>
              <a:rPr lang="en-GB" i="1" dirty="0"/>
              <a:t>any other way</a:t>
            </a:r>
            <a:r>
              <a:rPr lang="en-GB" dirty="0" smtClean="0"/>
              <a:t>.</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err="1" smtClean="0"/>
              <a:t>Preprocessor</a:t>
            </a:r>
            <a:r>
              <a:rPr lang="en-GB" dirty="0" smtClean="0"/>
              <a:t> definition</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 </a:t>
            </a:r>
            <a:r>
              <a:rPr lang="en-GB" i="1" dirty="0"/>
              <a:t>#define</a:t>
            </a:r>
            <a:r>
              <a:rPr lang="en-GB" dirty="0"/>
              <a:t> is another more flexible </a:t>
            </a:r>
            <a:r>
              <a:rPr lang="en-GB" dirty="0" smtClean="0"/>
              <a:t>method </a:t>
            </a:r>
            <a:r>
              <a:rPr lang="en-GB" dirty="0"/>
              <a:t>to </a:t>
            </a:r>
            <a:r>
              <a:rPr lang="en-GB" dirty="0" smtClean="0"/>
              <a:t>define </a:t>
            </a:r>
            <a:r>
              <a:rPr lang="en-GB" i="1" dirty="0" smtClean="0"/>
              <a:t>constants</a:t>
            </a:r>
            <a:r>
              <a:rPr lang="en-GB" dirty="0"/>
              <a:t> in a </a:t>
            </a:r>
            <a:r>
              <a:rPr lang="en-GB" dirty="0" smtClean="0"/>
              <a:t>program</a:t>
            </a:r>
            <a:endParaRPr lang="en-GB" dirty="0"/>
          </a:p>
          <a:p>
            <a:r>
              <a:rPr lang="en-GB" dirty="0"/>
              <a:t>#define TRUE 1 </a:t>
            </a:r>
            <a:endParaRPr lang="en-GB" dirty="0" smtClean="0"/>
          </a:p>
          <a:p>
            <a:r>
              <a:rPr lang="en-GB" dirty="0" smtClean="0"/>
              <a:t>#</a:t>
            </a:r>
            <a:r>
              <a:rPr lang="en-GB" dirty="0"/>
              <a:t>define FALSE 0 </a:t>
            </a:r>
            <a:endParaRPr lang="en-GB" dirty="0" smtClean="0"/>
          </a:p>
          <a:p>
            <a:r>
              <a:rPr lang="en-GB" dirty="0" smtClean="0"/>
              <a:t>#</a:t>
            </a:r>
            <a:r>
              <a:rPr lang="en-GB" dirty="0"/>
              <a:t>define NAME_SIZE 20 </a:t>
            </a:r>
            <a:endParaRPr lang="en-GB" dirty="0" smtClean="0"/>
          </a:p>
          <a:p>
            <a:r>
              <a:rPr lang="en-GB" dirty="0" smtClean="0"/>
              <a:t>Here </a:t>
            </a:r>
            <a:r>
              <a:rPr lang="en-GB" dirty="0"/>
              <a:t>TRUE, FALSE and NAME_SIZE are constant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Relational and Equality Operators</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Variable relational-operator variable    </a:t>
            </a:r>
          </a:p>
          <a:p>
            <a:r>
              <a:rPr lang="en-GB" dirty="0" smtClean="0"/>
              <a:t>Variable relational-operator constant    </a:t>
            </a:r>
          </a:p>
          <a:p>
            <a:r>
              <a:rPr lang="en-GB" dirty="0" smtClean="0"/>
              <a:t>Variable equality-operator variable    </a:t>
            </a:r>
          </a:p>
          <a:p>
            <a:r>
              <a:rPr lang="en-GB" dirty="0" smtClean="0"/>
              <a:t>Variable equality-operator constant </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Relational and Equality Operators</a:t>
            </a:r>
            <a:endParaRPr lang="en-GB" dirty="0"/>
          </a:p>
        </p:txBody>
      </p:sp>
      <p:pic>
        <p:nvPicPr>
          <p:cNvPr id="2050" name="Picture 2"/>
          <p:cNvPicPr>
            <a:picLocks noChangeAspect="1" noChangeArrowheads="1"/>
          </p:cNvPicPr>
          <p:nvPr/>
        </p:nvPicPr>
        <p:blipFill>
          <a:blip r:embed="rId2"/>
          <a:srcRect/>
          <a:stretch>
            <a:fillRect/>
          </a:stretch>
        </p:blipFill>
        <p:spPr bwMode="auto">
          <a:xfrm>
            <a:off x="285720" y="1428736"/>
            <a:ext cx="8616953"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Examples</a:t>
            </a:r>
            <a:endParaRPr lang="en-GB" dirty="0"/>
          </a:p>
        </p:txBody>
      </p:sp>
      <p:sp>
        <p:nvSpPr>
          <p:cNvPr id="7" name="TextBox 6"/>
          <p:cNvSpPr txBox="1"/>
          <p:nvPr/>
        </p:nvSpPr>
        <p:spPr>
          <a:xfrm>
            <a:off x="6215074" y="1202280"/>
            <a:ext cx="2143140" cy="369332"/>
          </a:xfrm>
          <a:prstGeom prst="rect">
            <a:avLst/>
          </a:prstGeom>
          <a:noFill/>
        </p:spPr>
        <p:txBody>
          <a:bodyPr wrap="square" rtlCol="0">
            <a:spAutoFit/>
          </a:bodyPr>
          <a:lstStyle/>
          <a:p>
            <a:r>
              <a:rPr lang="en-GB" dirty="0" smtClean="0"/>
              <a:t>Memory with Values</a:t>
            </a:r>
            <a:endParaRPr lang="en-GB" dirty="0"/>
          </a:p>
        </p:txBody>
      </p:sp>
      <p:pic>
        <p:nvPicPr>
          <p:cNvPr id="3075" name="Picture 3"/>
          <p:cNvPicPr>
            <a:picLocks noChangeAspect="1" noChangeArrowheads="1"/>
          </p:cNvPicPr>
          <p:nvPr/>
        </p:nvPicPr>
        <p:blipFill>
          <a:blip r:embed="rId2"/>
          <a:srcRect/>
          <a:stretch>
            <a:fillRect/>
          </a:stretch>
        </p:blipFill>
        <p:spPr bwMode="auto">
          <a:xfrm>
            <a:off x="338138" y="1614505"/>
            <a:ext cx="8467725" cy="4314825"/>
          </a:xfrm>
          <a:prstGeom prst="rect">
            <a:avLst/>
          </a:prstGeom>
          <a:noFill/>
          <a:ln w="9525">
            <a:noFill/>
            <a:miter lim="800000"/>
            <a:headEnd/>
            <a:tailEnd/>
          </a:ln>
          <a:effectLst/>
        </p:spPr>
      </p:pic>
      <p:sp>
        <p:nvSpPr>
          <p:cNvPr id="9" name="Rounded Rectangle 8"/>
          <p:cNvSpPr/>
          <p:nvPr/>
        </p:nvSpPr>
        <p:spPr>
          <a:xfrm>
            <a:off x="357158" y="1000108"/>
            <a:ext cx="8286808" cy="18573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Logical Operators </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To form more complicated conditions or  logical expressions</a:t>
            </a:r>
          </a:p>
          <a:p>
            <a:r>
              <a:rPr lang="en-GB" dirty="0" smtClean="0"/>
              <a:t>Three operators:</a:t>
            </a:r>
          </a:p>
          <a:p>
            <a:pPr lvl="1"/>
            <a:r>
              <a:rPr lang="en-GB" dirty="0" smtClean="0"/>
              <a:t>And (&amp;&amp;)</a:t>
            </a:r>
          </a:p>
          <a:p>
            <a:pPr lvl="1"/>
            <a:r>
              <a:rPr lang="en-GB" dirty="0" smtClean="0"/>
              <a:t>Or (||)</a:t>
            </a:r>
          </a:p>
          <a:p>
            <a:pPr lvl="1"/>
            <a:r>
              <a:rPr lang="en-GB" dirty="0" smtClean="0"/>
              <a:t>Not(!)</a:t>
            </a:r>
          </a:p>
          <a:p>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Logical And </a:t>
            </a:r>
            <a:endParaRPr lang="en-GB" dirty="0"/>
          </a:p>
        </p:txBody>
      </p:sp>
      <p:pic>
        <p:nvPicPr>
          <p:cNvPr id="4098" name="Picture 2"/>
          <p:cNvPicPr>
            <a:picLocks noChangeAspect="1" noChangeArrowheads="1"/>
          </p:cNvPicPr>
          <p:nvPr/>
        </p:nvPicPr>
        <p:blipFill>
          <a:blip r:embed="rId2"/>
          <a:srcRect/>
          <a:stretch>
            <a:fillRect/>
          </a:stretch>
        </p:blipFill>
        <p:spPr bwMode="auto">
          <a:xfrm>
            <a:off x="1027459" y="1357298"/>
            <a:ext cx="7473631"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24"/>
            <a:ext cx="8229600" cy="725470"/>
          </a:xfrm>
        </p:spPr>
        <p:txBody>
          <a:bodyPr>
            <a:normAutofit fontScale="90000"/>
          </a:bodyPr>
          <a:lstStyle/>
          <a:p>
            <a:r>
              <a:rPr lang="en-GB" dirty="0" smtClean="0"/>
              <a:t>Algorithm for Car Loan Problem</a:t>
            </a:r>
            <a:endParaRPr lang="en-GB" dirty="0"/>
          </a:p>
        </p:txBody>
      </p:sp>
      <p:sp>
        <p:nvSpPr>
          <p:cNvPr id="3" name="Content Placeholder 2"/>
          <p:cNvSpPr>
            <a:spLocks noGrp="1"/>
          </p:cNvSpPr>
          <p:nvPr>
            <p:ph idx="1"/>
          </p:nvPr>
        </p:nvSpPr>
        <p:spPr>
          <a:xfrm>
            <a:off x="285720" y="785794"/>
            <a:ext cx="8643966" cy="5929330"/>
          </a:xfrm>
        </p:spPr>
        <p:txBody>
          <a:bodyPr>
            <a:normAutofit/>
          </a:bodyPr>
          <a:lstStyle/>
          <a:p>
            <a:r>
              <a:rPr lang="en-GB" dirty="0" smtClean="0"/>
              <a:t>Read input such as Purchase price, down payment, annual interest rate and total number of payments from user</a:t>
            </a:r>
          </a:p>
          <a:p>
            <a:r>
              <a:rPr lang="en-GB" dirty="0" err="1" smtClean="0"/>
              <a:t>amount_Borrowed</a:t>
            </a:r>
            <a:r>
              <a:rPr lang="en-GB" dirty="0" smtClean="0"/>
              <a:t> = </a:t>
            </a:r>
            <a:r>
              <a:rPr lang="en-GB" dirty="0" err="1" smtClean="0"/>
              <a:t>purchase_Price</a:t>
            </a:r>
            <a:r>
              <a:rPr lang="en-GB" dirty="0" smtClean="0"/>
              <a:t> – </a:t>
            </a:r>
            <a:r>
              <a:rPr lang="en-GB" dirty="0" err="1" smtClean="0"/>
              <a:t>down_Payment</a:t>
            </a:r>
            <a:endParaRPr lang="en-GB" dirty="0" smtClean="0"/>
          </a:p>
          <a:p>
            <a:r>
              <a:rPr lang="en-GB" dirty="0" smtClean="0"/>
              <a:t>EMI  = </a:t>
            </a:r>
            <a:r>
              <a:rPr lang="en-GB" dirty="0" err="1" smtClean="0"/>
              <a:t>i</a:t>
            </a:r>
            <a:r>
              <a:rPr lang="en-GB" dirty="0" smtClean="0"/>
              <a:t>*P / (1 - (1 + </a:t>
            </a:r>
            <a:r>
              <a:rPr lang="en-GB" dirty="0" err="1" smtClean="0"/>
              <a:t>i</a:t>
            </a:r>
            <a:r>
              <a:rPr lang="en-GB" dirty="0" smtClean="0"/>
              <a:t>)</a:t>
            </a:r>
            <a:r>
              <a:rPr lang="en-GB" baseline="30000" dirty="0" smtClean="0"/>
              <a:t>-n</a:t>
            </a:r>
            <a:r>
              <a:rPr lang="en-GB" dirty="0" smtClean="0"/>
              <a:t> )</a:t>
            </a:r>
          </a:p>
          <a:p>
            <a:r>
              <a:rPr lang="en-GB" dirty="0" smtClean="0"/>
              <a:t>Print  </a:t>
            </a:r>
            <a:r>
              <a:rPr lang="en-GB" dirty="0" err="1" smtClean="0"/>
              <a:t>amount_Borrowed</a:t>
            </a:r>
            <a:r>
              <a:rPr lang="en-GB" dirty="0" smtClean="0"/>
              <a:t> and EMI</a:t>
            </a:r>
            <a:r>
              <a:rPr lang="en-GB" dirty="0"/>
              <a:t> </a:t>
            </a:r>
            <a:r>
              <a:rPr lang="en-GB" dirty="0" smtClean="0"/>
              <a:t>rounded to two decimal places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Logical Or </a:t>
            </a:r>
            <a:endParaRPr lang="en-GB" dirty="0"/>
          </a:p>
        </p:txBody>
      </p:sp>
      <p:pic>
        <p:nvPicPr>
          <p:cNvPr id="5122" name="Picture 2"/>
          <p:cNvPicPr>
            <a:picLocks noChangeAspect="1" noChangeArrowheads="1"/>
          </p:cNvPicPr>
          <p:nvPr/>
        </p:nvPicPr>
        <p:blipFill>
          <a:blip r:embed="rId2"/>
          <a:srcRect/>
          <a:stretch>
            <a:fillRect/>
          </a:stretch>
        </p:blipFill>
        <p:spPr bwMode="auto">
          <a:xfrm>
            <a:off x="571472" y="1428736"/>
            <a:ext cx="7975505"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 Logical Not </a:t>
            </a:r>
            <a:endParaRPr lang="en-GB" dirty="0"/>
          </a:p>
        </p:txBody>
      </p:sp>
      <p:pic>
        <p:nvPicPr>
          <p:cNvPr id="6146" name="Picture 2"/>
          <p:cNvPicPr>
            <a:picLocks noChangeAspect="1" noChangeArrowheads="1"/>
          </p:cNvPicPr>
          <p:nvPr/>
        </p:nvPicPr>
        <p:blipFill>
          <a:blip r:embed="rId2"/>
          <a:srcRect/>
          <a:stretch>
            <a:fillRect/>
          </a:stretch>
        </p:blipFill>
        <p:spPr bwMode="auto">
          <a:xfrm>
            <a:off x="857224" y="1643050"/>
            <a:ext cx="7111329"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True/False Values</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For numbers all values except 0 is true</a:t>
            </a:r>
          </a:p>
          <a:p>
            <a:r>
              <a:rPr lang="en-GB" dirty="0" smtClean="0"/>
              <a:t>For characters all values except ‘/0’ (Null Character) is true</a:t>
            </a:r>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14348" y="285728"/>
            <a:ext cx="7786742" cy="59322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3116"/>
            <a:ext cx="8229600" cy="1143000"/>
          </a:xfrm>
        </p:spPr>
        <p:txBody>
          <a:bodyPr/>
          <a:lstStyle/>
          <a:p>
            <a:pPr algn="l"/>
            <a:r>
              <a:rPr lang="en-GB" dirty="0" smtClean="0"/>
              <a:t>!flag</a:t>
            </a:r>
            <a:endParaRPr lang="en-GB" dirty="0"/>
          </a:p>
        </p:txBody>
      </p:sp>
      <p:sp>
        <p:nvSpPr>
          <p:cNvPr id="3" name="Content Placeholder 2"/>
          <p:cNvSpPr>
            <a:spLocks noGrp="1"/>
          </p:cNvSpPr>
          <p:nvPr>
            <p:ph idx="1"/>
          </p:nvPr>
        </p:nvSpPr>
        <p:spPr>
          <a:xfrm>
            <a:off x="257116" y="4440222"/>
            <a:ext cx="8229600" cy="1614486"/>
          </a:xfrm>
        </p:spPr>
        <p:txBody>
          <a:bodyPr/>
          <a:lstStyle/>
          <a:p>
            <a:pPr>
              <a:buNone/>
            </a:pPr>
            <a:r>
              <a:rPr lang="en-GB" dirty="0" smtClean="0"/>
              <a:t>1 (true)</a:t>
            </a:r>
            <a:endParaRPr lang="en-GB" dirty="0"/>
          </a:p>
        </p:txBody>
      </p:sp>
      <p:pic>
        <p:nvPicPr>
          <p:cNvPr id="4" name="Picture 3"/>
          <p:cNvPicPr>
            <a:picLocks noChangeAspect="1" noChangeArrowheads="1"/>
          </p:cNvPicPr>
          <p:nvPr/>
        </p:nvPicPr>
        <p:blipFill>
          <a:blip r:embed="rId2"/>
          <a:srcRect/>
          <a:stretch>
            <a:fillRect/>
          </a:stretch>
        </p:blipFill>
        <p:spPr bwMode="auto">
          <a:xfrm>
            <a:off x="428596" y="214290"/>
            <a:ext cx="7830194" cy="1714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285992"/>
            <a:ext cx="8229600" cy="1143000"/>
          </a:xfrm>
        </p:spPr>
        <p:txBody>
          <a:bodyPr/>
          <a:lstStyle/>
          <a:p>
            <a:pPr algn="l"/>
            <a:r>
              <a:rPr lang="en-GB" dirty="0" smtClean="0"/>
              <a:t>x + y / z &lt;= 3.5</a:t>
            </a:r>
            <a:endParaRPr lang="en-GB" dirty="0"/>
          </a:p>
        </p:txBody>
      </p:sp>
      <p:sp>
        <p:nvSpPr>
          <p:cNvPr id="3" name="Content Placeholder 2"/>
          <p:cNvSpPr>
            <a:spLocks noGrp="1"/>
          </p:cNvSpPr>
          <p:nvPr>
            <p:ph idx="1"/>
          </p:nvPr>
        </p:nvSpPr>
        <p:spPr>
          <a:xfrm>
            <a:off x="257116" y="4583098"/>
            <a:ext cx="8229600" cy="1614486"/>
          </a:xfrm>
        </p:spPr>
        <p:txBody>
          <a:bodyPr/>
          <a:lstStyle/>
          <a:p>
            <a:pPr>
              <a:buNone/>
            </a:pPr>
            <a:r>
              <a:rPr lang="en-GB" dirty="0" smtClean="0"/>
              <a:t>5.0 &lt;= 3.5 is 0 (False)</a:t>
            </a:r>
            <a:endParaRPr lang="en-GB" dirty="0"/>
          </a:p>
        </p:txBody>
      </p:sp>
      <p:pic>
        <p:nvPicPr>
          <p:cNvPr id="4" name="Picture 3"/>
          <p:cNvPicPr>
            <a:picLocks noChangeAspect="1" noChangeArrowheads="1"/>
          </p:cNvPicPr>
          <p:nvPr/>
        </p:nvPicPr>
        <p:blipFill>
          <a:blip r:embed="rId2"/>
          <a:srcRect/>
          <a:stretch>
            <a:fillRect/>
          </a:stretch>
        </p:blipFill>
        <p:spPr bwMode="auto">
          <a:xfrm>
            <a:off x="428596" y="285728"/>
            <a:ext cx="7830194" cy="1714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500306"/>
            <a:ext cx="8229600" cy="1143000"/>
          </a:xfrm>
        </p:spPr>
        <p:txBody>
          <a:bodyPr/>
          <a:lstStyle/>
          <a:p>
            <a:pPr algn="l"/>
            <a:r>
              <a:rPr lang="en-GB" dirty="0" smtClean="0"/>
              <a:t>!flag </a:t>
            </a:r>
            <a:r>
              <a:rPr lang="en-GB" b="1" dirty="0" smtClean="0"/>
              <a:t> </a:t>
            </a:r>
            <a:r>
              <a:rPr lang="en-GB" dirty="0" smtClean="0"/>
              <a:t>||(y + z &gt;= x-z)</a:t>
            </a:r>
            <a:endParaRPr lang="en-GB" dirty="0"/>
          </a:p>
        </p:txBody>
      </p:sp>
      <p:sp>
        <p:nvSpPr>
          <p:cNvPr id="3" name="Content Placeholder 2"/>
          <p:cNvSpPr>
            <a:spLocks noGrp="1"/>
          </p:cNvSpPr>
          <p:nvPr>
            <p:ph idx="1"/>
          </p:nvPr>
        </p:nvSpPr>
        <p:spPr>
          <a:xfrm>
            <a:off x="399992" y="4797412"/>
            <a:ext cx="8229600" cy="1614486"/>
          </a:xfrm>
        </p:spPr>
        <p:txBody>
          <a:bodyPr/>
          <a:lstStyle/>
          <a:p>
            <a:pPr>
              <a:buNone/>
            </a:pPr>
            <a:r>
              <a:rPr lang="en-GB" dirty="0" smtClean="0"/>
              <a:t>1  ||1 = 1</a:t>
            </a:r>
            <a:endParaRPr lang="en-GB" dirty="0"/>
          </a:p>
        </p:txBody>
      </p:sp>
      <p:pic>
        <p:nvPicPr>
          <p:cNvPr id="4" name="Picture 3"/>
          <p:cNvPicPr>
            <a:picLocks noChangeAspect="1" noChangeArrowheads="1"/>
          </p:cNvPicPr>
          <p:nvPr/>
        </p:nvPicPr>
        <p:blipFill>
          <a:blip r:embed="rId2"/>
          <a:srcRect/>
          <a:stretch>
            <a:fillRect/>
          </a:stretch>
        </p:blipFill>
        <p:spPr bwMode="auto">
          <a:xfrm>
            <a:off x="285720" y="214290"/>
            <a:ext cx="7830194" cy="17145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Short Circuit Evaluation</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pPr>
              <a:lnSpc>
                <a:spcPct val="150000"/>
              </a:lnSpc>
            </a:pPr>
            <a:r>
              <a:rPr lang="en-GB" dirty="0" smtClean="0"/>
              <a:t>Stopping evaluation of a logical expression as soon as its value can be determined is called  short-circuit evaluation</a:t>
            </a:r>
          </a:p>
          <a:p>
            <a:pPr>
              <a:lnSpc>
                <a:spcPct val="150000"/>
              </a:lnSpc>
            </a:pPr>
            <a:r>
              <a:rPr lang="en-GB" dirty="0" smtClean="0"/>
              <a:t>Second part of ‘&amp;&amp;’ does not gets evaluated when first part is evaluated as False</a:t>
            </a:r>
          </a:p>
          <a:p>
            <a:pPr>
              <a:lnSpc>
                <a:spcPct val="150000"/>
              </a:lnSpc>
            </a:pPr>
            <a:r>
              <a:rPr lang="en-GB" dirty="0" smtClean="0"/>
              <a:t>Second part of ‘||’ does not gets evaluated when first part is evaluated as true</a:t>
            </a:r>
          </a:p>
          <a:p>
            <a:pPr>
              <a:lnSpc>
                <a:spcPct val="150000"/>
              </a:lnSpc>
            </a:pPr>
            <a:endParaRPr lang="en-GB" dirty="0" smtClean="0"/>
          </a:p>
          <a:p>
            <a:pPr>
              <a:lnSpc>
                <a:spcPct val="150000"/>
              </a:lnSpc>
            </a:pPr>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Short Circuit Evaluation</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pPr>
              <a:lnSpc>
                <a:spcPct val="150000"/>
              </a:lnSpc>
            </a:pPr>
            <a:r>
              <a:rPr lang="en-GB" dirty="0" smtClean="0"/>
              <a:t>(num % div == 0) – Runtime error if div = 0</a:t>
            </a:r>
          </a:p>
          <a:p>
            <a:pPr>
              <a:lnSpc>
                <a:spcPct val="150000"/>
              </a:lnSpc>
            </a:pPr>
            <a:r>
              <a:rPr lang="pt-BR" dirty="0" smtClean="0"/>
              <a:t>But prevented when written as </a:t>
            </a:r>
          </a:p>
          <a:p>
            <a:pPr>
              <a:lnSpc>
                <a:spcPct val="150000"/>
              </a:lnSpc>
            </a:pPr>
            <a:r>
              <a:rPr lang="pt-BR" dirty="0" smtClean="0"/>
              <a:t>(div != 0 &amp;&amp; (num % div == 0))</a:t>
            </a:r>
            <a:endParaRPr lang="en-GB" dirty="0" smtClean="0"/>
          </a:p>
          <a:p>
            <a:pPr>
              <a:lnSpc>
                <a:spcPct val="150000"/>
              </a:lnSpc>
            </a:pP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Comparing Characters</a:t>
            </a:r>
            <a:endParaRPr lang="en-GB" dirty="0"/>
          </a:p>
        </p:txBody>
      </p:sp>
      <p:sp>
        <p:nvSpPr>
          <p:cNvPr id="3" name="Content Placeholder 2"/>
          <p:cNvSpPr>
            <a:spLocks noGrp="1"/>
          </p:cNvSpPr>
          <p:nvPr>
            <p:ph idx="1"/>
          </p:nvPr>
        </p:nvSpPr>
        <p:spPr>
          <a:xfrm>
            <a:off x="214282" y="928670"/>
            <a:ext cx="8686800" cy="1500198"/>
          </a:xfrm>
        </p:spPr>
        <p:txBody>
          <a:bodyPr>
            <a:normAutofit lnSpcReduction="10000"/>
          </a:bodyPr>
          <a:lstStyle/>
          <a:p>
            <a:pPr>
              <a:lnSpc>
                <a:spcPct val="150000"/>
              </a:lnSpc>
            </a:pPr>
            <a:r>
              <a:rPr lang="en-GB" dirty="0" smtClean="0"/>
              <a:t>We can also compare characters in C using the relational and equality operators</a:t>
            </a:r>
            <a:endParaRPr lang="en-GB" dirty="0"/>
          </a:p>
        </p:txBody>
      </p:sp>
      <p:pic>
        <p:nvPicPr>
          <p:cNvPr id="3074" name="Picture 2"/>
          <p:cNvPicPr>
            <a:picLocks noChangeAspect="1" noChangeArrowheads="1"/>
          </p:cNvPicPr>
          <p:nvPr/>
        </p:nvPicPr>
        <p:blipFill>
          <a:blip r:embed="rId2"/>
          <a:srcRect/>
          <a:stretch>
            <a:fillRect/>
          </a:stretch>
        </p:blipFill>
        <p:spPr bwMode="auto">
          <a:xfrm>
            <a:off x="133444" y="2357430"/>
            <a:ext cx="8867712" cy="3786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24"/>
            <a:ext cx="8229600" cy="725470"/>
          </a:xfrm>
        </p:spPr>
        <p:txBody>
          <a:bodyPr>
            <a:normAutofit fontScale="90000"/>
          </a:bodyPr>
          <a:lstStyle/>
          <a:p>
            <a:r>
              <a:rPr lang="en-GB" dirty="0" smtClean="0"/>
              <a:t>Implementation in C</a:t>
            </a:r>
            <a:endParaRPr lang="en-GB" dirty="0"/>
          </a:p>
        </p:txBody>
      </p:sp>
      <p:sp>
        <p:nvSpPr>
          <p:cNvPr id="3" name="Content Placeholder 2"/>
          <p:cNvSpPr>
            <a:spLocks noGrp="1"/>
          </p:cNvSpPr>
          <p:nvPr>
            <p:ph idx="1"/>
          </p:nvPr>
        </p:nvSpPr>
        <p:spPr>
          <a:xfrm>
            <a:off x="285720" y="928670"/>
            <a:ext cx="8643966" cy="5143536"/>
          </a:xfrm>
        </p:spPr>
        <p:txBody>
          <a:bodyPr>
            <a:normAutofit/>
          </a:bodyPr>
          <a:lstStyle/>
          <a:p>
            <a:r>
              <a:rPr lang="en-GB" dirty="0" smtClean="0"/>
              <a:t>Already learnt to read input and print values</a:t>
            </a:r>
          </a:p>
          <a:p>
            <a:r>
              <a:rPr lang="en-GB" dirty="0" smtClean="0"/>
              <a:t>Learnt about arithmetic operators</a:t>
            </a:r>
          </a:p>
          <a:p>
            <a:r>
              <a:rPr lang="en-GB" dirty="0" smtClean="0"/>
              <a:t>The expression has to find power of a value</a:t>
            </a:r>
          </a:p>
          <a:p>
            <a:r>
              <a:rPr lang="en-GB" dirty="0" smtClean="0"/>
              <a:t>Similarly some problems may need to find square root or log values, trigonometric values etc...</a:t>
            </a:r>
          </a:p>
          <a:p>
            <a:r>
              <a:rPr lang="en-GB" dirty="0" smtClean="0"/>
              <a:t>Have to learn to format output as it is specified in problem to print two digits after decimal point</a:t>
            </a:r>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Logical Assignment</a:t>
            </a:r>
            <a:endParaRPr lang="en-GB" dirty="0"/>
          </a:p>
        </p:txBody>
      </p:sp>
      <p:sp>
        <p:nvSpPr>
          <p:cNvPr id="3" name="Content Placeholder 2"/>
          <p:cNvSpPr>
            <a:spLocks noGrp="1"/>
          </p:cNvSpPr>
          <p:nvPr>
            <p:ph idx="1"/>
          </p:nvPr>
        </p:nvSpPr>
        <p:spPr>
          <a:xfrm>
            <a:off x="142844" y="928670"/>
            <a:ext cx="8929718" cy="5500726"/>
          </a:xfrm>
        </p:spPr>
        <p:txBody>
          <a:bodyPr>
            <a:noAutofit/>
          </a:bodyPr>
          <a:lstStyle/>
          <a:p>
            <a:pPr>
              <a:lnSpc>
                <a:spcPct val="150000"/>
              </a:lnSpc>
            </a:pPr>
            <a:r>
              <a:rPr lang="en-GB" sz="2800" dirty="0" smtClean="0"/>
              <a:t>even = (n % 2 == 0);</a:t>
            </a:r>
          </a:p>
          <a:p>
            <a:pPr>
              <a:lnSpc>
                <a:spcPct val="150000"/>
              </a:lnSpc>
            </a:pPr>
            <a:r>
              <a:rPr lang="en-GB" sz="2800" dirty="0" err="1" smtClean="0"/>
              <a:t>in_range</a:t>
            </a:r>
            <a:r>
              <a:rPr lang="en-GB" sz="2800" dirty="0" smtClean="0"/>
              <a:t> = (n &gt; -10  &amp;&amp;  n &lt; 10); </a:t>
            </a:r>
          </a:p>
          <a:p>
            <a:pPr>
              <a:lnSpc>
                <a:spcPct val="150000"/>
              </a:lnSpc>
            </a:pPr>
            <a:r>
              <a:rPr lang="en-GB" sz="2600" dirty="0" err="1" smtClean="0"/>
              <a:t>is_letter</a:t>
            </a:r>
            <a:r>
              <a:rPr lang="en-GB" sz="2600" dirty="0" smtClean="0"/>
              <a:t> = ('A' &lt;= </a:t>
            </a:r>
            <a:r>
              <a:rPr lang="en-GB" sz="2600" dirty="0" err="1" smtClean="0"/>
              <a:t>ch</a:t>
            </a:r>
            <a:r>
              <a:rPr lang="en-GB" sz="2600" dirty="0" smtClean="0"/>
              <a:t>  &amp;&amp;  </a:t>
            </a:r>
            <a:r>
              <a:rPr lang="en-GB" sz="2600" dirty="0" err="1" smtClean="0"/>
              <a:t>ch</a:t>
            </a:r>
            <a:r>
              <a:rPr lang="en-GB" sz="2600" dirty="0" smtClean="0"/>
              <a:t> &lt;= 'Z') || ('a' &lt;= </a:t>
            </a:r>
            <a:r>
              <a:rPr lang="en-GB" sz="2600" dirty="0" err="1" smtClean="0"/>
              <a:t>ch</a:t>
            </a:r>
            <a:r>
              <a:rPr lang="en-GB" sz="2600" dirty="0" smtClean="0"/>
              <a:t>  &amp;&amp;  </a:t>
            </a:r>
            <a:r>
              <a:rPr lang="en-GB" sz="2600" dirty="0" err="1" smtClean="0"/>
              <a:t>ch</a:t>
            </a:r>
            <a:r>
              <a:rPr lang="en-GB" sz="2600" dirty="0" smtClean="0"/>
              <a:t> &lt;= 'z'); </a:t>
            </a:r>
          </a:p>
          <a:p>
            <a:pPr>
              <a:lnSpc>
                <a:spcPct val="150000"/>
              </a:lnSpc>
            </a:pPr>
            <a:r>
              <a:rPr lang="en-GB" sz="2800" dirty="0" smtClean="0"/>
              <a:t>Variable  </a:t>
            </a:r>
            <a:r>
              <a:rPr lang="en-GB" sz="2800" dirty="0" err="1" smtClean="0"/>
              <a:t>in_range</a:t>
            </a:r>
            <a:r>
              <a:rPr lang="en-GB" sz="2800" dirty="0" smtClean="0"/>
              <a:t>  gets  1  (true) if the value of  n  is between  −10  and  10  excluding the endpoints;  </a:t>
            </a:r>
          </a:p>
          <a:p>
            <a:pPr>
              <a:lnSpc>
                <a:spcPct val="150000"/>
              </a:lnSpc>
            </a:pPr>
            <a:r>
              <a:rPr lang="en-GB" sz="2800" dirty="0" err="1" smtClean="0"/>
              <a:t>is_letter</a:t>
            </a:r>
            <a:r>
              <a:rPr lang="en-GB" sz="2800" dirty="0" smtClean="0"/>
              <a:t>  gets  1  (true) if  </a:t>
            </a:r>
            <a:r>
              <a:rPr lang="en-GB" sz="2800" dirty="0" err="1" smtClean="0"/>
              <a:t>ch</a:t>
            </a:r>
            <a:r>
              <a:rPr lang="en-GB" sz="2800" dirty="0" smtClean="0"/>
              <a:t>  is an uppercase or a lowercase letter. </a:t>
            </a:r>
            <a:r>
              <a:rPr lang="en-GB" sz="2400" dirty="0" smtClean="0"/>
              <a:t>	</a:t>
            </a:r>
            <a:endParaRPr lang="en-GB"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928662" y="571480"/>
            <a:ext cx="6286544" cy="5929354"/>
          </a:xfrm>
          <a:prstGeom prst="rect">
            <a:avLst/>
          </a:prstGeom>
          <a:noFill/>
          <a:ln w="9525">
            <a:noFill/>
            <a:miter lim="800000"/>
            <a:headEnd/>
            <a:tailEnd/>
          </a:ln>
          <a:effectLst/>
        </p:spPr>
      </p:pic>
      <p:sp>
        <p:nvSpPr>
          <p:cNvPr id="3" name="Rectangle 2"/>
          <p:cNvSpPr/>
          <p:nvPr/>
        </p:nvSpPr>
        <p:spPr>
          <a:xfrm>
            <a:off x="1857356" y="71414"/>
            <a:ext cx="3485313" cy="461665"/>
          </a:xfrm>
          <a:prstGeom prst="rect">
            <a:avLst/>
          </a:prstGeom>
        </p:spPr>
        <p:txBody>
          <a:bodyPr wrap="none">
            <a:spAutoFit/>
          </a:bodyPr>
          <a:lstStyle/>
          <a:p>
            <a:r>
              <a:rPr lang="en-GB" sz="2400" dirty="0" smtClean="0"/>
              <a:t>When 'A‘  = 60 and 'B' =13 </a:t>
            </a:r>
            <a:endParaRPr lang="en-GB" sz="2400" dirty="0"/>
          </a:p>
        </p:txBody>
      </p:sp>
      <p:cxnSp>
        <p:nvCxnSpPr>
          <p:cNvPr id="5" name="Straight Connector 4"/>
          <p:cNvCxnSpPr/>
          <p:nvPr/>
        </p:nvCxnSpPr>
        <p:spPr>
          <a:xfrm>
            <a:off x="6256032" y="3483610"/>
            <a:ext cx="7143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256032" y="3483610"/>
            <a:ext cx="71438"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2"/>
          <a:srcRect/>
          <a:stretch>
            <a:fillRect/>
          </a:stretch>
        </p:blipFill>
        <p:spPr bwMode="auto">
          <a:xfrm>
            <a:off x="1142976" y="428604"/>
            <a:ext cx="5786478" cy="51251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256032" y="3483610"/>
            <a:ext cx="71438"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3314" name="Picture 2"/>
          <p:cNvPicPr>
            <a:picLocks noChangeAspect="1" noChangeArrowheads="1"/>
          </p:cNvPicPr>
          <p:nvPr/>
        </p:nvPicPr>
        <p:blipFill>
          <a:blip r:embed="rId2"/>
          <a:srcRect/>
          <a:stretch>
            <a:fillRect/>
          </a:stretch>
        </p:blipFill>
        <p:spPr bwMode="auto">
          <a:xfrm>
            <a:off x="285719" y="214290"/>
            <a:ext cx="7619291"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1000132"/>
          </a:xfrm>
        </p:spPr>
        <p:txBody>
          <a:bodyPr>
            <a:normAutofit fontScale="90000"/>
          </a:bodyPr>
          <a:lstStyle/>
          <a:p>
            <a:r>
              <a:rPr lang="en-GB" dirty="0" smtClean="0"/>
              <a:t>Syntax of if Statement Two Alternatives</a:t>
            </a:r>
            <a:endParaRPr lang="en-GB" dirty="0"/>
          </a:p>
        </p:txBody>
      </p:sp>
      <p:sp>
        <p:nvSpPr>
          <p:cNvPr id="3" name="Content Placeholder 2"/>
          <p:cNvSpPr>
            <a:spLocks noGrp="1"/>
          </p:cNvSpPr>
          <p:nvPr>
            <p:ph idx="1"/>
          </p:nvPr>
        </p:nvSpPr>
        <p:spPr>
          <a:xfrm>
            <a:off x="214282" y="1071546"/>
            <a:ext cx="8686800" cy="5572164"/>
          </a:xfrm>
        </p:spPr>
        <p:txBody>
          <a:bodyPr>
            <a:normAutofit fontScale="85000" lnSpcReduction="20000"/>
          </a:bodyPr>
          <a:lstStyle/>
          <a:p>
            <a:pPr>
              <a:lnSpc>
                <a:spcPct val="150000"/>
              </a:lnSpc>
              <a:buNone/>
            </a:pPr>
            <a:r>
              <a:rPr lang="en-GB" dirty="0" smtClean="0"/>
              <a:t>Form 1:</a:t>
            </a:r>
          </a:p>
          <a:p>
            <a:pPr>
              <a:lnSpc>
                <a:spcPct val="150000"/>
              </a:lnSpc>
              <a:buNone/>
            </a:pPr>
            <a:r>
              <a:rPr lang="en-GB" dirty="0" smtClean="0"/>
              <a:t>if ( condition )              </a:t>
            </a:r>
          </a:p>
          <a:p>
            <a:pPr>
              <a:lnSpc>
                <a:spcPct val="150000"/>
              </a:lnSpc>
              <a:buNone/>
            </a:pPr>
            <a:r>
              <a:rPr lang="en-GB" dirty="0" smtClean="0"/>
              <a:t> statement </a:t>
            </a:r>
            <a:r>
              <a:rPr lang="en-GB" baseline="-25000" dirty="0" smtClean="0"/>
              <a:t>T</a:t>
            </a:r>
            <a:r>
              <a:rPr lang="en-GB" dirty="0" smtClean="0"/>
              <a:t>  ;</a:t>
            </a:r>
          </a:p>
          <a:p>
            <a:pPr>
              <a:lnSpc>
                <a:spcPct val="150000"/>
              </a:lnSpc>
              <a:buNone/>
            </a:pPr>
            <a:r>
              <a:rPr lang="en-GB" dirty="0" err="1" smtClean="0"/>
              <a:t>Eg</a:t>
            </a:r>
            <a:r>
              <a:rPr lang="en-GB" dirty="0" smtClean="0"/>
              <a:t>:</a:t>
            </a:r>
          </a:p>
          <a:p>
            <a:pPr>
              <a:lnSpc>
                <a:spcPct val="150000"/>
              </a:lnSpc>
              <a:buNone/>
            </a:pPr>
            <a:r>
              <a:rPr lang="en-GB" dirty="0" smtClean="0"/>
              <a:t>if (x &gt; 0.0)              </a:t>
            </a:r>
          </a:p>
          <a:p>
            <a:pPr>
              <a:lnSpc>
                <a:spcPct val="150000"/>
              </a:lnSpc>
              <a:buNone/>
            </a:pPr>
            <a:r>
              <a:rPr lang="en-GB" dirty="0" err="1" smtClean="0"/>
              <a:t>pos_prod</a:t>
            </a:r>
            <a:r>
              <a:rPr lang="en-GB" dirty="0" smtClean="0"/>
              <a:t> = </a:t>
            </a:r>
            <a:r>
              <a:rPr lang="en-GB" dirty="0" err="1" smtClean="0"/>
              <a:t>pos_prod</a:t>
            </a:r>
            <a:r>
              <a:rPr lang="en-GB" dirty="0" smtClean="0"/>
              <a:t> * x;  </a:t>
            </a:r>
          </a:p>
          <a:p>
            <a:pPr marL="0" indent="0">
              <a:lnSpc>
                <a:spcPct val="150000"/>
              </a:lnSpc>
              <a:buNone/>
            </a:pPr>
            <a:r>
              <a:rPr lang="en-GB" dirty="0" smtClean="0"/>
              <a:t>If   condition   evaluates to  true  (a nonzero value), then   statement </a:t>
            </a:r>
            <a:r>
              <a:rPr lang="en-GB" baseline="-25000" dirty="0" smtClean="0"/>
              <a:t>T</a:t>
            </a:r>
            <a:r>
              <a:rPr lang="en-GB" dirty="0" smtClean="0"/>
              <a:t>    is executed; otherwise,   statement </a:t>
            </a:r>
            <a:r>
              <a:rPr lang="en-GB" baseline="-25000" dirty="0" smtClean="0"/>
              <a:t>T</a:t>
            </a:r>
            <a:r>
              <a:rPr lang="en-GB" dirty="0" smtClean="0"/>
              <a:t>    is skipped.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1000132"/>
          </a:xfrm>
        </p:spPr>
        <p:txBody>
          <a:bodyPr>
            <a:normAutofit fontScale="90000"/>
          </a:bodyPr>
          <a:lstStyle/>
          <a:p>
            <a:r>
              <a:rPr lang="en-GB" dirty="0" smtClean="0"/>
              <a:t>Syntax of if Statement Two Alternatives</a:t>
            </a:r>
            <a:endParaRPr lang="en-GB" dirty="0"/>
          </a:p>
        </p:txBody>
      </p:sp>
      <p:sp>
        <p:nvSpPr>
          <p:cNvPr id="3" name="Content Placeholder 2"/>
          <p:cNvSpPr>
            <a:spLocks noGrp="1"/>
          </p:cNvSpPr>
          <p:nvPr>
            <p:ph idx="1"/>
          </p:nvPr>
        </p:nvSpPr>
        <p:spPr>
          <a:xfrm>
            <a:off x="214282" y="1071546"/>
            <a:ext cx="8686800" cy="5572164"/>
          </a:xfrm>
        </p:spPr>
        <p:txBody>
          <a:bodyPr>
            <a:normAutofit/>
          </a:bodyPr>
          <a:lstStyle/>
          <a:p>
            <a:pPr>
              <a:lnSpc>
                <a:spcPct val="150000"/>
              </a:lnSpc>
              <a:buNone/>
            </a:pPr>
            <a:r>
              <a:rPr lang="en-GB" dirty="0" smtClean="0"/>
              <a:t>Form 2:</a:t>
            </a:r>
          </a:p>
          <a:p>
            <a:pPr>
              <a:lnSpc>
                <a:spcPct val="150000"/>
              </a:lnSpc>
              <a:buNone/>
            </a:pPr>
            <a:r>
              <a:rPr lang="en-GB" dirty="0" smtClean="0"/>
              <a:t> if ( condition )                </a:t>
            </a:r>
          </a:p>
          <a:p>
            <a:pPr>
              <a:lnSpc>
                <a:spcPct val="150000"/>
              </a:lnSpc>
              <a:buNone/>
            </a:pPr>
            <a:r>
              <a:rPr lang="en-GB" dirty="0" smtClean="0"/>
              <a:t>statement </a:t>
            </a:r>
            <a:r>
              <a:rPr lang="en-GB" baseline="-25000" dirty="0" smtClean="0"/>
              <a:t>T</a:t>
            </a:r>
            <a:r>
              <a:rPr lang="en-GB" dirty="0" smtClean="0"/>
              <a:t>  ;            </a:t>
            </a:r>
          </a:p>
          <a:p>
            <a:pPr>
              <a:lnSpc>
                <a:spcPct val="150000"/>
              </a:lnSpc>
              <a:buNone/>
            </a:pPr>
            <a:r>
              <a:rPr lang="en-GB" dirty="0" smtClean="0"/>
              <a:t>else                </a:t>
            </a:r>
          </a:p>
          <a:p>
            <a:pPr>
              <a:lnSpc>
                <a:spcPct val="150000"/>
              </a:lnSpc>
              <a:buNone/>
            </a:pPr>
            <a:r>
              <a:rPr lang="en-GB" dirty="0" smtClean="0"/>
              <a:t>statement </a:t>
            </a:r>
            <a:r>
              <a:rPr lang="en-GB" baseline="-25000" dirty="0" smtClean="0"/>
              <a:t>F</a:t>
            </a:r>
            <a:r>
              <a:rPr lang="en-GB" dirty="0" smtClean="0"/>
              <a:t>  ;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714380"/>
          </a:xfrm>
        </p:spPr>
        <p:txBody>
          <a:bodyPr>
            <a:normAutofit fontScale="90000"/>
          </a:bodyPr>
          <a:lstStyle/>
          <a:p>
            <a:r>
              <a:rPr lang="en-GB" dirty="0" smtClean="0"/>
              <a:t>Example</a:t>
            </a:r>
            <a:endParaRPr lang="en-GB" dirty="0"/>
          </a:p>
        </p:txBody>
      </p:sp>
      <p:sp>
        <p:nvSpPr>
          <p:cNvPr id="3" name="Content Placeholder 2"/>
          <p:cNvSpPr>
            <a:spLocks noGrp="1"/>
          </p:cNvSpPr>
          <p:nvPr>
            <p:ph idx="1"/>
          </p:nvPr>
        </p:nvSpPr>
        <p:spPr>
          <a:xfrm>
            <a:off x="214282" y="785794"/>
            <a:ext cx="8686800" cy="5572164"/>
          </a:xfrm>
        </p:spPr>
        <p:txBody>
          <a:bodyPr>
            <a:normAutofit fontScale="85000" lnSpcReduction="20000"/>
          </a:bodyPr>
          <a:lstStyle/>
          <a:p>
            <a:pPr>
              <a:lnSpc>
                <a:spcPct val="150000"/>
              </a:lnSpc>
              <a:buNone/>
            </a:pPr>
            <a:r>
              <a:rPr lang="en-GB" dirty="0" smtClean="0"/>
              <a:t> if (x &gt;= 0.0)                </a:t>
            </a:r>
          </a:p>
          <a:p>
            <a:pPr>
              <a:lnSpc>
                <a:spcPct val="150000"/>
              </a:lnSpc>
              <a:buNone/>
            </a:pPr>
            <a:r>
              <a:rPr lang="en-GB" dirty="0" err="1" smtClean="0"/>
              <a:t>printf</a:t>
            </a:r>
            <a:r>
              <a:rPr lang="en-GB" dirty="0" smtClean="0"/>
              <a:t>("positive\n");            </a:t>
            </a:r>
          </a:p>
          <a:p>
            <a:pPr>
              <a:lnSpc>
                <a:spcPct val="150000"/>
              </a:lnSpc>
              <a:buNone/>
            </a:pPr>
            <a:r>
              <a:rPr lang="en-GB" dirty="0" smtClean="0"/>
              <a:t>else               </a:t>
            </a:r>
          </a:p>
          <a:p>
            <a:pPr>
              <a:lnSpc>
                <a:spcPct val="150000"/>
              </a:lnSpc>
              <a:buNone/>
            </a:pPr>
            <a:r>
              <a:rPr lang="en-GB" dirty="0" err="1" smtClean="0"/>
              <a:t>printf</a:t>
            </a:r>
            <a:r>
              <a:rPr lang="en-GB" dirty="0" smtClean="0"/>
              <a:t>("negative\n");  </a:t>
            </a:r>
          </a:p>
          <a:p>
            <a:pPr marL="0" indent="0">
              <a:lnSpc>
                <a:spcPct val="150000"/>
              </a:lnSpc>
              <a:buNone/>
            </a:pPr>
            <a:r>
              <a:rPr lang="en-GB" dirty="0" smtClean="0"/>
              <a:t>If   condition   evaluates to  true  ( a nonzero value), then   </a:t>
            </a:r>
            <a:r>
              <a:rPr lang="en-GB" dirty="0" err="1" smtClean="0"/>
              <a:t>statement</a:t>
            </a:r>
            <a:r>
              <a:rPr lang="en-GB" baseline="-25000" dirty="0" err="1" smtClean="0"/>
              <a:t>T</a:t>
            </a:r>
            <a:r>
              <a:rPr lang="en-GB" dirty="0" smtClean="0"/>
              <a:t>    is executed and   </a:t>
            </a:r>
            <a:r>
              <a:rPr lang="en-GB" dirty="0" err="1" smtClean="0"/>
              <a:t>statement</a:t>
            </a:r>
            <a:r>
              <a:rPr lang="en-GB" baseline="-25000" dirty="0" err="1" smtClean="0"/>
              <a:t>F</a:t>
            </a:r>
            <a:r>
              <a:rPr lang="en-GB" dirty="0" smtClean="0"/>
              <a:t>    is skipped; otherwise,   </a:t>
            </a:r>
            <a:r>
              <a:rPr lang="en-GB" dirty="0" err="1" smtClean="0"/>
              <a:t>statement</a:t>
            </a:r>
            <a:r>
              <a:rPr lang="en-GB" baseline="-25000" dirty="0" err="1" smtClean="0"/>
              <a:t>T</a:t>
            </a:r>
            <a:r>
              <a:rPr lang="en-GB" dirty="0" smtClean="0"/>
              <a:t>    is skipped and   </a:t>
            </a:r>
            <a:r>
              <a:rPr lang="en-GB" dirty="0" err="1" smtClean="0"/>
              <a:t>statement</a:t>
            </a:r>
            <a:r>
              <a:rPr lang="en-GB" baseline="-25000" dirty="0" err="1" smtClean="0"/>
              <a:t>F</a:t>
            </a:r>
            <a:r>
              <a:rPr lang="en-GB" dirty="0" smtClean="0"/>
              <a:t>    is executed. </a:t>
            </a:r>
          </a:p>
          <a:p>
            <a:pPr>
              <a:lnSpc>
                <a:spcPct val="150000"/>
              </a:lnSpc>
              <a:buNone/>
            </a:pPr>
            <a:r>
              <a:rPr lang="en-GB" dirty="0" smtClean="0"/>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1</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a:t>{</a:t>
            </a:r>
            <a:r>
              <a:rPr lang="en-GB" dirty="0" smtClean="0"/>
              <a:t/>
            </a:r>
            <a:br>
              <a:rPr lang="en-GB" dirty="0" smtClean="0"/>
            </a:br>
            <a:r>
              <a:rPr lang="en-GB" dirty="0"/>
              <a:t>float </a:t>
            </a:r>
            <a:r>
              <a:rPr lang="en-GB" dirty="0" err="1"/>
              <a:t>i</a:t>
            </a:r>
            <a:r>
              <a:rPr lang="en-GB" dirty="0"/>
              <a:t>=0.0f;</a:t>
            </a:r>
            <a:r>
              <a:rPr lang="en-GB" dirty="0" smtClean="0"/>
              <a:t/>
            </a:r>
            <a:br>
              <a:rPr lang="en-GB" dirty="0" smtClean="0"/>
            </a:br>
            <a:r>
              <a:rPr lang="en-GB" dirty="0"/>
              <a:t>if(</a:t>
            </a:r>
            <a:r>
              <a:rPr lang="en-GB" dirty="0" err="1"/>
              <a:t>i</a:t>
            </a:r>
            <a:r>
              <a:rPr lang="en-GB" dirty="0"/>
              <a:t>)</a:t>
            </a:r>
            <a:r>
              <a:rPr lang="en-GB" dirty="0" smtClean="0"/>
              <a:t/>
            </a:r>
            <a:br>
              <a:rPr lang="en-GB" dirty="0" smtClean="0"/>
            </a:br>
            <a:r>
              <a:rPr lang="en-GB" dirty="0" err="1"/>
              <a:t>printf</a:t>
            </a:r>
            <a:r>
              <a:rPr lang="en-GB" dirty="0"/>
              <a:t>("Yes</a:t>
            </a:r>
            <a:r>
              <a:rPr lang="en-GB" dirty="0" smtClean="0"/>
              <a:t>");</a:t>
            </a:r>
          </a:p>
          <a:p>
            <a:pPr>
              <a:buNone/>
            </a:pPr>
            <a:r>
              <a:rPr lang="en-GB" dirty="0"/>
              <a:t> </a:t>
            </a:r>
            <a:r>
              <a:rPr lang="en-GB" dirty="0" smtClean="0"/>
              <a:t>   else</a:t>
            </a:r>
          </a:p>
          <a:p>
            <a:pPr>
              <a:buNone/>
            </a:pPr>
            <a:r>
              <a:rPr lang="en-GB" dirty="0"/>
              <a:t>	</a:t>
            </a:r>
            <a:r>
              <a:rPr lang="en-GB" dirty="0" err="1" smtClean="0"/>
              <a:t>printf</a:t>
            </a:r>
            <a:r>
              <a:rPr lang="en-GB" dirty="0" smtClean="0"/>
              <a:t>(“No”);</a:t>
            </a:r>
            <a:br>
              <a:rPr lang="en-GB" dirty="0" smtClean="0"/>
            </a:br>
            <a:r>
              <a:rPr lang="en-GB" dirty="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1</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No</a:t>
            </a:r>
            <a:endParaRPr lang="en-GB"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2</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a:t>{</a:t>
            </a:r>
            <a:r>
              <a:rPr lang="en-GB" dirty="0" smtClean="0"/>
              <a:t/>
            </a:r>
            <a:br>
              <a:rPr lang="en-GB" dirty="0" smtClean="0"/>
            </a:br>
            <a:r>
              <a:rPr lang="en-GB" dirty="0" err="1" smtClean="0"/>
              <a:t>int</a:t>
            </a:r>
            <a:r>
              <a:rPr lang="en-GB" dirty="0" smtClean="0"/>
              <a:t> </a:t>
            </a:r>
            <a:r>
              <a:rPr lang="en-GB" dirty="0" err="1" smtClean="0"/>
              <a:t>i</a:t>
            </a:r>
            <a:r>
              <a:rPr lang="en-GB" dirty="0" smtClean="0"/>
              <a:t>=-3;</a:t>
            </a:r>
            <a:br>
              <a:rPr lang="en-GB" dirty="0" smtClean="0"/>
            </a:br>
            <a:r>
              <a:rPr lang="en-GB" dirty="0"/>
              <a:t>if(</a:t>
            </a:r>
            <a:r>
              <a:rPr lang="en-GB" dirty="0" err="1"/>
              <a:t>i</a:t>
            </a:r>
            <a:r>
              <a:rPr lang="en-GB" dirty="0"/>
              <a:t>)</a:t>
            </a:r>
            <a:r>
              <a:rPr lang="en-GB" dirty="0" smtClean="0"/>
              <a:t/>
            </a:r>
            <a:br>
              <a:rPr lang="en-GB" dirty="0" smtClean="0"/>
            </a:br>
            <a:r>
              <a:rPr lang="en-GB" dirty="0" err="1"/>
              <a:t>printf</a:t>
            </a:r>
            <a:r>
              <a:rPr lang="en-GB" dirty="0"/>
              <a:t>("Yes</a:t>
            </a:r>
            <a:r>
              <a:rPr lang="en-GB" dirty="0" smtClean="0"/>
              <a:t>");</a:t>
            </a:r>
          </a:p>
          <a:p>
            <a:pPr>
              <a:buNone/>
            </a:pPr>
            <a:r>
              <a:rPr lang="en-GB" dirty="0"/>
              <a:t> </a:t>
            </a:r>
            <a:r>
              <a:rPr lang="en-GB" dirty="0" smtClean="0"/>
              <a:t>   else</a:t>
            </a:r>
          </a:p>
          <a:p>
            <a:pPr>
              <a:buNone/>
            </a:pPr>
            <a:r>
              <a:rPr lang="en-GB" dirty="0"/>
              <a:t>	</a:t>
            </a:r>
            <a:r>
              <a:rPr lang="en-GB" dirty="0" err="1" smtClean="0"/>
              <a:t>printf</a:t>
            </a:r>
            <a:r>
              <a:rPr lang="en-GB" dirty="0" smtClean="0"/>
              <a:t>(“No”);</a:t>
            </a:r>
            <a:br>
              <a:rPr lang="en-GB" dirty="0" smtClean="0"/>
            </a:br>
            <a:r>
              <a:rPr lang="en-GB"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smtClean="0"/>
              <a:t>Library Functions</a:t>
            </a:r>
            <a:endParaRPr lang="en-GB" dirty="0"/>
          </a:p>
        </p:txBody>
      </p:sp>
      <p:sp>
        <p:nvSpPr>
          <p:cNvPr id="3" name="Content Placeholder 2"/>
          <p:cNvSpPr>
            <a:spLocks noGrp="1"/>
          </p:cNvSpPr>
          <p:nvPr>
            <p:ph idx="1"/>
          </p:nvPr>
        </p:nvSpPr>
        <p:spPr>
          <a:xfrm>
            <a:off x="500034" y="928670"/>
            <a:ext cx="8229600" cy="4000528"/>
          </a:xfrm>
        </p:spPr>
        <p:txBody>
          <a:bodyPr>
            <a:normAutofit/>
          </a:bodyPr>
          <a:lstStyle/>
          <a:p>
            <a:r>
              <a:rPr lang="en-GB" dirty="0" smtClean="0"/>
              <a:t>Predefined Functions and Code Reuse  </a:t>
            </a:r>
          </a:p>
          <a:p>
            <a:r>
              <a:rPr lang="en-GB" dirty="0" smtClean="0"/>
              <a:t>A primary goal of software engineering is to write error-free code.  </a:t>
            </a:r>
          </a:p>
          <a:p>
            <a:r>
              <a:rPr lang="en-GB" dirty="0" smtClean="0"/>
              <a:t>Code reuse - reusing program fragments that have already been written and tested whenever possible, is one way to accomplish this goal. </a:t>
            </a:r>
          </a:p>
          <a:p>
            <a:endParaRPr lang="en-GB"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2</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Yes</a:t>
            </a:r>
            <a:endParaRPr lang="en-GB"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3</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a:t>{</a:t>
            </a:r>
            <a:r>
              <a:rPr lang="en-GB" dirty="0" smtClean="0"/>
              <a:t/>
            </a:r>
            <a:br>
              <a:rPr lang="en-GB" dirty="0" smtClean="0"/>
            </a:br>
            <a:r>
              <a:rPr lang="en-GB" dirty="0" smtClean="0"/>
              <a:t>char </a:t>
            </a:r>
            <a:r>
              <a:rPr lang="en-GB" dirty="0" err="1" smtClean="0"/>
              <a:t>i</a:t>
            </a:r>
            <a:r>
              <a:rPr lang="en-GB" dirty="0" smtClean="0"/>
              <a:t> =‘a’;</a:t>
            </a:r>
            <a:br>
              <a:rPr lang="en-GB" dirty="0" smtClean="0"/>
            </a:br>
            <a:r>
              <a:rPr lang="en-GB" dirty="0"/>
              <a:t>if(</a:t>
            </a:r>
            <a:r>
              <a:rPr lang="en-GB" dirty="0" err="1"/>
              <a:t>i</a:t>
            </a:r>
            <a:r>
              <a:rPr lang="en-GB" dirty="0"/>
              <a:t>)</a:t>
            </a:r>
            <a:r>
              <a:rPr lang="en-GB" dirty="0" smtClean="0"/>
              <a:t/>
            </a:r>
            <a:br>
              <a:rPr lang="en-GB" dirty="0" smtClean="0"/>
            </a:br>
            <a:r>
              <a:rPr lang="en-GB" dirty="0" err="1"/>
              <a:t>printf</a:t>
            </a:r>
            <a:r>
              <a:rPr lang="en-GB" dirty="0"/>
              <a:t>("Yes</a:t>
            </a:r>
            <a:r>
              <a:rPr lang="en-GB" dirty="0" smtClean="0"/>
              <a:t>");</a:t>
            </a:r>
          </a:p>
          <a:p>
            <a:pPr>
              <a:buNone/>
            </a:pPr>
            <a:r>
              <a:rPr lang="en-GB" dirty="0"/>
              <a:t> </a:t>
            </a:r>
            <a:r>
              <a:rPr lang="en-GB" dirty="0" smtClean="0"/>
              <a:t>   else</a:t>
            </a:r>
          </a:p>
          <a:p>
            <a:pPr>
              <a:buNone/>
            </a:pPr>
            <a:r>
              <a:rPr lang="en-GB" dirty="0"/>
              <a:t>	</a:t>
            </a:r>
            <a:r>
              <a:rPr lang="en-GB" dirty="0" err="1" smtClean="0"/>
              <a:t>printf</a:t>
            </a:r>
            <a:r>
              <a:rPr lang="en-GB" dirty="0" smtClean="0"/>
              <a:t>(“No”);</a:t>
            </a:r>
            <a:br>
              <a:rPr lang="en-GB" dirty="0" smtClean="0"/>
            </a:br>
            <a:r>
              <a:rPr lang="en-GB" dirty="0"/>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3</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Yes</a:t>
            </a:r>
            <a:endParaRPr lang="en-GB"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4</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smtClean="0"/>
              <a:t>{</a:t>
            </a:r>
          </a:p>
          <a:p>
            <a:pPr>
              <a:buNone/>
            </a:pPr>
            <a:r>
              <a:rPr lang="en-GB" dirty="0" smtClean="0"/>
              <a:t>	</a:t>
            </a:r>
            <a:r>
              <a:rPr lang="en-GB" dirty="0" err="1" smtClean="0"/>
              <a:t>int</a:t>
            </a:r>
            <a:r>
              <a:rPr lang="en-GB" dirty="0" smtClean="0"/>
              <a:t> a = 2 , b=5;</a:t>
            </a:r>
          </a:p>
          <a:p>
            <a:pPr>
              <a:buNone/>
            </a:pPr>
            <a:r>
              <a:rPr lang="en-GB" dirty="0" smtClean="0"/>
              <a:t>	if ((a==0)&amp;&amp;(b=1))</a:t>
            </a:r>
          </a:p>
          <a:p>
            <a:pPr>
              <a:buNone/>
            </a:pPr>
            <a:r>
              <a:rPr lang="en-GB" dirty="0" smtClean="0"/>
              <a:t>	</a:t>
            </a:r>
            <a:r>
              <a:rPr lang="en-GB" dirty="0" err="1" smtClean="0"/>
              <a:t>printf</a:t>
            </a:r>
            <a:r>
              <a:rPr lang="en-GB" dirty="0" smtClean="0"/>
              <a:t>(“Hi”);</a:t>
            </a:r>
          </a:p>
          <a:p>
            <a:pPr>
              <a:buNone/>
            </a:pPr>
            <a:r>
              <a:rPr lang="en-GB" dirty="0" smtClean="0"/>
              <a:t>	</a:t>
            </a:r>
            <a:r>
              <a:rPr lang="en-GB" dirty="0" err="1" smtClean="0"/>
              <a:t>printf</a:t>
            </a:r>
            <a:r>
              <a:rPr lang="en-GB" dirty="0" smtClean="0"/>
              <a:t>(“a is %d and b is %d”, a, b);</a:t>
            </a:r>
          </a:p>
          <a:p>
            <a:pPr>
              <a:buNone/>
            </a:pPr>
            <a:r>
              <a:rPr lang="en-GB" dirty="0" smtClean="0"/>
              <a:t>  }</a:t>
            </a:r>
            <a:endParaRPr lang="en-GB"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4</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a is  2 and b = 5</a:t>
            </a:r>
            <a:endParaRPr lang="en-GB"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Example 5</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a:t>#include&lt;</a:t>
            </a:r>
            <a:r>
              <a:rPr lang="en-GB" dirty="0" err="1"/>
              <a:t>stdio.h</a:t>
            </a:r>
            <a:r>
              <a:rPr lang="en-GB" dirty="0"/>
              <a:t>&gt;</a:t>
            </a:r>
            <a:r>
              <a:rPr lang="en-GB" dirty="0" smtClean="0"/>
              <a:t/>
            </a:r>
            <a:br>
              <a:rPr lang="en-GB" dirty="0" smtClean="0"/>
            </a:br>
            <a:r>
              <a:rPr lang="en-GB" dirty="0"/>
              <a:t>void main()</a:t>
            </a:r>
            <a:r>
              <a:rPr lang="en-GB" dirty="0" smtClean="0"/>
              <a:t/>
            </a:r>
            <a:br>
              <a:rPr lang="en-GB" dirty="0" smtClean="0"/>
            </a:br>
            <a:r>
              <a:rPr lang="en-GB" dirty="0" smtClean="0"/>
              <a:t>{</a:t>
            </a:r>
          </a:p>
          <a:p>
            <a:pPr>
              <a:buNone/>
            </a:pPr>
            <a:r>
              <a:rPr lang="en-GB" dirty="0" smtClean="0"/>
              <a:t>	</a:t>
            </a:r>
            <a:r>
              <a:rPr lang="en-GB" dirty="0" err="1" smtClean="0"/>
              <a:t>int</a:t>
            </a:r>
            <a:r>
              <a:rPr lang="en-GB" dirty="0" smtClean="0"/>
              <a:t> a = 2 , b=5;</a:t>
            </a:r>
          </a:p>
          <a:p>
            <a:pPr>
              <a:buNone/>
            </a:pPr>
            <a:r>
              <a:rPr lang="en-GB" dirty="0" smtClean="0"/>
              <a:t>	if ((a==2)&amp;&amp;(b=1))</a:t>
            </a:r>
          </a:p>
          <a:p>
            <a:pPr>
              <a:buNone/>
            </a:pPr>
            <a:r>
              <a:rPr lang="en-GB" dirty="0" smtClean="0"/>
              <a:t>	</a:t>
            </a:r>
            <a:r>
              <a:rPr lang="en-GB" dirty="0" err="1" smtClean="0"/>
              <a:t>printf</a:t>
            </a:r>
            <a:r>
              <a:rPr lang="en-GB" dirty="0" smtClean="0"/>
              <a:t>(“Hi”);</a:t>
            </a:r>
          </a:p>
          <a:p>
            <a:pPr>
              <a:buNone/>
            </a:pPr>
            <a:r>
              <a:rPr lang="en-GB" dirty="0" smtClean="0"/>
              <a:t>	</a:t>
            </a:r>
            <a:r>
              <a:rPr lang="en-GB" dirty="0" err="1" smtClean="0"/>
              <a:t>printf</a:t>
            </a:r>
            <a:r>
              <a:rPr lang="en-GB" dirty="0" smtClean="0"/>
              <a:t>(“a is %d and b is %d”, a, b);</a:t>
            </a:r>
          </a:p>
          <a:p>
            <a:pPr>
              <a:buNone/>
            </a:pPr>
            <a:r>
              <a:rPr lang="en-GB" dirty="0" smtClean="0"/>
              <a:t>  }</a:t>
            </a:r>
            <a:endParaRPr lang="en-GB"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229600" cy="725470"/>
          </a:xfrm>
        </p:spPr>
        <p:txBody>
          <a:bodyPr>
            <a:normAutofit fontScale="90000"/>
          </a:bodyPr>
          <a:lstStyle/>
          <a:p>
            <a:r>
              <a:rPr lang="en-GB" dirty="0" smtClean="0"/>
              <a:t>Output 5</a:t>
            </a:r>
            <a:endParaRPr lang="en-GB" dirty="0"/>
          </a:p>
        </p:txBody>
      </p:sp>
      <p:sp>
        <p:nvSpPr>
          <p:cNvPr id="3" name="Content Placeholder 2"/>
          <p:cNvSpPr>
            <a:spLocks noGrp="1"/>
          </p:cNvSpPr>
          <p:nvPr>
            <p:ph idx="1"/>
          </p:nvPr>
        </p:nvSpPr>
        <p:spPr>
          <a:xfrm>
            <a:off x="214282" y="928670"/>
            <a:ext cx="8686800" cy="5572164"/>
          </a:xfrm>
        </p:spPr>
        <p:txBody>
          <a:bodyPr>
            <a:normAutofit/>
          </a:bodyPr>
          <a:lstStyle/>
          <a:p>
            <a:r>
              <a:rPr lang="en-GB" dirty="0" smtClean="0"/>
              <a:t>a is  2 and b = 1</a:t>
            </a:r>
            <a:endParaRPr lang="en-GB"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Conditional Operator (Ternary Operator)</a:t>
            </a:r>
            <a:endParaRPr lang="en-GB" sz="3600" b="1" dirty="0"/>
          </a:p>
        </p:txBody>
      </p:sp>
      <p:sp>
        <p:nvSpPr>
          <p:cNvPr id="4" name="Rectangle 3"/>
          <p:cNvSpPr/>
          <p:nvPr/>
        </p:nvSpPr>
        <p:spPr>
          <a:xfrm>
            <a:off x="214282" y="771786"/>
            <a:ext cx="8572560" cy="4228850"/>
          </a:xfrm>
          <a:prstGeom prst="rect">
            <a:avLst/>
          </a:prstGeom>
        </p:spPr>
        <p:txBody>
          <a:bodyPr wrap="square">
            <a:spAutoFit/>
          </a:bodyPr>
          <a:lstStyle/>
          <a:p>
            <a:pPr>
              <a:lnSpc>
                <a:spcPct val="140000"/>
              </a:lnSpc>
            </a:pPr>
            <a:r>
              <a:rPr lang="fr-FR" sz="2400" b="1" dirty="0" err="1" smtClean="0"/>
              <a:t>Syntax</a:t>
            </a:r>
            <a:r>
              <a:rPr lang="fr-FR" sz="2400" b="1" dirty="0" smtClean="0"/>
              <a:t>:</a:t>
            </a:r>
          </a:p>
          <a:p>
            <a:pPr>
              <a:lnSpc>
                <a:spcPct val="140000"/>
              </a:lnSpc>
            </a:pPr>
            <a:r>
              <a:rPr lang="fr-FR" sz="2400" dirty="0" smtClean="0"/>
              <a:t>expression 1 ? expression 2 : expression 3</a:t>
            </a:r>
          </a:p>
          <a:p>
            <a:pPr>
              <a:lnSpc>
                <a:spcPct val="140000"/>
              </a:lnSpc>
            </a:pPr>
            <a:endParaRPr lang="fr-FR" sz="2400" dirty="0" smtClean="0"/>
          </a:p>
          <a:p>
            <a:pPr>
              <a:lnSpc>
                <a:spcPct val="140000"/>
              </a:lnSpc>
            </a:pPr>
            <a:r>
              <a:rPr lang="en-GB" sz="2400" dirty="0" smtClean="0"/>
              <a:t>“if expression 1 is true (that is, if its value is non-zero), then the value returned will be expression 2, otherwise the value returned will be expression 3”.</a:t>
            </a:r>
            <a:endParaRPr lang="fr-FR" sz="2400" dirty="0" smtClean="0"/>
          </a:p>
          <a:p>
            <a:pPr>
              <a:lnSpc>
                <a:spcPct val="140000"/>
              </a:lnSpc>
            </a:pPr>
            <a:endParaRPr lang="fr-FR" sz="2400" b="1" dirty="0" smtClean="0"/>
          </a:p>
          <a:p>
            <a:pPr>
              <a:lnSpc>
                <a:spcPct val="140000"/>
              </a:lnSpc>
            </a:pPr>
            <a:endParaRPr lang="en-GB" sz="2400" b="1"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Conditional Operator (Ternary Operator)</a:t>
            </a:r>
            <a:endParaRPr lang="en-GB" sz="3600" b="1" dirty="0"/>
          </a:p>
        </p:txBody>
      </p:sp>
      <p:sp>
        <p:nvSpPr>
          <p:cNvPr id="4" name="Rectangle 3"/>
          <p:cNvSpPr/>
          <p:nvPr/>
        </p:nvSpPr>
        <p:spPr>
          <a:xfrm>
            <a:off x="214282" y="771786"/>
            <a:ext cx="8572560" cy="3711785"/>
          </a:xfrm>
          <a:prstGeom prst="rect">
            <a:avLst/>
          </a:prstGeom>
        </p:spPr>
        <p:txBody>
          <a:bodyPr wrap="square">
            <a:spAutoFit/>
          </a:bodyPr>
          <a:lstStyle/>
          <a:p>
            <a:pPr>
              <a:lnSpc>
                <a:spcPct val="140000"/>
              </a:lnSpc>
            </a:pPr>
            <a:r>
              <a:rPr lang="es-ES" sz="2400" b="1" dirty="0" err="1" smtClean="0"/>
              <a:t>Example</a:t>
            </a:r>
            <a:r>
              <a:rPr lang="es-ES" sz="2400" b="1" dirty="0" smtClean="0"/>
              <a:t>:</a:t>
            </a:r>
          </a:p>
          <a:p>
            <a:pPr>
              <a:lnSpc>
                <a:spcPct val="140000"/>
              </a:lnSpc>
            </a:pPr>
            <a:r>
              <a:rPr lang="es-ES" sz="2400" dirty="0" err="1" smtClean="0"/>
              <a:t>char</a:t>
            </a:r>
            <a:r>
              <a:rPr lang="es-ES" sz="2400" dirty="0" smtClean="0"/>
              <a:t>   a ; </a:t>
            </a:r>
          </a:p>
          <a:p>
            <a:pPr>
              <a:lnSpc>
                <a:spcPct val="140000"/>
              </a:lnSpc>
            </a:pPr>
            <a:r>
              <a:rPr lang="es-ES" sz="2400" dirty="0" err="1" smtClean="0"/>
              <a:t>int</a:t>
            </a:r>
            <a:r>
              <a:rPr lang="es-ES" sz="2400" dirty="0" smtClean="0"/>
              <a:t>   y ; </a:t>
            </a:r>
          </a:p>
          <a:p>
            <a:pPr>
              <a:lnSpc>
                <a:spcPct val="140000"/>
              </a:lnSpc>
            </a:pPr>
            <a:r>
              <a:rPr lang="es-ES" sz="2400" dirty="0" err="1" smtClean="0"/>
              <a:t>scanf</a:t>
            </a:r>
            <a:r>
              <a:rPr lang="es-ES" sz="2400" dirty="0" smtClean="0"/>
              <a:t> ( "%c", &amp;a ) ; </a:t>
            </a:r>
          </a:p>
          <a:p>
            <a:pPr>
              <a:lnSpc>
                <a:spcPct val="140000"/>
              </a:lnSpc>
            </a:pPr>
            <a:r>
              <a:rPr lang="es-ES" sz="2400" dirty="0" smtClean="0"/>
              <a:t>y = ( a &gt;= 65 &amp;&amp; a &lt;= 90 ? 1 : 0 ) ;</a:t>
            </a:r>
          </a:p>
          <a:p>
            <a:pPr>
              <a:lnSpc>
                <a:spcPct val="140000"/>
              </a:lnSpc>
            </a:pPr>
            <a:r>
              <a:rPr lang="en-GB" sz="2400" dirty="0" smtClean="0"/>
              <a:t>Here 1 would be assigned to y if a &gt;=65 &amp;&amp; a &lt;=90 evaluates to true, otherwise 0 would be assigned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Conditional Operator (Ternary Operator)</a:t>
            </a:r>
            <a:endParaRPr lang="en-GB" sz="3600" b="1" dirty="0"/>
          </a:p>
        </p:txBody>
      </p:sp>
      <p:sp>
        <p:nvSpPr>
          <p:cNvPr id="4" name="Rectangle 3"/>
          <p:cNvSpPr/>
          <p:nvPr/>
        </p:nvSpPr>
        <p:spPr>
          <a:xfrm>
            <a:off x="214282" y="771786"/>
            <a:ext cx="8572560" cy="5521512"/>
          </a:xfrm>
          <a:prstGeom prst="rect">
            <a:avLst/>
          </a:prstGeom>
        </p:spPr>
        <p:txBody>
          <a:bodyPr wrap="square">
            <a:spAutoFit/>
          </a:bodyPr>
          <a:lstStyle/>
          <a:p>
            <a:pPr>
              <a:lnSpc>
                <a:spcPct val="140000"/>
              </a:lnSpc>
              <a:buFont typeface="Arial" pitchFamily="34" charset="0"/>
              <a:buChar char="•"/>
            </a:pPr>
            <a:r>
              <a:rPr lang="en-GB" sz="2800" dirty="0" smtClean="0"/>
              <a:t> Not necessary that conditional operators should be used only in arithmetic statements</a:t>
            </a:r>
          </a:p>
          <a:p>
            <a:pPr>
              <a:lnSpc>
                <a:spcPct val="140000"/>
              </a:lnSpc>
            </a:pPr>
            <a:r>
              <a:rPr lang="en-GB" sz="2800" b="1" dirty="0" smtClean="0"/>
              <a:t>Eg1:</a:t>
            </a:r>
          </a:p>
          <a:p>
            <a:pPr>
              <a:lnSpc>
                <a:spcPct val="140000"/>
              </a:lnSpc>
            </a:pPr>
            <a:r>
              <a:rPr lang="en-GB" sz="2800" dirty="0" err="1" smtClean="0"/>
              <a:t>int</a:t>
            </a:r>
            <a:r>
              <a:rPr lang="en-GB" sz="2800" dirty="0" smtClean="0"/>
              <a:t>   </a:t>
            </a:r>
            <a:r>
              <a:rPr lang="en-GB" sz="2800" dirty="0" err="1" smtClean="0"/>
              <a:t>i</a:t>
            </a:r>
            <a:r>
              <a:rPr lang="en-GB" sz="2800" dirty="0" smtClean="0"/>
              <a:t> ;   </a:t>
            </a:r>
          </a:p>
          <a:p>
            <a:pPr>
              <a:lnSpc>
                <a:spcPct val="140000"/>
              </a:lnSpc>
            </a:pPr>
            <a:r>
              <a:rPr lang="en-GB" sz="2800" dirty="0" err="1" smtClean="0"/>
              <a:t>scanf</a:t>
            </a:r>
            <a:r>
              <a:rPr lang="en-GB" sz="2800" dirty="0" smtClean="0"/>
              <a:t> ( "%d", &amp;</a:t>
            </a:r>
            <a:r>
              <a:rPr lang="en-GB" sz="2800" dirty="0" err="1" smtClean="0"/>
              <a:t>i</a:t>
            </a:r>
            <a:r>
              <a:rPr lang="en-GB" sz="2800" dirty="0" smtClean="0"/>
              <a:t> ) ;   </a:t>
            </a:r>
          </a:p>
          <a:p>
            <a:pPr>
              <a:lnSpc>
                <a:spcPct val="140000"/>
              </a:lnSpc>
            </a:pPr>
            <a:r>
              <a:rPr lang="en-GB" sz="2800" dirty="0" smtClean="0"/>
              <a:t>( </a:t>
            </a:r>
            <a:r>
              <a:rPr lang="en-GB" sz="2800" dirty="0" err="1" smtClean="0"/>
              <a:t>i</a:t>
            </a:r>
            <a:r>
              <a:rPr lang="en-GB" sz="2800" dirty="0" smtClean="0"/>
              <a:t> == 1 ? </a:t>
            </a:r>
            <a:r>
              <a:rPr lang="en-GB" sz="2800" dirty="0" err="1" smtClean="0"/>
              <a:t>printf</a:t>
            </a:r>
            <a:r>
              <a:rPr lang="en-GB" sz="2800" dirty="0" smtClean="0"/>
              <a:t> ( "</a:t>
            </a:r>
            <a:r>
              <a:rPr lang="en-GB" sz="2800" dirty="0" err="1" smtClean="0"/>
              <a:t>Amit</a:t>
            </a:r>
            <a:r>
              <a:rPr lang="en-GB" sz="2800" dirty="0" smtClean="0"/>
              <a:t>" ) : </a:t>
            </a:r>
            <a:r>
              <a:rPr lang="en-GB" sz="2800" dirty="0" err="1" smtClean="0"/>
              <a:t>printf</a:t>
            </a:r>
            <a:r>
              <a:rPr lang="en-GB" sz="2800" dirty="0" smtClean="0"/>
              <a:t> ( "All and sundry" ) )</a:t>
            </a:r>
          </a:p>
          <a:p>
            <a:pPr>
              <a:lnSpc>
                <a:spcPct val="140000"/>
              </a:lnSpc>
            </a:pPr>
            <a:r>
              <a:rPr lang="en-GB" sz="2800" b="1" dirty="0" smtClean="0"/>
              <a:t>Eg2:</a:t>
            </a:r>
          </a:p>
          <a:p>
            <a:pPr>
              <a:lnSpc>
                <a:spcPct val="140000"/>
              </a:lnSpc>
            </a:pPr>
            <a:r>
              <a:rPr lang="pt-BR" sz="2800" dirty="0" smtClean="0"/>
              <a:t>char   a = 'z' ;  </a:t>
            </a:r>
          </a:p>
          <a:p>
            <a:pPr>
              <a:lnSpc>
                <a:spcPct val="140000"/>
              </a:lnSpc>
            </a:pPr>
            <a:r>
              <a:rPr lang="pt-BR" sz="2800" dirty="0" smtClean="0"/>
              <a:t>printf ( "%c" , ( a &gt;= 'a' ? a : '!' ) ) ;</a:t>
            </a:r>
            <a:endParaRPr lang="en-GB"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500042"/>
            <a:ext cx="8690864" cy="50006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14290"/>
            <a:ext cx="8686800" cy="500066"/>
          </a:xfrm>
        </p:spPr>
        <p:txBody>
          <a:bodyPr>
            <a:noAutofit/>
          </a:bodyPr>
          <a:lstStyle/>
          <a:p>
            <a:r>
              <a:rPr lang="en-GB" sz="4000" b="1" dirty="0" smtClean="0"/>
              <a:t>Nested</a:t>
            </a:r>
            <a:endParaRPr lang="en-GB" sz="4000" b="1" dirty="0"/>
          </a:p>
        </p:txBody>
      </p:sp>
      <p:sp>
        <p:nvSpPr>
          <p:cNvPr id="4" name="Rectangle 3"/>
          <p:cNvSpPr/>
          <p:nvPr/>
        </p:nvSpPr>
        <p:spPr>
          <a:xfrm>
            <a:off x="214282" y="771786"/>
            <a:ext cx="8572560" cy="1902059"/>
          </a:xfrm>
          <a:prstGeom prst="rect">
            <a:avLst/>
          </a:prstGeom>
        </p:spPr>
        <p:txBody>
          <a:bodyPr wrap="square">
            <a:spAutoFit/>
          </a:bodyPr>
          <a:lstStyle/>
          <a:p>
            <a:pPr>
              <a:lnSpc>
                <a:spcPct val="140000"/>
              </a:lnSpc>
              <a:buFont typeface="Arial" pitchFamily="34" charset="0"/>
              <a:buChar char="•"/>
            </a:pPr>
            <a:r>
              <a:rPr lang="en-GB" sz="2800" dirty="0" smtClean="0"/>
              <a:t> Conditional operators can be nested :</a:t>
            </a:r>
          </a:p>
          <a:p>
            <a:pPr>
              <a:lnSpc>
                <a:spcPct val="140000"/>
              </a:lnSpc>
            </a:pPr>
            <a:r>
              <a:rPr lang="en-GB" sz="2800" dirty="0" err="1" smtClean="0"/>
              <a:t>int</a:t>
            </a:r>
            <a:r>
              <a:rPr lang="en-GB" sz="2800" dirty="0" smtClean="0"/>
              <a:t>   big, a, b, c ; </a:t>
            </a:r>
          </a:p>
          <a:p>
            <a:pPr>
              <a:lnSpc>
                <a:spcPct val="140000"/>
              </a:lnSpc>
            </a:pPr>
            <a:r>
              <a:rPr lang="en-GB" sz="2800" dirty="0" smtClean="0"/>
              <a:t>big = ( a &gt; b ? ( a &gt; c ? 3: 4 ) : ( b &gt; c ? 6: 8 ) ) ;</a:t>
            </a:r>
          </a:p>
        </p:txBody>
      </p:sp>
      <p:sp>
        <p:nvSpPr>
          <p:cNvPr id="6" name="Rectangle 5"/>
          <p:cNvSpPr/>
          <p:nvPr/>
        </p:nvSpPr>
        <p:spPr>
          <a:xfrm>
            <a:off x="285720" y="3071810"/>
            <a:ext cx="4360489" cy="707886"/>
          </a:xfrm>
          <a:prstGeom prst="rect">
            <a:avLst/>
          </a:prstGeom>
        </p:spPr>
        <p:txBody>
          <a:bodyPr wrap="none">
            <a:spAutoFit/>
          </a:bodyPr>
          <a:lstStyle/>
          <a:p>
            <a:r>
              <a:rPr lang="en-GB" sz="4000" dirty="0" smtClean="0"/>
              <a:t>a &gt; b ? g = a : g = b ; </a:t>
            </a:r>
            <a:endParaRPr lang="en-GB" sz="4000" dirty="0"/>
          </a:p>
        </p:txBody>
      </p:sp>
      <p:sp>
        <p:nvSpPr>
          <p:cNvPr id="7" name="Rectangle 6"/>
          <p:cNvSpPr/>
          <p:nvPr/>
        </p:nvSpPr>
        <p:spPr>
          <a:xfrm>
            <a:off x="357158" y="4292750"/>
            <a:ext cx="3244543" cy="707886"/>
          </a:xfrm>
          <a:prstGeom prst="rect">
            <a:avLst/>
          </a:prstGeom>
        </p:spPr>
        <p:txBody>
          <a:bodyPr wrap="none">
            <a:spAutoFit/>
          </a:bodyPr>
          <a:lstStyle/>
          <a:p>
            <a:r>
              <a:rPr lang="en-GB" sz="4000" dirty="0" smtClean="0"/>
              <a:t>Compiler Error</a:t>
            </a:r>
            <a:endParaRPr lang="en-GB" sz="4000" dirty="0"/>
          </a:p>
        </p:txBody>
      </p:sp>
      <p:sp>
        <p:nvSpPr>
          <p:cNvPr id="8" name="Rectangle 7"/>
          <p:cNvSpPr/>
          <p:nvPr/>
        </p:nvSpPr>
        <p:spPr>
          <a:xfrm>
            <a:off x="357158" y="5429264"/>
            <a:ext cx="4902304" cy="707886"/>
          </a:xfrm>
          <a:prstGeom prst="rect">
            <a:avLst/>
          </a:prstGeom>
        </p:spPr>
        <p:txBody>
          <a:bodyPr wrap="none">
            <a:spAutoFit/>
          </a:bodyPr>
          <a:lstStyle/>
          <a:p>
            <a:r>
              <a:rPr lang="en-GB" sz="4000" dirty="0" smtClean="0"/>
              <a:t>a &gt; b ? g = a : ( g = b ) ; </a:t>
            </a:r>
            <a:endParaRPr lang="en-GB"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7"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Partial C code of </a:t>
            </a:r>
            <a:r>
              <a:rPr lang="en-GB" sz="3600" b="1" dirty="0" err="1" smtClean="0"/>
              <a:t>Isogram</a:t>
            </a:r>
            <a:r>
              <a:rPr lang="en-GB" sz="3600" b="1" dirty="0" smtClean="0"/>
              <a:t> Problem Extended</a:t>
            </a:r>
            <a:endParaRPr lang="en-GB" sz="3600" b="1" dirty="0"/>
          </a:p>
        </p:txBody>
      </p:sp>
      <p:sp>
        <p:nvSpPr>
          <p:cNvPr id="4" name="Rectangle 3"/>
          <p:cNvSpPr/>
          <p:nvPr/>
        </p:nvSpPr>
        <p:spPr>
          <a:xfrm>
            <a:off x="214282" y="500042"/>
            <a:ext cx="8572560" cy="5435334"/>
          </a:xfrm>
          <a:prstGeom prst="rect">
            <a:avLst/>
          </a:prstGeom>
        </p:spPr>
        <p:txBody>
          <a:bodyPr wrap="square">
            <a:spAutoFit/>
          </a:bodyPr>
          <a:lstStyle/>
          <a:p>
            <a:pPr>
              <a:lnSpc>
                <a:spcPct val="140000"/>
              </a:lnSpc>
            </a:pPr>
            <a:r>
              <a:rPr lang="en-GB" sz="2400" b="1" dirty="0" smtClean="0"/>
              <a:t>/* Code to get the number of letters from user and print it*/</a:t>
            </a:r>
          </a:p>
          <a:p>
            <a:pPr>
              <a:lnSpc>
                <a:spcPct val="140000"/>
              </a:lnSpc>
            </a:pPr>
            <a:r>
              <a:rPr lang="en-GB" sz="2400" dirty="0" smtClean="0"/>
              <a:t>#include&lt;</a:t>
            </a:r>
            <a:r>
              <a:rPr lang="en-GB" sz="2400" dirty="0" err="1" smtClean="0"/>
              <a:t>stdio.h</a:t>
            </a:r>
            <a:r>
              <a:rPr lang="en-GB" sz="2400" dirty="0" smtClean="0"/>
              <a:t>&gt;</a:t>
            </a:r>
          </a:p>
          <a:p>
            <a:pPr>
              <a:lnSpc>
                <a:spcPct val="140000"/>
              </a:lnSpc>
            </a:pPr>
            <a:r>
              <a:rPr lang="en-GB" sz="2400" dirty="0" err="1" smtClean="0"/>
              <a:t>int</a:t>
            </a:r>
            <a:r>
              <a:rPr lang="en-GB" sz="2400" dirty="0" smtClean="0"/>
              <a:t> main()</a:t>
            </a:r>
          </a:p>
          <a:p>
            <a:pPr>
              <a:lnSpc>
                <a:spcPct val="140000"/>
              </a:lnSpc>
            </a:pPr>
            <a:r>
              <a:rPr lang="en-GB" sz="2400" dirty="0" smtClean="0"/>
              <a:t>{</a:t>
            </a:r>
          </a:p>
          <a:p>
            <a:pPr>
              <a:lnSpc>
                <a:spcPct val="140000"/>
              </a:lnSpc>
            </a:pPr>
            <a:r>
              <a:rPr lang="en-GB" sz="2400" dirty="0" err="1" smtClean="0"/>
              <a:t>int</a:t>
            </a:r>
            <a:r>
              <a:rPr lang="en-GB" sz="2400" dirty="0" smtClean="0"/>
              <a:t> </a:t>
            </a:r>
            <a:r>
              <a:rPr lang="en-GB" sz="2400" dirty="0" err="1" smtClean="0"/>
              <a:t>num_Of_Letters</a:t>
            </a:r>
            <a:r>
              <a:rPr lang="en-GB" sz="2400" dirty="0" smtClean="0"/>
              <a:t>;</a:t>
            </a:r>
            <a:r>
              <a:rPr lang="en-GB" sz="2800" dirty="0" smtClean="0"/>
              <a:t> </a:t>
            </a:r>
            <a:r>
              <a:rPr lang="en-GB" sz="2400" dirty="0" smtClean="0"/>
              <a:t>// Declaration of variable is mandatory in C</a:t>
            </a:r>
          </a:p>
          <a:p>
            <a:pPr>
              <a:lnSpc>
                <a:spcPct val="140000"/>
              </a:lnSpc>
            </a:pPr>
            <a:r>
              <a:rPr lang="en-GB" sz="2400" dirty="0" err="1" smtClean="0"/>
              <a:t>int</a:t>
            </a:r>
            <a:r>
              <a:rPr lang="en-GB" sz="2400" dirty="0" smtClean="0"/>
              <a:t> </a:t>
            </a:r>
            <a:r>
              <a:rPr lang="en-GB" sz="2400" dirty="0" err="1" smtClean="0"/>
              <a:t>num_Of_Words</a:t>
            </a:r>
            <a:r>
              <a:rPr lang="en-GB" sz="2400" dirty="0" smtClean="0"/>
              <a:t> ;</a:t>
            </a:r>
            <a:r>
              <a:rPr lang="en-GB" sz="2800" dirty="0" smtClean="0"/>
              <a:t> </a:t>
            </a:r>
            <a:r>
              <a:rPr lang="en-GB" sz="2400" dirty="0" smtClean="0"/>
              <a:t>// Memory is allocated but not initialized</a:t>
            </a:r>
            <a:endParaRPr lang="en-GB" sz="3200" dirty="0" smtClean="0"/>
          </a:p>
          <a:p>
            <a:pPr>
              <a:lnSpc>
                <a:spcPct val="140000"/>
              </a:lnSpc>
            </a:pPr>
            <a:r>
              <a:rPr lang="en-GB" sz="2400" dirty="0" err="1" smtClean="0"/>
              <a:t>scanf</a:t>
            </a:r>
            <a:r>
              <a:rPr lang="en-GB" sz="2400" dirty="0" smtClean="0"/>
              <a:t>(“%</a:t>
            </a:r>
            <a:r>
              <a:rPr lang="en-GB" sz="2400" dirty="0" err="1" smtClean="0"/>
              <a:t>d”,&amp;num_Of_Letters</a:t>
            </a:r>
            <a:r>
              <a:rPr lang="en-GB" sz="2400" dirty="0" smtClean="0"/>
              <a:t>);</a:t>
            </a:r>
          </a:p>
          <a:p>
            <a:pPr>
              <a:lnSpc>
                <a:spcPct val="140000"/>
              </a:lnSpc>
            </a:pPr>
            <a:r>
              <a:rPr lang="en-GB" sz="2400" b="1" dirty="0" smtClean="0"/>
              <a:t>//If </a:t>
            </a:r>
            <a:r>
              <a:rPr lang="en-GB" sz="2400" b="1" dirty="0" err="1" smtClean="0"/>
              <a:t>num_Of_Letters</a:t>
            </a:r>
            <a:r>
              <a:rPr lang="en-GB" sz="2400" b="1" dirty="0" smtClean="0"/>
              <a:t> in less than or equal to zero then error</a:t>
            </a:r>
          </a:p>
          <a:p>
            <a:pPr>
              <a:lnSpc>
                <a:spcPct val="140000"/>
              </a:lnSpc>
            </a:pPr>
            <a:r>
              <a:rPr lang="en-GB" sz="2400" b="1" dirty="0" smtClean="0"/>
              <a:t>if (</a:t>
            </a:r>
            <a:r>
              <a:rPr lang="en-GB" sz="2400" b="1" dirty="0" err="1" smtClean="0"/>
              <a:t>num_Of_Letters</a:t>
            </a:r>
            <a:r>
              <a:rPr lang="en-GB" sz="2400" b="1" dirty="0" smtClean="0"/>
              <a:t>&lt;=0)</a:t>
            </a:r>
          </a:p>
          <a:p>
            <a:pPr>
              <a:lnSpc>
                <a:spcPct val="140000"/>
              </a:lnSpc>
            </a:pPr>
            <a:r>
              <a:rPr lang="en-GB" sz="2400" b="1" dirty="0" err="1" smtClean="0"/>
              <a:t>printf</a:t>
            </a:r>
            <a:r>
              <a:rPr lang="en-GB" sz="2400" b="1" dirty="0" smtClean="0"/>
              <a:t>(“Invalid input”);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480" y="-24"/>
            <a:ext cx="8686800" cy="500066"/>
          </a:xfrm>
        </p:spPr>
        <p:txBody>
          <a:bodyPr>
            <a:normAutofit fontScale="90000"/>
          </a:bodyPr>
          <a:lstStyle/>
          <a:p>
            <a:r>
              <a:rPr lang="en-GB" sz="3600" b="1" dirty="0" smtClean="0"/>
              <a:t>Partial C code of </a:t>
            </a:r>
            <a:r>
              <a:rPr lang="en-GB" sz="3600" b="1" dirty="0" err="1" smtClean="0"/>
              <a:t>Isogram</a:t>
            </a:r>
            <a:r>
              <a:rPr lang="en-GB" sz="3600" b="1" dirty="0" smtClean="0"/>
              <a:t> Problem Extended</a:t>
            </a:r>
            <a:endParaRPr lang="en-GB" sz="3600" b="1" dirty="0"/>
          </a:p>
        </p:txBody>
      </p:sp>
      <p:sp>
        <p:nvSpPr>
          <p:cNvPr id="4" name="Rectangle 3"/>
          <p:cNvSpPr/>
          <p:nvPr/>
        </p:nvSpPr>
        <p:spPr>
          <a:xfrm>
            <a:off x="214282" y="500042"/>
            <a:ext cx="8572560" cy="3970318"/>
          </a:xfrm>
          <a:prstGeom prst="rect">
            <a:avLst/>
          </a:prstGeom>
        </p:spPr>
        <p:txBody>
          <a:bodyPr wrap="square">
            <a:spAutoFit/>
          </a:bodyPr>
          <a:lstStyle/>
          <a:p>
            <a:pPr>
              <a:lnSpc>
                <a:spcPct val="140000"/>
              </a:lnSpc>
            </a:pPr>
            <a:r>
              <a:rPr lang="en-GB" sz="2800" dirty="0" smtClean="0"/>
              <a:t>else</a:t>
            </a:r>
          </a:p>
          <a:p>
            <a:pPr>
              <a:lnSpc>
                <a:spcPct val="140000"/>
              </a:lnSpc>
            </a:pPr>
            <a:r>
              <a:rPr lang="en-GB" sz="2800" dirty="0" smtClean="0"/>
              <a:t>{</a:t>
            </a:r>
          </a:p>
          <a:p>
            <a:pPr>
              <a:lnSpc>
                <a:spcPct val="140000"/>
              </a:lnSpc>
            </a:pPr>
            <a:r>
              <a:rPr lang="en-GB" sz="2800" dirty="0" err="1" smtClean="0"/>
              <a:t>printf</a:t>
            </a:r>
            <a:r>
              <a:rPr lang="en-GB" sz="2800" dirty="0" smtClean="0"/>
              <a:t>(“Number of letters is %</a:t>
            </a:r>
            <a:r>
              <a:rPr lang="en-GB" sz="2800" dirty="0" err="1" smtClean="0"/>
              <a:t>d”,num_Of_Letters</a:t>
            </a:r>
            <a:r>
              <a:rPr lang="en-GB" sz="2800" dirty="0" smtClean="0"/>
              <a:t>);</a:t>
            </a:r>
          </a:p>
          <a:p>
            <a:pPr>
              <a:lnSpc>
                <a:spcPct val="140000"/>
              </a:lnSpc>
            </a:pPr>
            <a:r>
              <a:rPr lang="en-GB" sz="2400" b="1" dirty="0" smtClean="0"/>
              <a:t>// multiply all numbers from n to 1 to find number of  </a:t>
            </a:r>
          </a:p>
          <a:p>
            <a:pPr>
              <a:lnSpc>
                <a:spcPct val="140000"/>
              </a:lnSpc>
            </a:pPr>
            <a:r>
              <a:rPr lang="en-GB" sz="2400" b="1" dirty="0" smtClean="0"/>
              <a:t>// number of </a:t>
            </a:r>
            <a:r>
              <a:rPr lang="en-GB" sz="2400" b="1" dirty="0" err="1" smtClean="0"/>
              <a:t>isogram</a:t>
            </a:r>
            <a:r>
              <a:rPr lang="en-GB" sz="2400" b="1" dirty="0" smtClean="0"/>
              <a:t> words that can be formed</a:t>
            </a:r>
          </a:p>
          <a:p>
            <a:pPr>
              <a:lnSpc>
                <a:spcPct val="140000"/>
              </a:lnSpc>
            </a:pPr>
            <a:r>
              <a:rPr lang="en-GB" sz="2400" b="1" dirty="0" smtClean="0"/>
              <a:t>}</a:t>
            </a:r>
          </a:p>
          <a:p>
            <a:pPr>
              <a:lnSpc>
                <a:spcPct val="140000"/>
              </a:lnSpc>
            </a:pPr>
            <a:r>
              <a:rPr lang="en-GB" sz="2400" dirty="0" smtClean="0"/>
              <a:t>}</a:t>
            </a:r>
            <a:endParaRPr lang="en-GB" sz="24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928694"/>
          </a:xfrm>
        </p:spPr>
        <p:txBody>
          <a:bodyPr>
            <a:normAutofit/>
          </a:bodyPr>
          <a:lstStyle/>
          <a:p>
            <a:r>
              <a:rPr lang="en-GB" dirty="0" smtClean="0"/>
              <a:t>Nested if Statements</a:t>
            </a:r>
            <a:endParaRPr lang="en-GB" dirty="0"/>
          </a:p>
        </p:txBody>
      </p:sp>
      <p:sp>
        <p:nvSpPr>
          <p:cNvPr id="3" name="Content Placeholder 2"/>
          <p:cNvSpPr>
            <a:spLocks noGrp="1"/>
          </p:cNvSpPr>
          <p:nvPr>
            <p:ph idx="1"/>
          </p:nvPr>
        </p:nvSpPr>
        <p:spPr>
          <a:xfrm>
            <a:off x="214282" y="785794"/>
            <a:ext cx="8686800" cy="5572164"/>
          </a:xfrm>
        </p:spPr>
        <p:txBody>
          <a:bodyPr>
            <a:normAutofit fontScale="85000" lnSpcReduction="20000"/>
          </a:bodyPr>
          <a:lstStyle/>
          <a:p>
            <a:pPr>
              <a:lnSpc>
                <a:spcPct val="150000"/>
              </a:lnSpc>
              <a:buNone/>
            </a:pPr>
            <a:r>
              <a:rPr lang="en-GB" dirty="0" smtClean="0"/>
              <a:t> if (x &gt;= 0.0)                </a:t>
            </a:r>
          </a:p>
          <a:p>
            <a:pPr>
              <a:lnSpc>
                <a:spcPct val="150000"/>
              </a:lnSpc>
              <a:buNone/>
            </a:pPr>
            <a:r>
              <a:rPr lang="en-GB" dirty="0" err="1" smtClean="0"/>
              <a:t>printf</a:t>
            </a:r>
            <a:r>
              <a:rPr lang="en-GB" dirty="0" smtClean="0"/>
              <a:t>("positive\n");            </a:t>
            </a:r>
          </a:p>
          <a:p>
            <a:pPr>
              <a:lnSpc>
                <a:spcPct val="150000"/>
              </a:lnSpc>
              <a:buNone/>
            </a:pPr>
            <a:r>
              <a:rPr lang="en-GB" dirty="0" smtClean="0"/>
              <a:t>else               </a:t>
            </a:r>
          </a:p>
          <a:p>
            <a:pPr>
              <a:lnSpc>
                <a:spcPct val="150000"/>
              </a:lnSpc>
              <a:buNone/>
            </a:pPr>
            <a:r>
              <a:rPr lang="en-GB" dirty="0" err="1" smtClean="0"/>
              <a:t>printf</a:t>
            </a:r>
            <a:r>
              <a:rPr lang="en-GB" dirty="0" smtClean="0"/>
              <a:t>("negative\n");  </a:t>
            </a:r>
          </a:p>
          <a:p>
            <a:pPr marL="0" indent="0">
              <a:lnSpc>
                <a:spcPct val="150000"/>
              </a:lnSpc>
              <a:buNone/>
            </a:pPr>
            <a:r>
              <a:rPr lang="en-GB" dirty="0" smtClean="0"/>
              <a:t>If   condition   evaluates to  true  ( a nonzero value), then   </a:t>
            </a:r>
            <a:r>
              <a:rPr lang="en-GB" dirty="0" err="1" smtClean="0"/>
              <a:t>statement</a:t>
            </a:r>
            <a:r>
              <a:rPr lang="en-GB" baseline="-25000" dirty="0" err="1" smtClean="0"/>
              <a:t>T</a:t>
            </a:r>
            <a:r>
              <a:rPr lang="en-GB" dirty="0" smtClean="0"/>
              <a:t>    is executed and   </a:t>
            </a:r>
            <a:r>
              <a:rPr lang="en-GB" dirty="0" err="1" smtClean="0"/>
              <a:t>statement</a:t>
            </a:r>
            <a:r>
              <a:rPr lang="en-GB" baseline="-25000" dirty="0" err="1" smtClean="0"/>
              <a:t>F</a:t>
            </a:r>
            <a:r>
              <a:rPr lang="en-GB" dirty="0" smtClean="0"/>
              <a:t>    is skipped; otherwise,   </a:t>
            </a:r>
            <a:r>
              <a:rPr lang="en-GB" dirty="0" err="1" smtClean="0"/>
              <a:t>statement</a:t>
            </a:r>
            <a:r>
              <a:rPr lang="en-GB" baseline="-25000" dirty="0" err="1" smtClean="0"/>
              <a:t>T</a:t>
            </a:r>
            <a:r>
              <a:rPr lang="en-GB" dirty="0" smtClean="0"/>
              <a:t>    is skipped and   </a:t>
            </a:r>
            <a:r>
              <a:rPr lang="en-GB" dirty="0" err="1" smtClean="0"/>
              <a:t>statement</a:t>
            </a:r>
            <a:r>
              <a:rPr lang="en-GB" baseline="-25000" dirty="0" err="1" smtClean="0"/>
              <a:t>F</a:t>
            </a:r>
            <a:r>
              <a:rPr lang="en-GB" dirty="0" smtClean="0"/>
              <a:t>    is executed. </a:t>
            </a:r>
          </a:p>
          <a:p>
            <a:pPr>
              <a:lnSpc>
                <a:spcPct val="150000"/>
              </a:lnSpc>
              <a:buNone/>
            </a:pPr>
            <a:r>
              <a:rPr lang="en-GB" dirty="0" smtClean="0"/>
              <a:t>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928694"/>
          </a:xfrm>
        </p:spPr>
        <p:txBody>
          <a:bodyPr>
            <a:normAutofit/>
          </a:bodyPr>
          <a:lstStyle/>
          <a:p>
            <a:r>
              <a:rPr lang="en-GB" dirty="0" smtClean="0"/>
              <a:t>Nested if Statements</a:t>
            </a:r>
            <a:endParaRPr lang="en-GB" dirty="0"/>
          </a:p>
        </p:txBody>
      </p:sp>
      <p:sp>
        <p:nvSpPr>
          <p:cNvPr id="3" name="Content Placeholder 2"/>
          <p:cNvSpPr>
            <a:spLocks noGrp="1"/>
          </p:cNvSpPr>
          <p:nvPr>
            <p:ph idx="1"/>
          </p:nvPr>
        </p:nvSpPr>
        <p:spPr>
          <a:xfrm>
            <a:off x="214282" y="785794"/>
            <a:ext cx="8686800" cy="5572164"/>
          </a:xfrm>
        </p:spPr>
        <p:txBody>
          <a:bodyPr>
            <a:normAutofit fontScale="85000" lnSpcReduction="20000"/>
          </a:bodyPr>
          <a:lstStyle/>
          <a:p>
            <a:pPr>
              <a:lnSpc>
                <a:spcPct val="150000"/>
              </a:lnSpc>
              <a:buNone/>
            </a:pPr>
            <a:r>
              <a:rPr lang="en-GB" dirty="0" smtClean="0"/>
              <a:t>if ( condition</a:t>
            </a:r>
            <a:r>
              <a:rPr lang="en-GB" baseline="-25000" dirty="0" smtClean="0"/>
              <a:t>1</a:t>
            </a:r>
            <a:r>
              <a:rPr lang="en-GB" dirty="0" smtClean="0"/>
              <a:t> )                  </a:t>
            </a:r>
          </a:p>
          <a:p>
            <a:pPr>
              <a:lnSpc>
                <a:spcPct val="150000"/>
              </a:lnSpc>
              <a:buNone/>
            </a:pPr>
            <a:r>
              <a:rPr lang="en-GB" dirty="0" smtClean="0"/>
              <a:t>statement</a:t>
            </a:r>
            <a:r>
              <a:rPr lang="en-GB" baseline="-25000" dirty="0" smtClean="0"/>
              <a:t>1</a:t>
            </a:r>
            <a:r>
              <a:rPr lang="en-GB" dirty="0" smtClean="0"/>
              <a:t>              </a:t>
            </a:r>
          </a:p>
          <a:p>
            <a:pPr>
              <a:lnSpc>
                <a:spcPct val="150000"/>
              </a:lnSpc>
              <a:buNone/>
            </a:pPr>
            <a:r>
              <a:rPr lang="en-GB" dirty="0" smtClean="0"/>
              <a:t>else if ( condition</a:t>
            </a:r>
            <a:r>
              <a:rPr lang="en-GB" baseline="-25000" dirty="0" smtClean="0"/>
              <a:t>2</a:t>
            </a:r>
            <a:r>
              <a:rPr lang="en-GB" dirty="0" smtClean="0"/>
              <a:t> )                  </a:t>
            </a:r>
          </a:p>
          <a:p>
            <a:pPr>
              <a:lnSpc>
                <a:spcPct val="150000"/>
              </a:lnSpc>
              <a:buNone/>
            </a:pPr>
            <a:r>
              <a:rPr lang="en-GB" dirty="0" smtClean="0"/>
              <a:t>statement</a:t>
            </a:r>
            <a:r>
              <a:rPr lang="en-GB" baseline="-25000" dirty="0" smtClean="0"/>
              <a:t>2</a:t>
            </a:r>
            <a:r>
              <a:rPr lang="en-GB" dirty="0" smtClean="0"/>
              <a:t>                     </a:t>
            </a:r>
          </a:p>
          <a:p>
            <a:pPr>
              <a:lnSpc>
                <a:spcPct val="150000"/>
              </a:lnSpc>
              <a:buNone/>
            </a:pPr>
            <a:r>
              <a:rPr lang="en-GB" dirty="0" smtClean="0"/>
              <a:t>.                    .                    .             </a:t>
            </a:r>
          </a:p>
          <a:p>
            <a:pPr>
              <a:lnSpc>
                <a:spcPct val="150000"/>
              </a:lnSpc>
              <a:buNone/>
            </a:pPr>
            <a:r>
              <a:rPr lang="en-GB" dirty="0" smtClean="0"/>
              <a:t>else if ( </a:t>
            </a:r>
            <a:r>
              <a:rPr lang="en-GB" dirty="0" err="1" smtClean="0"/>
              <a:t>condition</a:t>
            </a:r>
            <a:r>
              <a:rPr lang="en-GB" baseline="-25000" dirty="0" err="1" smtClean="0"/>
              <a:t>n</a:t>
            </a:r>
            <a:r>
              <a:rPr lang="en-GB" dirty="0" smtClean="0"/>
              <a:t>)                   </a:t>
            </a:r>
          </a:p>
          <a:p>
            <a:pPr>
              <a:lnSpc>
                <a:spcPct val="150000"/>
              </a:lnSpc>
              <a:buNone/>
            </a:pPr>
            <a:r>
              <a:rPr lang="en-GB" dirty="0" err="1" smtClean="0"/>
              <a:t>statement</a:t>
            </a:r>
            <a:r>
              <a:rPr lang="en-GB" baseline="-25000" dirty="0" err="1" smtClean="0"/>
              <a:t>n</a:t>
            </a:r>
            <a:r>
              <a:rPr lang="en-GB" dirty="0" smtClean="0"/>
              <a:t>              </a:t>
            </a:r>
          </a:p>
          <a:p>
            <a:pPr>
              <a:lnSpc>
                <a:spcPct val="150000"/>
              </a:lnSpc>
              <a:buNone/>
            </a:pPr>
            <a:r>
              <a:rPr lang="en-GB" dirty="0" smtClean="0"/>
              <a:t>else                   </a:t>
            </a:r>
          </a:p>
          <a:p>
            <a:pPr>
              <a:lnSpc>
                <a:spcPct val="150000"/>
              </a:lnSpc>
              <a:buNone/>
            </a:pPr>
            <a:r>
              <a:rPr lang="en-GB" dirty="0" err="1" smtClean="0"/>
              <a:t>statement</a:t>
            </a:r>
            <a:r>
              <a:rPr lang="en-GB" baseline="-25000" dirty="0" err="1" smtClean="0"/>
              <a:t>e</a:t>
            </a:r>
            <a:endParaRPr lang="en-GB" baseline="-25000"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928694"/>
          </a:xfrm>
        </p:spPr>
        <p:txBody>
          <a:bodyPr>
            <a:normAutofit/>
          </a:bodyPr>
          <a:lstStyle/>
          <a:p>
            <a:r>
              <a:rPr lang="en-GB" dirty="0" smtClean="0"/>
              <a:t>Example</a:t>
            </a:r>
            <a:endParaRPr lang="en-GB" dirty="0"/>
          </a:p>
        </p:txBody>
      </p:sp>
      <p:sp>
        <p:nvSpPr>
          <p:cNvPr id="3" name="Content Placeholder 2"/>
          <p:cNvSpPr>
            <a:spLocks noGrp="1"/>
          </p:cNvSpPr>
          <p:nvPr>
            <p:ph idx="1"/>
          </p:nvPr>
        </p:nvSpPr>
        <p:spPr>
          <a:xfrm>
            <a:off x="214282" y="785794"/>
            <a:ext cx="8686800" cy="5572164"/>
          </a:xfrm>
        </p:spPr>
        <p:txBody>
          <a:bodyPr>
            <a:normAutofit fontScale="92500"/>
          </a:bodyPr>
          <a:lstStyle/>
          <a:p>
            <a:pPr>
              <a:lnSpc>
                <a:spcPct val="150000"/>
              </a:lnSpc>
              <a:buNone/>
            </a:pPr>
            <a:r>
              <a:rPr lang="pt-BR" sz="2600" b="1" dirty="0" smtClean="0"/>
              <a:t>/* increment num_pos, num_neg, or num_zero depending on x */  </a:t>
            </a:r>
            <a:endParaRPr lang="pt-BR" b="1" dirty="0" smtClean="0"/>
          </a:p>
          <a:p>
            <a:pPr>
              <a:lnSpc>
                <a:spcPct val="150000"/>
              </a:lnSpc>
              <a:buNone/>
            </a:pPr>
            <a:r>
              <a:rPr lang="pt-BR" dirty="0" smtClean="0"/>
              <a:t>if (x &gt; 0)                   </a:t>
            </a:r>
          </a:p>
          <a:p>
            <a:pPr>
              <a:lnSpc>
                <a:spcPct val="150000"/>
              </a:lnSpc>
              <a:buNone/>
            </a:pPr>
            <a:r>
              <a:rPr lang="pt-BR" dirty="0" smtClean="0"/>
              <a:t>num_pos = num_pos + 1;             </a:t>
            </a:r>
          </a:p>
          <a:p>
            <a:pPr>
              <a:lnSpc>
                <a:spcPct val="150000"/>
              </a:lnSpc>
              <a:buNone/>
            </a:pPr>
            <a:r>
              <a:rPr lang="pt-BR" dirty="0" smtClean="0"/>
              <a:t>else if (x &lt; 0)                   </a:t>
            </a:r>
          </a:p>
          <a:p>
            <a:pPr>
              <a:lnSpc>
                <a:spcPct val="150000"/>
              </a:lnSpc>
              <a:buNone/>
            </a:pPr>
            <a:r>
              <a:rPr lang="pt-BR" dirty="0" smtClean="0"/>
              <a:t>num_neg = num_neg + 1;             </a:t>
            </a:r>
          </a:p>
          <a:p>
            <a:pPr>
              <a:lnSpc>
                <a:spcPct val="150000"/>
              </a:lnSpc>
              <a:buNone/>
            </a:pPr>
            <a:r>
              <a:rPr lang="pt-BR" dirty="0" smtClean="0"/>
              <a:t>else /* x equals 0 */                   </a:t>
            </a:r>
          </a:p>
          <a:p>
            <a:pPr>
              <a:lnSpc>
                <a:spcPct val="150000"/>
              </a:lnSpc>
              <a:buNone/>
            </a:pPr>
            <a:r>
              <a:rPr lang="pt-BR" dirty="0" smtClean="0"/>
              <a:t>num_zero = num_zero + 1;</a:t>
            </a:r>
            <a:endParaRPr lang="en-GB" baseline="-25000"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142876"/>
            <a:ext cx="9567710" cy="6357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785818"/>
          </a:xfrm>
        </p:spPr>
        <p:txBody>
          <a:bodyPr>
            <a:normAutofit/>
          </a:bodyPr>
          <a:lstStyle/>
          <a:p>
            <a:r>
              <a:rPr lang="en-GB" dirty="0" smtClean="0"/>
              <a:t>#define statements</a:t>
            </a:r>
            <a:endParaRPr lang="en-GB" dirty="0"/>
          </a:p>
        </p:txBody>
      </p:sp>
      <p:sp>
        <p:nvSpPr>
          <p:cNvPr id="3" name="Content Placeholder 2"/>
          <p:cNvSpPr>
            <a:spLocks noGrp="1"/>
          </p:cNvSpPr>
          <p:nvPr>
            <p:ph idx="1"/>
          </p:nvPr>
        </p:nvSpPr>
        <p:spPr>
          <a:xfrm>
            <a:off x="214282" y="857232"/>
            <a:ext cx="8686800" cy="4143404"/>
          </a:xfrm>
        </p:spPr>
        <p:txBody>
          <a:bodyPr>
            <a:noAutofit/>
          </a:bodyPr>
          <a:lstStyle/>
          <a:p>
            <a:pPr algn="just">
              <a:lnSpc>
                <a:spcPct val="150000"/>
              </a:lnSpc>
            </a:pPr>
            <a:r>
              <a:rPr lang="en-GB" sz="3000" dirty="0" smtClean="0"/>
              <a:t>These are </a:t>
            </a:r>
            <a:r>
              <a:rPr lang="en-GB" sz="3000" dirty="0" err="1" smtClean="0"/>
              <a:t>preprocessor</a:t>
            </a:r>
            <a:r>
              <a:rPr lang="en-GB" sz="3000" dirty="0" smtClean="0"/>
              <a:t> directives that are used define constants</a:t>
            </a:r>
          </a:p>
          <a:p>
            <a:pPr algn="just">
              <a:lnSpc>
                <a:spcPct val="150000"/>
              </a:lnSpc>
            </a:pPr>
            <a:r>
              <a:rPr lang="en-GB" sz="3000" dirty="0" smtClean="0"/>
              <a:t>When a value is defined using #define, if there is a change in value it is easier to make modification</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14282" y="214290"/>
            <a:ext cx="8429684" cy="64051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785818"/>
          </a:xfrm>
        </p:spPr>
        <p:txBody>
          <a:bodyPr>
            <a:normAutofit/>
          </a:bodyPr>
          <a:lstStyle/>
          <a:p>
            <a:r>
              <a:rPr lang="en-GB" dirty="0" smtClean="0"/>
              <a:t>Class of the Ship</a:t>
            </a:r>
            <a:endParaRPr lang="en-GB" dirty="0"/>
          </a:p>
        </p:txBody>
      </p:sp>
      <p:sp>
        <p:nvSpPr>
          <p:cNvPr id="3" name="Content Placeholder 2"/>
          <p:cNvSpPr>
            <a:spLocks noGrp="1"/>
          </p:cNvSpPr>
          <p:nvPr>
            <p:ph idx="1"/>
          </p:nvPr>
        </p:nvSpPr>
        <p:spPr>
          <a:xfrm>
            <a:off x="214282" y="857232"/>
            <a:ext cx="8686800" cy="2857520"/>
          </a:xfrm>
        </p:spPr>
        <p:txBody>
          <a:bodyPr>
            <a:normAutofit lnSpcReduction="10000"/>
          </a:bodyPr>
          <a:lstStyle/>
          <a:p>
            <a:pPr algn="just">
              <a:lnSpc>
                <a:spcPct val="150000"/>
              </a:lnSpc>
            </a:pPr>
            <a:r>
              <a:rPr lang="en-GB" dirty="0" smtClean="0"/>
              <a:t>Each ship serial number begins with a letter indicating the class of the ship. Write a program that reads a ship’s first character of serial number and displays the class of the ship. </a:t>
            </a:r>
            <a:endParaRPr lang="en-GB" sz="4000" baseline="-25000" dirty="0" smtClean="0"/>
          </a:p>
        </p:txBody>
      </p:sp>
      <p:pic>
        <p:nvPicPr>
          <p:cNvPr id="5122" name="Picture 2"/>
          <p:cNvPicPr>
            <a:picLocks noChangeAspect="1" noChangeArrowheads="1"/>
          </p:cNvPicPr>
          <p:nvPr/>
        </p:nvPicPr>
        <p:blipFill>
          <a:blip r:embed="rId2"/>
          <a:srcRect/>
          <a:stretch>
            <a:fillRect/>
          </a:stretch>
        </p:blipFill>
        <p:spPr bwMode="auto">
          <a:xfrm>
            <a:off x="1000100" y="3857628"/>
            <a:ext cx="6093468"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28662" y="785794"/>
            <a:ext cx="7741800"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785818"/>
          </a:xfrm>
        </p:spPr>
        <p:txBody>
          <a:bodyPr>
            <a:normAutofit/>
          </a:bodyPr>
          <a:lstStyle/>
          <a:p>
            <a:r>
              <a:rPr lang="en-GB" dirty="0" smtClean="0"/>
              <a:t>Nested if Statements</a:t>
            </a:r>
            <a:endParaRPr lang="en-GB" dirty="0"/>
          </a:p>
        </p:txBody>
      </p:sp>
      <p:pic>
        <p:nvPicPr>
          <p:cNvPr id="6146" name="Picture 2"/>
          <p:cNvPicPr>
            <a:picLocks noChangeAspect="1" noChangeArrowheads="1"/>
          </p:cNvPicPr>
          <p:nvPr/>
        </p:nvPicPr>
        <p:blipFill>
          <a:blip r:embed="rId2"/>
          <a:srcRect/>
          <a:stretch>
            <a:fillRect/>
          </a:stretch>
        </p:blipFill>
        <p:spPr bwMode="auto">
          <a:xfrm>
            <a:off x="1285852" y="785794"/>
            <a:ext cx="6579664" cy="57241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928694"/>
          </a:xfrm>
        </p:spPr>
        <p:txBody>
          <a:bodyPr>
            <a:normAutofit/>
          </a:bodyPr>
          <a:lstStyle/>
          <a:p>
            <a:r>
              <a:rPr lang="en-GB" dirty="0" smtClean="0"/>
              <a:t>Switch Statement</a:t>
            </a:r>
            <a:endParaRPr lang="en-GB" dirty="0"/>
          </a:p>
        </p:txBody>
      </p:sp>
      <p:sp>
        <p:nvSpPr>
          <p:cNvPr id="3" name="Content Placeholder 2"/>
          <p:cNvSpPr>
            <a:spLocks noGrp="1"/>
          </p:cNvSpPr>
          <p:nvPr>
            <p:ph idx="1"/>
          </p:nvPr>
        </p:nvSpPr>
        <p:spPr>
          <a:xfrm>
            <a:off x="214282" y="1071546"/>
            <a:ext cx="8686800" cy="4929222"/>
          </a:xfrm>
        </p:spPr>
        <p:txBody>
          <a:bodyPr>
            <a:normAutofit/>
          </a:bodyPr>
          <a:lstStyle/>
          <a:p>
            <a:pPr>
              <a:lnSpc>
                <a:spcPct val="150000"/>
              </a:lnSpc>
            </a:pPr>
            <a:r>
              <a:rPr lang="en-GB" dirty="0" smtClean="0"/>
              <a:t>Useful when the selection is based on the value of a single variable or of a simple expression (called the  controlling expression) </a:t>
            </a:r>
          </a:p>
          <a:p>
            <a:pPr>
              <a:lnSpc>
                <a:spcPct val="150000"/>
              </a:lnSpc>
            </a:pPr>
            <a:r>
              <a:rPr lang="en-GB" dirty="0" smtClean="0"/>
              <a:t>Value of this expression may be of type  </a:t>
            </a:r>
            <a:r>
              <a:rPr lang="en-GB" dirty="0" err="1" smtClean="0"/>
              <a:t>int</a:t>
            </a:r>
            <a:r>
              <a:rPr lang="en-GB" dirty="0" smtClean="0"/>
              <a:t>  or  char , but not of type  double</a:t>
            </a:r>
          </a:p>
          <a:p>
            <a:pPr>
              <a:lnSpc>
                <a:spcPct val="150000"/>
              </a:lnSpc>
              <a:buNone/>
            </a:pPr>
            <a:r>
              <a:rPr lang="en-GB" dirty="0" smtClean="0"/>
              <a:t> </a:t>
            </a:r>
            <a:endParaRPr lang="en-GB" sz="4000" baseline="-250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857256"/>
          </a:xfrm>
        </p:spPr>
        <p:txBody>
          <a:bodyPr>
            <a:normAutofit/>
          </a:bodyPr>
          <a:lstStyle/>
          <a:p>
            <a:r>
              <a:rPr lang="en-GB" dirty="0" smtClean="0"/>
              <a:t>Syntax of Switch Statement</a:t>
            </a:r>
            <a:endParaRPr lang="en-GB" dirty="0"/>
          </a:p>
        </p:txBody>
      </p:sp>
      <p:sp>
        <p:nvSpPr>
          <p:cNvPr id="3" name="Content Placeholder 2"/>
          <p:cNvSpPr>
            <a:spLocks noGrp="1"/>
          </p:cNvSpPr>
          <p:nvPr>
            <p:ph idx="1"/>
          </p:nvPr>
        </p:nvSpPr>
        <p:spPr>
          <a:xfrm>
            <a:off x="214282" y="928670"/>
            <a:ext cx="8686800" cy="5572164"/>
          </a:xfrm>
        </p:spPr>
        <p:txBody>
          <a:bodyPr>
            <a:noAutofit/>
          </a:bodyPr>
          <a:lstStyle/>
          <a:p>
            <a:pPr>
              <a:buNone/>
            </a:pPr>
            <a:r>
              <a:rPr lang="en-GB" sz="2400" dirty="0" smtClean="0"/>
              <a:t>switch ( controlling expression ) </a:t>
            </a:r>
          </a:p>
          <a:p>
            <a:pPr>
              <a:buNone/>
            </a:pPr>
            <a:r>
              <a:rPr lang="en-GB" sz="2400" dirty="0" smtClean="0"/>
              <a:t>{           </a:t>
            </a:r>
          </a:p>
          <a:p>
            <a:pPr>
              <a:buNone/>
            </a:pPr>
            <a:r>
              <a:rPr lang="en-GB" sz="2400" dirty="0" smtClean="0"/>
              <a:t>label set</a:t>
            </a:r>
            <a:r>
              <a:rPr lang="en-GB" sz="2400" baseline="-25000" dirty="0" smtClean="0"/>
              <a:t>1</a:t>
            </a:r>
            <a:r>
              <a:rPr lang="en-GB" sz="2400" dirty="0" smtClean="0"/>
              <a:t>                </a:t>
            </a:r>
          </a:p>
          <a:p>
            <a:pPr>
              <a:buNone/>
            </a:pPr>
            <a:r>
              <a:rPr lang="en-GB" sz="2400" dirty="0" smtClean="0"/>
              <a:t>statements</a:t>
            </a:r>
            <a:r>
              <a:rPr lang="en-GB" sz="2400" baseline="-25000" dirty="0" smtClean="0"/>
              <a:t>1</a:t>
            </a:r>
            <a:r>
              <a:rPr lang="en-GB" sz="2400" dirty="0" smtClean="0"/>
              <a:t>               </a:t>
            </a:r>
          </a:p>
          <a:p>
            <a:pPr>
              <a:buNone/>
            </a:pPr>
            <a:r>
              <a:rPr lang="en-GB" sz="2400" dirty="0" smtClean="0"/>
              <a:t>break; </a:t>
            </a:r>
          </a:p>
          <a:p>
            <a:pPr>
              <a:buNone/>
            </a:pPr>
            <a:r>
              <a:rPr lang="en-GB" sz="2800" dirty="0" smtClean="0"/>
              <a:t>label set</a:t>
            </a:r>
            <a:r>
              <a:rPr lang="en-GB" sz="2800" baseline="-25000" dirty="0" smtClean="0"/>
              <a:t>n</a:t>
            </a:r>
          </a:p>
          <a:p>
            <a:pPr>
              <a:buNone/>
            </a:pPr>
            <a:r>
              <a:rPr lang="en-GB" sz="2800" dirty="0" err="1" smtClean="0"/>
              <a:t>statements</a:t>
            </a:r>
            <a:r>
              <a:rPr lang="en-GB" sz="2800" baseline="-25000" dirty="0" err="1" smtClean="0"/>
              <a:t>n</a:t>
            </a:r>
            <a:r>
              <a:rPr lang="en-GB" sz="2800" dirty="0" smtClean="0"/>
              <a:t>                 </a:t>
            </a:r>
          </a:p>
          <a:p>
            <a:pPr>
              <a:buNone/>
            </a:pPr>
            <a:r>
              <a:rPr lang="en-GB" sz="2800" dirty="0" smtClean="0"/>
              <a:t>break;  </a:t>
            </a:r>
          </a:p>
          <a:p>
            <a:pPr>
              <a:buNone/>
            </a:pPr>
            <a:r>
              <a:rPr lang="en-GB" sz="2800" dirty="0" smtClean="0"/>
              <a:t>default:                 </a:t>
            </a:r>
          </a:p>
          <a:p>
            <a:pPr>
              <a:buNone/>
            </a:pPr>
            <a:r>
              <a:rPr lang="en-GB" sz="2800" dirty="0" err="1" smtClean="0"/>
              <a:t>statements</a:t>
            </a:r>
            <a:r>
              <a:rPr lang="en-GB" sz="2800" baseline="-25000" dirty="0" err="1" smtClean="0"/>
              <a:t>d</a:t>
            </a:r>
            <a:r>
              <a:rPr lang="en-GB" sz="2800" dirty="0" smtClean="0"/>
              <a:t> </a:t>
            </a:r>
          </a:p>
          <a:p>
            <a:pPr>
              <a:buNone/>
            </a:pPr>
            <a:r>
              <a:rPr lang="en-GB" sz="2800" dirty="0" smtClean="0"/>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857256"/>
          </a:xfrm>
        </p:spPr>
        <p:txBody>
          <a:bodyPr>
            <a:normAutofit/>
          </a:bodyPr>
          <a:lstStyle/>
          <a:p>
            <a:r>
              <a:rPr lang="en-GB" dirty="0" smtClean="0"/>
              <a:t>Syntax of Switch Statement</a:t>
            </a:r>
            <a:endParaRPr lang="en-GB" dirty="0"/>
          </a:p>
        </p:txBody>
      </p:sp>
      <p:sp>
        <p:nvSpPr>
          <p:cNvPr id="3" name="Content Placeholder 2"/>
          <p:cNvSpPr>
            <a:spLocks noGrp="1"/>
          </p:cNvSpPr>
          <p:nvPr>
            <p:ph idx="1"/>
          </p:nvPr>
        </p:nvSpPr>
        <p:spPr>
          <a:xfrm>
            <a:off x="214282" y="928670"/>
            <a:ext cx="8686800" cy="5572164"/>
          </a:xfrm>
        </p:spPr>
        <p:txBody>
          <a:bodyPr>
            <a:noAutofit/>
          </a:bodyPr>
          <a:lstStyle/>
          <a:p>
            <a:r>
              <a:rPr lang="en-GB" dirty="0" smtClean="0"/>
              <a:t>When a match between the value of the   controlling expression   and a  case  label value is found, the statements following the  case  label are executed until a  break  statement is encountered. </a:t>
            </a:r>
          </a:p>
          <a:p>
            <a:r>
              <a:rPr lang="en-GB" dirty="0" smtClean="0"/>
              <a:t>Then the rest of the  switch  statement is skipped. </a:t>
            </a:r>
          </a:p>
          <a:p>
            <a:r>
              <a:rPr lang="en-GB" dirty="0" smtClean="0"/>
              <a:t> If no  case  label value matches the controlling expression, the entire  switch  statement body is skipped unless it contains a  default  label.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85720" y="214289"/>
            <a:ext cx="3643338" cy="60351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500034" y="136129"/>
            <a:ext cx="3857652" cy="6293267"/>
          </a:xfrm>
          <a:prstGeom prst="rect">
            <a:avLst/>
          </a:prstGeom>
          <a:noFill/>
          <a:ln w="9525">
            <a:noFill/>
            <a:miter lim="800000"/>
            <a:headEnd/>
            <a:tailEnd/>
          </a:ln>
          <a:effectLst/>
        </p:spPr>
      </p:pic>
      <p:sp>
        <p:nvSpPr>
          <p:cNvPr id="5" name="Rectangle 4"/>
          <p:cNvSpPr/>
          <p:nvPr/>
        </p:nvSpPr>
        <p:spPr>
          <a:xfrm>
            <a:off x="3500430" y="1071546"/>
            <a:ext cx="5643602" cy="1938992"/>
          </a:xfrm>
          <a:prstGeom prst="rect">
            <a:avLst/>
          </a:prstGeom>
        </p:spPr>
        <p:txBody>
          <a:bodyPr wrap="square">
            <a:spAutoFit/>
          </a:bodyPr>
          <a:lstStyle/>
          <a:p>
            <a:r>
              <a:rPr lang="en-GB" sz="2400" b="1" dirty="0" smtClean="0"/>
              <a:t>Output</a:t>
            </a:r>
          </a:p>
          <a:p>
            <a:endParaRPr lang="en-GB" sz="2400" b="1" dirty="0" smtClean="0"/>
          </a:p>
          <a:p>
            <a:r>
              <a:rPr lang="en-GB" sz="2400" dirty="0" err="1" smtClean="0"/>
              <a:t>BattleshipCruiserDestroyerFrigateNo</a:t>
            </a:r>
            <a:r>
              <a:rPr lang="en-GB" sz="2400" dirty="0" smtClean="0"/>
              <a:t> match</a:t>
            </a:r>
          </a:p>
          <a:p>
            <a:endParaRPr lang="en-GB" sz="2400" dirty="0" smtClean="0"/>
          </a:p>
          <a:p>
            <a:r>
              <a:rPr lang="en-GB" sz="2400" dirty="0" smtClean="0"/>
              <a:t>When input is b</a:t>
            </a:r>
            <a:endParaRPr lang="en-GB" sz="24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42" y="71414"/>
            <a:ext cx="8229600" cy="857256"/>
          </a:xfrm>
        </p:spPr>
        <p:txBody>
          <a:bodyPr>
            <a:normAutofit/>
          </a:bodyPr>
          <a:lstStyle/>
          <a:p>
            <a:r>
              <a:rPr lang="en-GB" dirty="0" smtClean="0"/>
              <a:t>In Lab Practice Problem</a:t>
            </a:r>
            <a:endParaRPr lang="en-GB" dirty="0"/>
          </a:p>
        </p:txBody>
      </p:sp>
      <p:sp>
        <p:nvSpPr>
          <p:cNvPr id="3" name="Content Placeholder 2"/>
          <p:cNvSpPr>
            <a:spLocks noGrp="1"/>
          </p:cNvSpPr>
          <p:nvPr>
            <p:ph idx="1"/>
          </p:nvPr>
        </p:nvSpPr>
        <p:spPr>
          <a:xfrm>
            <a:off x="214282" y="928670"/>
            <a:ext cx="8215370" cy="5143536"/>
          </a:xfrm>
        </p:spPr>
        <p:txBody>
          <a:bodyPr>
            <a:noAutofit/>
          </a:bodyPr>
          <a:lstStyle/>
          <a:p>
            <a:pPr algn="just">
              <a:lnSpc>
                <a:spcPct val="150000"/>
              </a:lnSpc>
              <a:buNone/>
            </a:pPr>
            <a:r>
              <a:rPr lang="en-GB" sz="2600" b="1" dirty="0" smtClean="0"/>
              <a:t>	The table below shows the normal boiling points of several substances. Write a program that prompts the user for the observed boiling point of a substance in °C and identifies the substance if the observed boiling point is within 5% of the expected boiling point. If the data input is more than 5% higher or lower than any of the boiling points in the table, the program should output the  message  Substance unknown.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14348" y="785794"/>
          <a:ext cx="7572396" cy="3535680"/>
        </p:xfrm>
        <a:graphic>
          <a:graphicData uri="http://schemas.openxmlformats.org/drawingml/2006/table">
            <a:tbl>
              <a:tblPr firstRow="1" bandRow="1">
                <a:tableStyleId>{5C22544A-7EE6-4342-B048-85BDC9FD1C3A}</a:tableStyleId>
              </a:tblPr>
              <a:tblGrid>
                <a:gridCol w="3786198"/>
                <a:gridCol w="3786198"/>
              </a:tblGrid>
              <a:tr h="511972">
                <a:tc>
                  <a:txBody>
                    <a:bodyPr/>
                    <a:lstStyle/>
                    <a:p>
                      <a:r>
                        <a:rPr lang="en-GB" sz="2800" dirty="0" smtClean="0"/>
                        <a:t> Substance </a:t>
                      </a:r>
                      <a:endParaRPr lang="en-GB" sz="2800" dirty="0"/>
                    </a:p>
                  </a:txBody>
                  <a:tcPr/>
                </a:tc>
                <a:tc>
                  <a:txBody>
                    <a:bodyPr/>
                    <a:lstStyle/>
                    <a:p>
                      <a:r>
                        <a:rPr lang="en-GB" sz="2800" dirty="0" smtClean="0"/>
                        <a:t>Normal boiling point (°C) </a:t>
                      </a:r>
                      <a:endParaRPr lang="en-GB" sz="2800" dirty="0"/>
                    </a:p>
                  </a:txBody>
                  <a:tcPr/>
                </a:tc>
              </a:tr>
              <a:tr h="511972">
                <a:tc>
                  <a:txBody>
                    <a:bodyPr/>
                    <a:lstStyle/>
                    <a:p>
                      <a:r>
                        <a:rPr lang="en-GB" sz="2800" dirty="0" smtClean="0"/>
                        <a:t>Water</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100</a:t>
                      </a:r>
                      <a:endParaRPr lang="en-GB" sz="2800" dirty="0"/>
                    </a:p>
                  </a:txBody>
                  <a:tcPr/>
                </a:tc>
              </a:tr>
              <a:tr h="511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Mercury</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357</a:t>
                      </a:r>
                      <a:endParaRPr lang="en-GB" sz="2800" dirty="0"/>
                    </a:p>
                  </a:txBody>
                  <a:tcPr/>
                </a:tc>
              </a:tr>
              <a:tr h="511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Copper</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1187</a:t>
                      </a:r>
                      <a:endParaRPr lang="en-GB" sz="2800" dirty="0"/>
                    </a:p>
                  </a:txBody>
                  <a:tcPr/>
                </a:tc>
              </a:tr>
              <a:tr h="511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Silver</a:t>
                      </a:r>
                      <a:endParaRPr lang="en-GB"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2193</a:t>
                      </a:r>
                      <a:endParaRPr lang="en-GB" sz="2800" dirty="0"/>
                    </a:p>
                  </a:txBody>
                  <a:tcPr/>
                </a:tc>
              </a:tr>
              <a:tr h="511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Gold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800" dirty="0" smtClean="0"/>
                        <a:t>2660</a:t>
                      </a: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725470"/>
          </a:xfrm>
        </p:spPr>
        <p:txBody>
          <a:bodyPr>
            <a:normAutofit fontScale="90000"/>
          </a:bodyPr>
          <a:lstStyle/>
          <a:p>
            <a:r>
              <a:rPr lang="en-GB" dirty="0" err="1" smtClean="0"/>
              <a:t>Scanf</a:t>
            </a:r>
            <a:r>
              <a:rPr lang="en-GB" dirty="0" smtClean="0"/>
              <a:t> and </a:t>
            </a:r>
            <a:r>
              <a:rPr lang="en-GB" dirty="0" err="1" smtClean="0"/>
              <a:t>printf</a:t>
            </a:r>
            <a:endParaRPr lang="en-GB" dirty="0"/>
          </a:p>
        </p:txBody>
      </p:sp>
      <p:sp>
        <p:nvSpPr>
          <p:cNvPr id="3" name="Content Placeholder 2"/>
          <p:cNvSpPr>
            <a:spLocks noGrp="1"/>
          </p:cNvSpPr>
          <p:nvPr>
            <p:ph idx="1"/>
          </p:nvPr>
        </p:nvSpPr>
        <p:spPr>
          <a:xfrm>
            <a:off x="285720" y="928670"/>
            <a:ext cx="8429684" cy="4786346"/>
          </a:xfrm>
        </p:spPr>
        <p:txBody>
          <a:bodyPr>
            <a:normAutofit/>
          </a:bodyPr>
          <a:lstStyle/>
          <a:p>
            <a:pPr>
              <a:lnSpc>
                <a:spcPct val="150000"/>
              </a:lnSpc>
            </a:pPr>
            <a:r>
              <a:rPr lang="en-GB" dirty="0" err="1" smtClean="0"/>
              <a:t>scanf</a:t>
            </a:r>
            <a:r>
              <a:rPr lang="en-GB" dirty="0" smtClean="0"/>
              <a:t> and </a:t>
            </a:r>
            <a:r>
              <a:rPr lang="en-GB" dirty="0" err="1" smtClean="0"/>
              <a:t>printf</a:t>
            </a:r>
            <a:r>
              <a:rPr lang="en-GB" dirty="0" smtClean="0"/>
              <a:t> are also predefined functions that are defined in the header file </a:t>
            </a:r>
            <a:r>
              <a:rPr lang="en-GB" dirty="0" err="1" smtClean="0"/>
              <a:t>stdio.h</a:t>
            </a:r>
            <a:endParaRPr lang="en-GB" dirty="0" smtClean="0"/>
          </a:p>
          <a:p>
            <a:pPr>
              <a:lnSpc>
                <a:spcPct val="150000"/>
              </a:lnSpc>
            </a:pPr>
            <a:r>
              <a:rPr lang="en-GB" b="1" dirty="0" err="1" smtClean="0"/>
              <a:t>scanf</a:t>
            </a:r>
            <a:r>
              <a:rPr lang="en-GB" b="1" dirty="0" smtClean="0"/>
              <a:t> -</a:t>
            </a:r>
            <a:r>
              <a:rPr lang="en-GB" dirty="0" smtClean="0"/>
              <a:t> </a:t>
            </a:r>
            <a:r>
              <a:rPr lang="en-GB" b="1" dirty="0" smtClean="0"/>
              <a:t>returns</a:t>
            </a:r>
            <a:r>
              <a:rPr lang="en-GB" dirty="0" smtClean="0"/>
              <a:t> the number of items successfully read</a:t>
            </a:r>
          </a:p>
          <a:p>
            <a:pPr>
              <a:lnSpc>
                <a:spcPct val="150000"/>
              </a:lnSpc>
            </a:pPr>
            <a:r>
              <a:rPr lang="en-GB" dirty="0" err="1" smtClean="0"/>
              <a:t>printf</a:t>
            </a:r>
            <a:r>
              <a:rPr lang="en-GB" dirty="0" smtClean="0"/>
              <a:t>() - returns the number of </a:t>
            </a:r>
            <a:r>
              <a:rPr lang="en-GB" b="1" dirty="0" smtClean="0"/>
              <a:t>characters </a:t>
            </a:r>
            <a:r>
              <a:rPr lang="en-GB" dirty="0" smtClean="0"/>
              <a:t>successfully written on the output</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1198</TotalTime>
  <Words>2346</Words>
  <Application>Microsoft Office PowerPoint</Application>
  <PresentationFormat>On-screen Show (4:3)</PresentationFormat>
  <Paragraphs>381</Paragraphs>
  <Slides>87</Slides>
  <Notes>8</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Logical Statements and Selection Structures</vt:lpstr>
      <vt:lpstr>Car Loan Problem</vt:lpstr>
      <vt:lpstr>Car Loan problem</vt:lpstr>
      <vt:lpstr>Algorithm for Car Loan Problem</vt:lpstr>
      <vt:lpstr>Implementation in C</vt:lpstr>
      <vt:lpstr>Library Functions</vt:lpstr>
      <vt:lpstr>Slide 7</vt:lpstr>
      <vt:lpstr>Slide 8</vt:lpstr>
      <vt:lpstr>Scanf and printf</vt:lpstr>
      <vt:lpstr>Example</vt:lpstr>
      <vt:lpstr>Formatting Output</vt:lpstr>
      <vt:lpstr>Formatting Output</vt:lpstr>
      <vt:lpstr>Formatting Output</vt:lpstr>
      <vt:lpstr>Formatting Output</vt:lpstr>
      <vt:lpstr>Example for Formatting</vt:lpstr>
      <vt:lpstr>Output</vt:lpstr>
      <vt:lpstr>Example for Formatting</vt:lpstr>
      <vt:lpstr>Output</vt:lpstr>
      <vt:lpstr>Example for Formatting</vt:lpstr>
      <vt:lpstr>Output</vt:lpstr>
      <vt:lpstr>Slide 21</vt:lpstr>
      <vt:lpstr>Slide 22</vt:lpstr>
      <vt:lpstr>Slide 23</vt:lpstr>
      <vt:lpstr>Slide 24</vt:lpstr>
      <vt:lpstr>Nature of a Solution</vt:lpstr>
      <vt:lpstr>Nature of a Solution</vt:lpstr>
      <vt:lpstr>pH problem</vt:lpstr>
      <vt:lpstr>Algorithm</vt:lpstr>
      <vt:lpstr>Partial C code</vt:lpstr>
      <vt:lpstr>Type of Instructions</vt:lpstr>
      <vt:lpstr>Compound Statements</vt:lpstr>
      <vt:lpstr>Data Types</vt:lpstr>
      <vt:lpstr>Defining Constants</vt:lpstr>
      <vt:lpstr>Preprocessor definition</vt:lpstr>
      <vt:lpstr> Relational and Equality Operators</vt:lpstr>
      <vt:lpstr> Relational and Equality Operators</vt:lpstr>
      <vt:lpstr>Examples</vt:lpstr>
      <vt:lpstr> Logical Operators </vt:lpstr>
      <vt:lpstr> Logical And </vt:lpstr>
      <vt:lpstr> Logical Or </vt:lpstr>
      <vt:lpstr> Logical Not </vt:lpstr>
      <vt:lpstr>True/False Values</vt:lpstr>
      <vt:lpstr>Slide 43</vt:lpstr>
      <vt:lpstr>!flag</vt:lpstr>
      <vt:lpstr>x + y / z &lt;= 3.5</vt:lpstr>
      <vt:lpstr>!flag  ||(y + z &gt;= x-z)</vt:lpstr>
      <vt:lpstr>Short Circuit Evaluation</vt:lpstr>
      <vt:lpstr>Short Circuit Evaluation</vt:lpstr>
      <vt:lpstr>Comparing Characters</vt:lpstr>
      <vt:lpstr>Logical Assignment</vt:lpstr>
      <vt:lpstr>Slide 51</vt:lpstr>
      <vt:lpstr>Slide 52</vt:lpstr>
      <vt:lpstr>Slide 53</vt:lpstr>
      <vt:lpstr>Syntax of if Statement Two Alternatives</vt:lpstr>
      <vt:lpstr>Syntax of if Statement Two Alternatives</vt:lpstr>
      <vt:lpstr>Example</vt:lpstr>
      <vt:lpstr>Example 1</vt:lpstr>
      <vt:lpstr>Output 1</vt:lpstr>
      <vt:lpstr>Example 2</vt:lpstr>
      <vt:lpstr>Output 2</vt:lpstr>
      <vt:lpstr>Example 3</vt:lpstr>
      <vt:lpstr>Output 3</vt:lpstr>
      <vt:lpstr>Example 4</vt:lpstr>
      <vt:lpstr>Output 4</vt:lpstr>
      <vt:lpstr>Example 5</vt:lpstr>
      <vt:lpstr>Output 5</vt:lpstr>
      <vt:lpstr>Conditional Operator (Ternary Operator)</vt:lpstr>
      <vt:lpstr>Conditional Operator (Ternary Operator)</vt:lpstr>
      <vt:lpstr>Conditional Operator (Ternary Operator)</vt:lpstr>
      <vt:lpstr>Nested</vt:lpstr>
      <vt:lpstr>Partial C code of Isogram Problem Extended</vt:lpstr>
      <vt:lpstr>Partial C code of Isogram Problem Extended</vt:lpstr>
      <vt:lpstr>Nested if Statements</vt:lpstr>
      <vt:lpstr>Nested if Statements</vt:lpstr>
      <vt:lpstr>Example</vt:lpstr>
      <vt:lpstr>Slide 76</vt:lpstr>
      <vt:lpstr>#define statements</vt:lpstr>
      <vt:lpstr>Slide 78</vt:lpstr>
      <vt:lpstr>Class of the Ship</vt:lpstr>
      <vt:lpstr>Nested if Statements</vt:lpstr>
      <vt:lpstr>Switch Statement</vt:lpstr>
      <vt:lpstr>Syntax of Switch Statement</vt:lpstr>
      <vt:lpstr>Syntax of Switch Statement</vt:lpstr>
      <vt:lpstr>Slide 84</vt:lpstr>
      <vt:lpstr>Slide 85</vt:lpstr>
      <vt:lpstr>In Lab Practice Problem</vt:lpstr>
      <vt:lpstr>Slide 87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dc:creator>
  <cp:lastModifiedBy>Windows User</cp:lastModifiedBy>
  <cp:revision>336</cp:revision>
  <dcterms:created xsi:type="dcterms:W3CDTF">2016-01-04T05:00:37Z</dcterms:created>
  <dcterms:modified xsi:type="dcterms:W3CDTF">2017-01-09T12:09:34Z</dcterms:modified>
</cp:coreProperties>
</file>