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7315200" cx="9753600"/>
  <p:notesSz cx="6858000" cy="9144000"/>
  <p:embeddedFontLst>
    <p:embeddedFont>
      <p:font typeface="Arimo"/>
      <p:regular r:id="rId23"/>
      <p:bold r:id="rId24"/>
      <p:italic r:id="rId25"/>
      <p:boldItalic r:id="rId26"/>
    </p:embeddedFont>
    <p:embeddedFont>
      <p:font typeface="Arimo Medium"/>
      <p:regular r:id="rId27"/>
      <p:bold r:id="rId28"/>
      <p:italic r:id="rId29"/>
      <p:boldItalic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iOE54h+3bFwLz3B5W5HqXkC/N+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Italic.fntdata"/><Relationship Id="rId25" Type="http://schemas.openxmlformats.org/officeDocument/2006/relationships/font" Target="fonts/Arimo-italic.fntdata"/><Relationship Id="rId28" Type="http://schemas.openxmlformats.org/officeDocument/2006/relationships/font" Target="fonts/ArimoMedium-bold.fntdata"/><Relationship Id="rId27" Type="http://schemas.openxmlformats.org/officeDocument/2006/relationships/font" Target="fonts/Arim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fntdata"/><Relationship Id="rId30" Type="http://schemas.openxmlformats.org/officeDocument/2006/relationships/font" Target="fonts/ArimoMedium-bold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8bcc5e37f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48bcc5e37f_0_8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8bcc5e37f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48bcc5e37f_0_8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8bcc5e37f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48bcc5e37f_0_8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8bcc5e37f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48bcc5e37f_0_9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8bcc5e37f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48bcc5e37f_0_9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8bcc5e37f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48bcc5e37f_0_9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8bcc5e37f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48bcc5e37f_0_9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8bcc5e37f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48bcc5e37f_0_9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8bcc5e3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48bcc5e3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8bcc5e3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48bcc5e37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8bcc5e3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48bcc5e37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8bcc5e37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48bcc5e37f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bcc5e37f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48bcc5e37f_0_7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1792288" y="612775"/>
            <a:ext cx="5486400" cy="4114800"/>
          </a:xfrm>
          <a:prstGeom prst="rect">
            <a:avLst/>
          </a:prstGeom>
          <a:noFill/>
          <a:ln>
            <a:noFill/>
          </a:ln>
        </p:spPr>
      </p:sp>
      <p:sp>
        <p:nvSpPr>
          <p:cNvPr id="64" name="Google Shape;64;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83" name="Shape 83"/>
        <p:cNvGrpSpPr/>
        <p:nvPr/>
      </p:nvGrpSpPr>
      <p:grpSpPr>
        <a:xfrm>
          <a:off x="0" y="0"/>
          <a:ext cx="0" cy="0"/>
          <a:chOff x="0" y="0"/>
          <a:chExt cx="0" cy="0"/>
        </a:xfrm>
      </p:grpSpPr>
      <p:sp>
        <p:nvSpPr>
          <p:cNvPr id="84" name="Google Shape;84;p1"/>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85" name="Google Shape;85;p1"/>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86" name="Google Shape;86;p1"/>
          <p:cNvGrpSpPr/>
          <p:nvPr/>
        </p:nvGrpSpPr>
        <p:grpSpPr>
          <a:xfrm>
            <a:off x="237415" y="962609"/>
            <a:ext cx="9199210" cy="793274"/>
            <a:chOff x="0" y="0"/>
            <a:chExt cx="12265614" cy="1057698"/>
          </a:xfrm>
        </p:grpSpPr>
        <p:sp>
          <p:nvSpPr>
            <p:cNvPr id="87" name="Google Shape;87;p1"/>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88" name="Google Shape;88;p1"/>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89" name="Google Shape;89;p1"/>
          <p:cNvSpPr txBox="1"/>
          <p:nvPr/>
        </p:nvSpPr>
        <p:spPr>
          <a:xfrm>
            <a:off x="3474210" y="3288250"/>
            <a:ext cx="6086480" cy="1789049"/>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t>
            </a:r>
            <a:endParaRPr/>
          </a:p>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 Arrays</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  </a:t>
            </a:r>
            <a:endParaRPr/>
          </a:p>
        </p:txBody>
      </p:sp>
      <p:sp>
        <p:nvSpPr>
          <p:cNvPr id="90" name="Google Shape;90;p1"/>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92" name="Shape 192"/>
        <p:cNvGrpSpPr/>
        <p:nvPr/>
      </p:nvGrpSpPr>
      <p:grpSpPr>
        <a:xfrm>
          <a:off x="0" y="0"/>
          <a:ext cx="0" cy="0"/>
          <a:chOff x="0" y="0"/>
          <a:chExt cx="0" cy="0"/>
        </a:xfrm>
      </p:grpSpPr>
      <p:sp>
        <p:nvSpPr>
          <p:cNvPr id="193" name="Google Shape;193;g248bcc5e37f_0_827"/>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94" name="Google Shape;194;g248bcc5e37f_0_827"/>
          <p:cNvSpPr/>
          <p:nvPr/>
        </p:nvSpPr>
        <p:spPr>
          <a:xfrm>
            <a:off x="237415" y="1114988"/>
            <a:ext cx="1714091" cy="488516"/>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3">
              <a:alphaModFix/>
            </a:blip>
            <a:stretch>
              <a:fillRect b="0" l="0" r="0" t="0"/>
            </a:stretch>
          </a:blipFill>
          <a:ln>
            <a:noFill/>
          </a:ln>
        </p:spPr>
      </p:sp>
      <p:sp>
        <p:nvSpPr>
          <p:cNvPr id="195" name="Google Shape;195;g248bcc5e37f_0_827"/>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196" name="Google Shape;196;g248bcc5e37f_0_827"/>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97" name="Google Shape;197;g248bcc5e37f_0_827"/>
          <p:cNvSpPr txBox="1"/>
          <p:nvPr/>
        </p:nvSpPr>
        <p:spPr>
          <a:xfrm>
            <a:off x="4507696" y="2823357"/>
            <a:ext cx="3240600" cy="636300"/>
          </a:xfrm>
          <a:prstGeom prst="rect">
            <a:avLst/>
          </a:prstGeom>
          <a:noFill/>
          <a:ln>
            <a:noFill/>
          </a:ln>
        </p:spPr>
        <p:txBody>
          <a:bodyPr anchorCtr="0" anchor="t" bIns="0" lIns="0" spcFirstLastPara="1" rIns="0" wrap="square" tIns="0">
            <a:spAutoFit/>
          </a:bodyPr>
          <a:lstStyle/>
          <a:p>
            <a:pPr indent="0" lvl="0" marL="0" marR="0" rtl="0" algn="ctr">
              <a:lnSpc>
                <a:spcPct val="120009"/>
              </a:lnSpc>
              <a:spcBef>
                <a:spcPts val="0"/>
              </a:spcBef>
              <a:spcAft>
                <a:spcPts val="0"/>
              </a:spcAft>
              <a:buNone/>
            </a:pPr>
            <a:r>
              <a:rPr b="0" i="0" lang="en-US" sz="4133" u="none" cap="none" strike="noStrike">
                <a:solidFill>
                  <a:srgbClr val="FFFFFF"/>
                </a:solidFill>
                <a:latin typeface="Comfortaa"/>
                <a:ea typeface="Comfortaa"/>
                <a:cs typeface="Comfortaa"/>
                <a:sym typeface="Comfortaa"/>
              </a:rPr>
              <a:t>Bubble Sort</a:t>
            </a:r>
            <a:endParaRPr/>
          </a:p>
        </p:txBody>
      </p:sp>
      <p:sp>
        <p:nvSpPr>
          <p:cNvPr id="198" name="Google Shape;198;g248bcc5e37f_0_827"/>
          <p:cNvSpPr txBox="1"/>
          <p:nvPr/>
        </p:nvSpPr>
        <p:spPr>
          <a:xfrm>
            <a:off x="4345126" y="3966357"/>
            <a:ext cx="3565800" cy="5901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None/>
            </a:pPr>
            <a:r>
              <a:rPr b="0" i="0" lang="en-US" sz="3833" u="none" cap="none" strike="noStrike">
                <a:solidFill>
                  <a:srgbClr val="FFFFFF"/>
                </a:solidFill>
                <a:latin typeface="Comfortaa"/>
                <a:ea typeface="Comfortaa"/>
                <a:cs typeface="Comfortaa"/>
                <a:sym typeface="Comfortaa"/>
              </a:rPr>
              <a:t>Linear Search</a:t>
            </a:r>
            <a:endParaRPr/>
          </a:p>
        </p:txBody>
      </p:sp>
      <p:sp>
        <p:nvSpPr>
          <p:cNvPr id="199" name="Google Shape;199;g248bcc5e37f_0_827"/>
          <p:cNvSpPr/>
          <p:nvPr/>
        </p:nvSpPr>
        <p:spPr>
          <a:xfrm>
            <a:off x="8346648" y="962609"/>
            <a:ext cx="1089977" cy="793274"/>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00" name="Google Shape;200;g248bcc5e37f_0_827"/>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04" name="Shape 204"/>
        <p:cNvGrpSpPr/>
        <p:nvPr/>
      </p:nvGrpSpPr>
      <p:grpSpPr>
        <a:xfrm>
          <a:off x="0" y="0"/>
          <a:ext cx="0" cy="0"/>
          <a:chOff x="0" y="0"/>
          <a:chExt cx="0" cy="0"/>
        </a:xfrm>
      </p:grpSpPr>
      <p:sp>
        <p:nvSpPr>
          <p:cNvPr id="205" name="Google Shape;205;g248bcc5e37f_0_839"/>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06" name="Google Shape;206;g248bcc5e37f_0_839"/>
          <p:cNvSpPr/>
          <p:nvPr/>
        </p:nvSpPr>
        <p:spPr>
          <a:xfrm>
            <a:off x="237415" y="1114988"/>
            <a:ext cx="1714091" cy="488516"/>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3">
              <a:alphaModFix/>
            </a:blip>
            <a:stretch>
              <a:fillRect b="0" l="0" r="0" t="0"/>
            </a:stretch>
          </a:blipFill>
          <a:ln>
            <a:noFill/>
          </a:ln>
        </p:spPr>
      </p:sp>
      <p:sp>
        <p:nvSpPr>
          <p:cNvPr id="207" name="Google Shape;207;g248bcc5e37f_0_839"/>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Bubble Sort:</a:t>
            </a:r>
            <a:endParaRPr/>
          </a:p>
        </p:txBody>
      </p:sp>
      <p:sp>
        <p:nvSpPr>
          <p:cNvPr id="208" name="Google Shape;208;g248bcc5e37f_0_839"/>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09" name="Google Shape;209;g248bcc5e37f_0_839"/>
          <p:cNvSpPr txBox="1"/>
          <p:nvPr/>
        </p:nvSpPr>
        <p:spPr>
          <a:xfrm>
            <a:off x="2773848" y="3082189"/>
            <a:ext cx="6765600" cy="178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000" u="none" cap="none" strike="noStrike">
                <a:solidFill>
                  <a:srgbClr val="FFFFFF"/>
                </a:solidFill>
                <a:latin typeface="Comfortaa"/>
                <a:ea typeface="Comfortaa"/>
                <a:cs typeface="Comfortaa"/>
                <a:sym typeface="Comfortaa"/>
              </a:rPr>
              <a:t>Bubble Sort is a simple sorting algorithm that repeatedly steps through the list, compares adjacent elements, and swaps them if they are in the wrong order. The pass through the list is repeated until the list is sorted.</a:t>
            </a:r>
            <a:endParaRPr/>
          </a:p>
        </p:txBody>
      </p:sp>
      <p:sp>
        <p:nvSpPr>
          <p:cNvPr id="210" name="Google Shape;210;g248bcc5e37f_0_839"/>
          <p:cNvSpPr/>
          <p:nvPr/>
        </p:nvSpPr>
        <p:spPr>
          <a:xfrm>
            <a:off x="8346648" y="962609"/>
            <a:ext cx="1089977" cy="793274"/>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11" name="Google Shape;211;g248bcc5e37f_0_839"/>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15" name="Shape 215"/>
        <p:cNvGrpSpPr/>
        <p:nvPr/>
      </p:nvGrpSpPr>
      <p:grpSpPr>
        <a:xfrm>
          <a:off x="0" y="0"/>
          <a:ext cx="0" cy="0"/>
          <a:chOff x="0" y="0"/>
          <a:chExt cx="0" cy="0"/>
        </a:xfrm>
      </p:grpSpPr>
      <p:sp>
        <p:nvSpPr>
          <p:cNvPr id="216" name="Google Shape;216;g248bcc5e37f_0_85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17" name="Google Shape;217;g248bcc5e37f_0_850"/>
          <p:cNvSpPr/>
          <p:nvPr/>
        </p:nvSpPr>
        <p:spPr>
          <a:xfrm>
            <a:off x="237415" y="1114988"/>
            <a:ext cx="1714091" cy="488516"/>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3">
              <a:alphaModFix/>
            </a:blip>
            <a:stretch>
              <a:fillRect b="0" l="0" r="0" t="0"/>
            </a:stretch>
          </a:blipFill>
          <a:ln>
            <a:noFill/>
          </a:ln>
        </p:spPr>
      </p:sp>
      <p:sp>
        <p:nvSpPr>
          <p:cNvPr id="218" name="Google Shape;218;g248bcc5e37f_0_85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19" name="Google Shape;219;g248bcc5e37f_0_850"/>
          <p:cNvSpPr txBox="1"/>
          <p:nvPr/>
        </p:nvSpPr>
        <p:spPr>
          <a:xfrm>
            <a:off x="3322290" y="1735054"/>
            <a:ext cx="31089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200" u="none" cap="none" strike="noStrike">
                <a:solidFill>
                  <a:srgbClr val="BD64B5"/>
                </a:solidFill>
                <a:latin typeface="Comfortaa"/>
                <a:ea typeface="Comfortaa"/>
                <a:cs typeface="Comfortaa"/>
                <a:sym typeface="Comfortaa"/>
              </a:rPr>
              <a:t>Linear Search:</a:t>
            </a:r>
            <a:endParaRPr/>
          </a:p>
        </p:txBody>
      </p:sp>
      <p:sp>
        <p:nvSpPr>
          <p:cNvPr id="220" name="Google Shape;220;g248bcc5e37f_0_850"/>
          <p:cNvSpPr txBox="1"/>
          <p:nvPr/>
        </p:nvSpPr>
        <p:spPr>
          <a:xfrm>
            <a:off x="2695985" y="3028950"/>
            <a:ext cx="7190100" cy="1416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000" u="none" cap="none" strike="noStrike">
                <a:solidFill>
                  <a:srgbClr val="FFFFFF"/>
                </a:solidFill>
                <a:latin typeface="Comfortaa"/>
                <a:ea typeface="Comfortaa"/>
                <a:cs typeface="Comfortaa"/>
                <a:sym typeface="Comfortaa"/>
              </a:rPr>
              <a:t>Linear Search is a simple search algorithm that sequentially checks each element in a list or array until the desired element is found or the list is exhausted.</a:t>
            </a:r>
            <a:endParaRPr/>
          </a:p>
        </p:txBody>
      </p:sp>
      <p:sp>
        <p:nvSpPr>
          <p:cNvPr id="221" name="Google Shape;221;g248bcc5e37f_0_850"/>
          <p:cNvSpPr/>
          <p:nvPr/>
        </p:nvSpPr>
        <p:spPr>
          <a:xfrm>
            <a:off x="8346648" y="962609"/>
            <a:ext cx="1089977" cy="793274"/>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22" name="Google Shape;222;g248bcc5e37f_0_85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26" name="Shape 226"/>
        <p:cNvGrpSpPr/>
        <p:nvPr/>
      </p:nvGrpSpPr>
      <p:grpSpPr>
        <a:xfrm>
          <a:off x="0" y="0"/>
          <a:ext cx="0" cy="0"/>
          <a:chOff x="0" y="0"/>
          <a:chExt cx="0" cy="0"/>
        </a:xfrm>
      </p:grpSpPr>
      <p:sp>
        <p:nvSpPr>
          <p:cNvPr id="227" name="Google Shape;227;g248bcc5e37f_0_942"/>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28" name="Google Shape;228;g248bcc5e37f_0_942"/>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29" name="Google Shape;229;g248bcc5e37f_0_942"/>
          <p:cNvGrpSpPr/>
          <p:nvPr/>
        </p:nvGrpSpPr>
        <p:grpSpPr>
          <a:xfrm>
            <a:off x="237415" y="962609"/>
            <a:ext cx="9199211" cy="793274"/>
            <a:chOff x="0" y="0"/>
            <a:chExt cx="12265614" cy="1057698"/>
          </a:xfrm>
        </p:grpSpPr>
        <p:sp>
          <p:nvSpPr>
            <p:cNvPr id="230" name="Google Shape;230;g248bcc5e37f_0_942"/>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31" name="Google Shape;231;g248bcc5e37f_0_942"/>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32" name="Google Shape;232;g248bcc5e37f_0_942"/>
          <p:cNvSpPr txBox="1"/>
          <p:nvPr/>
        </p:nvSpPr>
        <p:spPr>
          <a:xfrm>
            <a:off x="3474210" y="3288250"/>
            <a:ext cx="6086400" cy="20751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t>
            </a:r>
            <a:endParaRPr/>
          </a:p>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 Vectors</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  </a:t>
            </a:r>
            <a:endParaRPr/>
          </a:p>
        </p:txBody>
      </p:sp>
      <p:sp>
        <p:nvSpPr>
          <p:cNvPr id="233" name="Google Shape;233;g248bcc5e37f_0_942"/>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37" name="Shape 237"/>
        <p:cNvGrpSpPr/>
        <p:nvPr/>
      </p:nvGrpSpPr>
      <p:grpSpPr>
        <a:xfrm>
          <a:off x="0" y="0"/>
          <a:ext cx="0" cy="0"/>
          <a:chOff x="0" y="0"/>
          <a:chExt cx="0" cy="0"/>
        </a:xfrm>
      </p:grpSpPr>
      <p:sp>
        <p:nvSpPr>
          <p:cNvPr id="238" name="Google Shape;238;g248bcc5e37f_0_952"/>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39" name="Google Shape;239;g248bcc5e37f_0_952"/>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40" name="Google Shape;240;g248bcc5e37f_0_952"/>
          <p:cNvGrpSpPr/>
          <p:nvPr/>
        </p:nvGrpSpPr>
        <p:grpSpPr>
          <a:xfrm>
            <a:off x="237415" y="962609"/>
            <a:ext cx="9199211" cy="793274"/>
            <a:chOff x="0" y="0"/>
            <a:chExt cx="12265614" cy="1057698"/>
          </a:xfrm>
        </p:grpSpPr>
        <p:sp>
          <p:nvSpPr>
            <p:cNvPr id="241" name="Google Shape;241;g248bcc5e37f_0_952"/>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42" name="Google Shape;242;g248bcc5e37f_0_952"/>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43" name="Google Shape;243;g248bcc5e37f_0_952"/>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244" name="Google Shape;244;g248bcc5e37f_0_952"/>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45" name="Google Shape;245;g248bcc5e37f_0_952"/>
          <p:cNvSpPr txBox="1"/>
          <p:nvPr/>
        </p:nvSpPr>
        <p:spPr>
          <a:xfrm>
            <a:off x="3174983" y="2848509"/>
            <a:ext cx="5646000" cy="11067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Vectors</a:t>
            </a:r>
            <a:endParaRPr/>
          </a:p>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Advantages over arrays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49" name="Shape 249"/>
        <p:cNvGrpSpPr/>
        <p:nvPr/>
      </p:nvGrpSpPr>
      <p:grpSpPr>
        <a:xfrm>
          <a:off x="0" y="0"/>
          <a:ext cx="0" cy="0"/>
          <a:chOff x="0" y="0"/>
          <a:chExt cx="0" cy="0"/>
        </a:xfrm>
      </p:grpSpPr>
      <p:sp>
        <p:nvSpPr>
          <p:cNvPr id="250" name="Google Shape;250;g248bcc5e37f_0_963"/>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51" name="Google Shape;251;g248bcc5e37f_0_963"/>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52" name="Google Shape;252;g248bcc5e37f_0_963"/>
          <p:cNvGrpSpPr/>
          <p:nvPr/>
        </p:nvGrpSpPr>
        <p:grpSpPr>
          <a:xfrm>
            <a:off x="237415" y="962609"/>
            <a:ext cx="9199211" cy="793274"/>
            <a:chOff x="0" y="0"/>
            <a:chExt cx="12265614" cy="1057698"/>
          </a:xfrm>
        </p:grpSpPr>
        <p:sp>
          <p:nvSpPr>
            <p:cNvPr id="253" name="Google Shape;253;g248bcc5e37f_0_963"/>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54" name="Google Shape;254;g248bcc5e37f_0_963"/>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55" name="Google Shape;255;g248bcc5e37f_0_963"/>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Vectors:</a:t>
            </a:r>
            <a:endParaRPr/>
          </a:p>
        </p:txBody>
      </p:sp>
      <p:sp>
        <p:nvSpPr>
          <p:cNvPr id="256" name="Google Shape;256;g248bcc5e37f_0_963"/>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57" name="Google Shape;257;g248bcc5e37f_0_963"/>
          <p:cNvSpPr txBox="1"/>
          <p:nvPr/>
        </p:nvSpPr>
        <p:spPr>
          <a:xfrm>
            <a:off x="3023065" y="2886075"/>
            <a:ext cx="5999100" cy="18330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Vectors in Java, part of the java.util package, are dynamic and resizable collections. They can grow or shrink in size as needed, making them more flexible than arrays.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61" name="Shape 261"/>
        <p:cNvGrpSpPr/>
        <p:nvPr/>
      </p:nvGrpSpPr>
      <p:grpSpPr>
        <a:xfrm>
          <a:off x="0" y="0"/>
          <a:ext cx="0" cy="0"/>
          <a:chOff x="0" y="0"/>
          <a:chExt cx="0" cy="0"/>
        </a:xfrm>
      </p:grpSpPr>
      <p:sp>
        <p:nvSpPr>
          <p:cNvPr id="262" name="Google Shape;262;g248bcc5e37f_0_974"/>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63" name="Google Shape;263;g248bcc5e37f_0_974"/>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64" name="Google Shape;264;g248bcc5e37f_0_974"/>
          <p:cNvGrpSpPr/>
          <p:nvPr/>
        </p:nvGrpSpPr>
        <p:grpSpPr>
          <a:xfrm>
            <a:off x="237415" y="962609"/>
            <a:ext cx="9199211" cy="793274"/>
            <a:chOff x="0" y="0"/>
            <a:chExt cx="12265614" cy="1057698"/>
          </a:xfrm>
        </p:grpSpPr>
        <p:sp>
          <p:nvSpPr>
            <p:cNvPr id="265" name="Google Shape;265;g248bcc5e37f_0_974"/>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66" name="Google Shape;266;g248bcc5e37f_0_974"/>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67" name="Google Shape;267;g248bcc5e37f_0_974"/>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Advantages over arrays:</a:t>
            </a:r>
            <a:endParaRPr/>
          </a:p>
        </p:txBody>
      </p:sp>
      <p:sp>
        <p:nvSpPr>
          <p:cNvPr id="268" name="Google Shape;268;g248bcc5e37f_0_974"/>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69" name="Google Shape;269;g248bcc5e37f_0_974"/>
          <p:cNvSpPr txBox="1"/>
          <p:nvPr/>
        </p:nvSpPr>
        <p:spPr>
          <a:xfrm>
            <a:off x="2794865" y="2687955"/>
            <a:ext cx="6410100" cy="4386900"/>
          </a:xfrm>
          <a:prstGeom prst="rect">
            <a:avLst/>
          </a:prstGeom>
          <a:noFill/>
          <a:ln>
            <a:noFill/>
          </a:ln>
        </p:spPr>
        <p:txBody>
          <a:bodyPr anchorCtr="0" anchor="t" bIns="0" lIns="0" spcFirstLastPara="1" rIns="0" wrap="square" tIns="0">
            <a:spAutoFit/>
          </a:bodyPr>
          <a:lstStyle/>
          <a:p>
            <a:pPr indent="-161925" lvl="1" marL="323850" marR="0" rtl="0" algn="ctr">
              <a:lnSpc>
                <a:spcPct val="120000"/>
              </a:lnSpc>
              <a:spcBef>
                <a:spcPts val="0"/>
              </a:spcBef>
              <a:spcAft>
                <a:spcPts val="0"/>
              </a:spcAft>
              <a:buClr>
                <a:srgbClr val="FFFFFF"/>
              </a:buClr>
              <a:buSzPts val="1500"/>
              <a:buFont typeface="Arial"/>
              <a:buChar char="•"/>
            </a:pPr>
            <a:r>
              <a:rPr b="0" i="0" lang="en-US" sz="1500" u="none" cap="none" strike="noStrike">
                <a:solidFill>
                  <a:srgbClr val="FFFFFF"/>
                </a:solidFill>
                <a:latin typeface="Comfortaa"/>
                <a:ea typeface="Comfortaa"/>
                <a:cs typeface="Comfortaa"/>
                <a:sym typeface="Comfortaa"/>
              </a:rPr>
              <a:t>Dynamic Sizing: Vectors are dynamically resizable, meaning they can grow or shrink in size as needed. You don't need to specify their size at the time of creation, unlike arrays, which have a fixed size. This flexibility simplifies handling collections of data, especially when you don't know the exact size in advance.</a:t>
            </a:r>
            <a:endParaRPr/>
          </a:p>
          <a:p>
            <a:pPr indent="-161925" lvl="1" marL="323850" marR="0" rtl="0" algn="ctr">
              <a:lnSpc>
                <a:spcPct val="120000"/>
              </a:lnSpc>
              <a:spcBef>
                <a:spcPts val="0"/>
              </a:spcBef>
              <a:spcAft>
                <a:spcPts val="0"/>
              </a:spcAft>
              <a:buClr>
                <a:srgbClr val="FFFFFF"/>
              </a:buClr>
              <a:buSzPts val="1500"/>
              <a:buFont typeface="Arial"/>
              <a:buChar char="•"/>
            </a:pPr>
            <a:r>
              <a:rPr b="0" i="0" lang="en-US" sz="1500" u="none" cap="none" strike="noStrike">
                <a:solidFill>
                  <a:srgbClr val="FFFFFF"/>
                </a:solidFill>
                <a:latin typeface="Comfortaa"/>
                <a:ea typeface="Comfortaa"/>
                <a:cs typeface="Comfortaa"/>
                <a:sym typeface="Comfortaa"/>
              </a:rPr>
              <a:t>Automatic Resizing: When a vector reaches its capacity, it automatically doubles its size, ensuring that you can continue to add elements without worrying about exceeding its capacity. This resizing process is handled internally, saving you the trouble of managing it manually.</a:t>
            </a:r>
            <a:endParaRPr/>
          </a:p>
          <a:p>
            <a:pPr indent="-161925" lvl="1" marL="323850" marR="0" rtl="0" algn="ctr">
              <a:lnSpc>
                <a:spcPct val="120000"/>
              </a:lnSpc>
              <a:spcBef>
                <a:spcPts val="0"/>
              </a:spcBef>
              <a:spcAft>
                <a:spcPts val="0"/>
              </a:spcAft>
              <a:buClr>
                <a:srgbClr val="FFFFFF"/>
              </a:buClr>
              <a:buSzPts val="1500"/>
              <a:buFont typeface="Arial"/>
              <a:buChar char="•"/>
            </a:pPr>
            <a:r>
              <a:rPr b="0" i="0" lang="en-US" sz="1500" u="none" cap="none" strike="noStrike">
                <a:solidFill>
                  <a:srgbClr val="FFFFFF"/>
                </a:solidFill>
                <a:latin typeface="Comfortaa"/>
                <a:ea typeface="Comfortaa"/>
                <a:cs typeface="Comfortaa"/>
                <a:sym typeface="Comfortaa"/>
              </a:rPr>
              <a:t>Insertion and Deletion: Vectors provide methods for inserting and removing elements at specific positions in the collection. Arrays do not offer such functionality natively, and you would need to write custom code to achieve similar operations.</a:t>
            </a:r>
            <a:endParaRPr/>
          </a:p>
          <a:p>
            <a:pPr indent="0" lvl="0" marL="0" marR="0" rtl="0" algn="ctr">
              <a:lnSpc>
                <a:spcPct val="120000"/>
              </a:lnSpc>
              <a:spcBef>
                <a:spcPts val="0"/>
              </a:spcBef>
              <a:spcAft>
                <a:spcPts val="0"/>
              </a:spcAft>
              <a:buNone/>
            </a:pPr>
            <a:r>
              <a:t/>
            </a:r>
            <a:endParaRPr b="0" i="0" sz="1500" u="none" cap="none" strike="noStrike">
              <a:solidFill>
                <a:srgbClr val="FFFFFF"/>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73" name="Shape 273"/>
        <p:cNvGrpSpPr/>
        <p:nvPr/>
      </p:nvGrpSpPr>
      <p:grpSpPr>
        <a:xfrm>
          <a:off x="0" y="0"/>
          <a:ext cx="0" cy="0"/>
          <a:chOff x="0" y="0"/>
          <a:chExt cx="0" cy="0"/>
        </a:xfrm>
      </p:grpSpPr>
      <p:sp>
        <p:nvSpPr>
          <p:cNvPr id="274" name="Google Shape;274;g248bcc5e37f_0_985"/>
          <p:cNvSpPr txBox="1"/>
          <p:nvPr/>
        </p:nvSpPr>
        <p:spPr>
          <a:xfrm>
            <a:off x="4557840" y="2482839"/>
            <a:ext cx="46470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Thanks!</a:t>
            </a:r>
            <a:endParaRPr/>
          </a:p>
        </p:txBody>
      </p:sp>
      <p:grpSp>
        <p:nvGrpSpPr>
          <p:cNvPr id="275" name="Google Shape;275;g248bcc5e37f_0_985"/>
          <p:cNvGrpSpPr/>
          <p:nvPr/>
        </p:nvGrpSpPr>
        <p:grpSpPr>
          <a:xfrm>
            <a:off x="2780614" y="3551694"/>
            <a:ext cx="5801067" cy="1370456"/>
            <a:chOff x="0" y="-47625"/>
            <a:chExt cx="14502667" cy="3426140"/>
          </a:xfrm>
        </p:grpSpPr>
        <p:sp>
          <p:nvSpPr>
            <p:cNvPr id="276" name="Google Shape;276;g248bcc5e37f_0_985"/>
            <p:cNvSpPr/>
            <p:nvPr/>
          </p:nvSpPr>
          <p:spPr>
            <a:xfrm>
              <a:off x="0" y="0"/>
              <a:ext cx="14502667" cy="3378515"/>
            </a:xfrm>
            <a:custGeom>
              <a:rect b="b" l="l" r="r" t="t"/>
              <a:pathLst>
                <a:path extrusionOk="0" h="3378515" w="14502667">
                  <a:moveTo>
                    <a:pt x="0" y="0"/>
                  </a:moveTo>
                  <a:lnTo>
                    <a:pt x="14502667" y="0"/>
                  </a:lnTo>
                  <a:lnTo>
                    <a:pt x="14502667" y="3378515"/>
                  </a:lnTo>
                  <a:lnTo>
                    <a:pt x="0" y="3378515"/>
                  </a:lnTo>
                  <a:close/>
                </a:path>
              </a:pathLst>
            </a:custGeom>
            <a:solidFill>
              <a:srgbClr val="2C293A"/>
            </a:solidFill>
            <a:ln>
              <a:noFill/>
            </a:ln>
          </p:spPr>
        </p:sp>
        <p:sp>
          <p:nvSpPr>
            <p:cNvPr id="277" name="Google Shape;277;g248bcc5e37f_0_985"/>
            <p:cNvSpPr txBox="1"/>
            <p:nvPr/>
          </p:nvSpPr>
          <p:spPr>
            <a:xfrm>
              <a:off x="0" y="-47625"/>
              <a:ext cx="13188000" cy="2870700"/>
            </a:xfrm>
            <a:prstGeom prst="rect">
              <a:avLst/>
            </a:prstGeom>
            <a:noFill/>
            <a:ln>
              <a:noFill/>
            </a:ln>
          </p:spPr>
          <p:txBody>
            <a:bodyPr anchorCtr="0" anchor="ctr" bIns="27075" lIns="27075" spcFirstLastPara="1" rIns="27075" wrap="square" tIns="27075">
              <a:noAutofit/>
            </a:bodyPr>
            <a:lstStyle/>
            <a:p>
              <a:pPr indent="0" lvl="0" marL="0" marR="0" rtl="0" algn="ctr">
                <a:lnSpc>
                  <a:spcPct val="137974"/>
                </a:lnSpc>
                <a:spcBef>
                  <a:spcPts val="0"/>
                </a:spcBef>
                <a:spcAft>
                  <a:spcPts val="0"/>
                </a:spcAft>
                <a:buNone/>
              </a:pPr>
              <a:r>
                <a:rPr b="0" i="0" lang="en-US" sz="2133" u="none" cap="none" strike="noStrike">
                  <a:solidFill>
                    <a:srgbClr val="EC7955"/>
                  </a:solidFill>
                  <a:latin typeface="Arimo Medium"/>
                  <a:ea typeface="Arimo Medium"/>
                  <a:cs typeface="Arimo Medium"/>
                  <a:sym typeface="Arimo Medium"/>
                </a:rPr>
                <a:t>&lt; Do you have any questions? &gt;</a:t>
              </a:r>
              <a:endParaRPr/>
            </a:p>
            <a:p>
              <a:pPr indent="0" lvl="0" marL="0" marR="0" rtl="0" algn="ctr">
                <a:lnSpc>
                  <a:spcPct val="138042"/>
                </a:lnSpc>
                <a:spcBef>
                  <a:spcPts val="0"/>
                </a:spcBef>
                <a:spcAft>
                  <a:spcPts val="0"/>
                </a:spcAft>
                <a:buNone/>
              </a:pPr>
              <a:r>
                <a:rPr b="0" i="0" lang="en-US" sz="1706" u="none" cap="none" strike="noStrike">
                  <a:solidFill>
                    <a:srgbClr val="EC7955"/>
                  </a:solidFill>
                  <a:latin typeface="Arimo Medium"/>
                  <a:ea typeface="Arimo Medium"/>
                  <a:cs typeface="Arimo Medium"/>
                  <a:sym typeface="Arimo Medium"/>
                </a:rPr>
                <a:t> mail:   vitacmsc@gmail.com</a:t>
              </a:r>
              <a:endParaRPr/>
            </a:p>
            <a:p>
              <a:pPr indent="0" lvl="0" marL="0" marR="0" rtl="0" algn="ctr">
                <a:lnSpc>
                  <a:spcPct val="138042"/>
                </a:lnSpc>
                <a:spcBef>
                  <a:spcPts val="0"/>
                </a:spcBef>
                <a:spcAft>
                  <a:spcPts val="0"/>
                </a:spcAft>
                <a:buNone/>
              </a:pPr>
              <a:r>
                <a:rPr b="0" i="0" lang="en-US" sz="1706" u="none" cap="none" strike="noStrike">
                  <a:solidFill>
                    <a:srgbClr val="E7E7E7"/>
                  </a:solidFill>
                  <a:latin typeface="Arimo"/>
                  <a:ea typeface="Arimo"/>
                  <a:cs typeface="Arimo"/>
                  <a:sym typeface="Arimo"/>
                </a:rPr>
                <a:t>website:  https://vitchennai.acm.org/</a:t>
              </a:r>
              <a:endParaRPr/>
            </a:p>
            <a:p>
              <a:pPr indent="0" lvl="0" marL="0" marR="0" rtl="0" algn="l">
                <a:lnSpc>
                  <a:spcPct val="138042"/>
                </a:lnSpc>
                <a:spcBef>
                  <a:spcPts val="0"/>
                </a:spcBef>
                <a:spcAft>
                  <a:spcPts val="0"/>
                </a:spcAft>
                <a:buNone/>
              </a:pPr>
              <a:r>
                <a:t/>
              </a:r>
              <a:endParaRPr b="0" i="0" sz="1706" u="none" cap="none" strike="noStrike">
                <a:solidFill>
                  <a:srgbClr val="E7E7E7"/>
                </a:solidFill>
                <a:latin typeface="Arimo"/>
                <a:ea typeface="Arimo"/>
                <a:cs typeface="Arimo"/>
                <a:sym typeface="Arimo"/>
              </a:endParaRPr>
            </a:p>
          </p:txBody>
        </p:sp>
      </p:grpSp>
      <p:sp>
        <p:nvSpPr>
          <p:cNvPr id="278" name="Google Shape;278;g248bcc5e37f_0_985"/>
          <p:cNvSpPr/>
          <p:nvPr/>
        </p:nvSpPr>
        <p:spPr>
          <a:xfrm>
            <a:off x="272139" y="1657267"/>
            <a:ext cx="2536433" cy="4168066"/>
          </a:xfrm>
          <a:custGeom>
            <a:rect b="b" l="l" r="r" t="t"/>
            <a:pathLst>
              <a:path extrusionOk="0" h="4168066" w="2536433">
                <a:moveTo>
                  <a:pt x="0" y="0"/>
                </a:moveTo>
                <a:lnTo>
                  <a:pt x="2536433" y="0"/>
                </a:lnTo>
                <a:lnTo>
                  <a:pt x="2536433" y="4168066"/>
                </a:lnTo>
                <a:lnTo>
                  <a:pt x="0" y="4168066"/>
                </a:lnTo>
                <a:lnTo>
                  <a:pt x="0" y="0"/>
                </a:lnTo>
                <a:close/>
              </a:path>
            </a:pathLst>
          </a:custGeom>
          <a:blipFill rotWithShape="1">
            <a:blip r:embed="rId3">
              <a:alphaModFix/>
            </a:blip>
            <a:stretch>
              <a:fillRect b="0" l="0" r="0" t="0"/>
            </a:stretch>
          </a:blipFill>
          <a:ln>
            <a:noFill/>
          </a:ln>
        </p:spPr>
      </p:sp>
      <p:cxnSp>
        <p:nvCxnSpPr>
          <p:cNvPr id="279" name="Google Shape;279;g248bcc5e37f_0_985"/>
          <p:cNvCxnSpPr/>
          <p:nvPr/>
        </p:nvCxnSpPr>
        <p:spPr>
          <a:xfrm rot="10574865">
            <a:off x="8581332" y="1387630"/>
            <a:ext cx="536350" cy="0"/>
          </a:xfrm>
          <a:prstGeom prst="straightConnector1">
            <a:avLst/>
          </a:prstGeom>
          <a:noFill/>
          <a:ln cap="rnd" cmpd="sng" w="9525">
            <a:solidFill>
              <a:srgbClr val="E7E7E7"/>
            </a:solidFill>
            <a:prstDash val="solid"/>
            <a:round/>
            <a:headEnd len="sm" w="sm" type="none"/>
            <a:tailEnd len="sm" w="sm" type="none"/>
          </a:ln>
        </p:spPr>
      </p:cxnSp>
      <p:cxnSp>
        <p:nvCxnSpPr>
          <p:cNvPr id="280" name="Google Shape;280;g248bcc5e37f_0_985"/>
          <p:cNvCxnSpPr/>
          <p:nvPr/>
        </p:nvCxnSpPr>
        <p:spPr>
          <a:xfrm rot="10574865">
            <a:off x="8581332" y="1484857"/>
            <a:ext cx="536350" cy="0"/>
          </a:xfrm>
          <a:prstGeom prst="straightConnector1">
            <a:avLst/>
          </a:prstGeom>
          <a:noFill/>
          <a:ln cap="rnd" cmpd="sng" w="9525">
            <a:solidFill>
              <a:srgbClr val="E7E7E7"/>
            </a:solidFill>
            <a:prstDash val="solid"/>
            <a:round/>
            <a:headEnd len="sm" w="sm" type="none"/>
            <a:tailEnd len="sm" w="sm" type="none"/>
          </a:ln>
        </p:spPr>
      </p:cxnSp>
      <p:cxnSp>
        <p:nvCxnSpPr>
          <p:cNvPr id="281" name="Google Shape;281;g248bcc5e37f_0_985"/>
          <p:cNvCxnSpPr/>
          <p:nvPr/>
        </p:nvCxnSpPr>
        <p:spPr>
          <a:xfrm rot="10574865">
            <a:off x="8581332" y="1582083"/>
            <a:ext cx="536350" cy="0"/>
          </a:xfrm>
          <a:prstGeom prst="straightConnector1">
            <a:avLst/>
          </a:prstGeom>
          <a:noFill/>
          <a:ln cap="rnd" cmpd="sng" w="9525">
            <a:solidFill>
              <a:srgbClr val="E7E7E7"/>
            </a:solidFill>
            <a:prstDash val="solid"/>
            <a:round/>
            <a:headEnd len="sm" w="sm" type="none"/>
            <a:tailEnd len="sm" w="sm" type="none"/>
          </a:ln>
        </p:spPr>
      </p:cxnSp>
      <p:grpSp>
        <p:nvGrpSpPr>
          <p:cNvPr id="282" name="Google Shape;282;g248bcc5e37f_0_985"/>
          <p:cNvGrpSpPr/>
          <p:nvPr/>
        </p:nvGrpSpPr>
        <p:grpSpPr>
          <a:xfrm>
            <a:off x="237415" y="962609"/>
            <a:ext cx="9199211" cy="793274"/>
            <a:chOff x="0" y="0"/>
            <a:chExt cx="12265614" cy="1057698"/>
          </a:xfrm>
        </p:grpSpPr>
        <p:sp>
          <p:nvSpPr>
            <p:cNvPr id="283" name="Google Shape;283;g248bcc5e37f_0_985"/>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84" name="Google Shape;284;g248bcc5e37f_0_985"/>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grpSp>
        <p:nvGrpSpPr>
          <p:cNvPr id="285" name="Google Shape;285;g248bcc5e37f_0_985"/>
          <p:cNvGrpSpPr/>
          <p:nvPr/>
        </p:nvGrpSpPr>
        <p:grpSpPr>
          <a:xfrm>
            <a:off x="3325317" y="5769544"/>
            <a:ext cx="4925328" cy="426188"/>
            <a:chOff x="0" y="0"/>
            <a:chExt cx="6567104" cy="568250"/>
          </a:xfrm>
        </p:grpSpPr>
        <p:sp>
          <p:nvSpPr>
            <p:cNvPr id="286" name="Google Shape;286;g248bcc5e37f_0_985"/>
            <p:cNvSpPr txBox="1"/>
            <p:nvPr/>
          </p:nvSpPr>
          <p:spPr>
            <a:xfrm>
              <a:off x="3806963" y="128096"/>
              <a:ext cx="1077600" cy="243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185" u="none" cap="none" strike="noStrike">
                  <a:solidFill>
                    <a:srgbClr val="FFFFFF"/>
                  </a:solidFill>
                  <a:latin typeface="Geo"/>
                  <a:ea typeface="Geo"/>
                  <a:cs typeface="Geo"/>
                  <a:sym typeface="Geo"/>
                </a:rPr>
                <a:t>acm_vitcc</a:t>
              </a:r>
              <a:endParaRPr/>
            </a:p>
          </p:txBody>
        </p:sp>
        <p:sp>
          <p:nvSpPr>
            <p:cNvPr id="287" name="Google Shape;287;g248bcc5e37f_0_985"/>
            <p:cNvSpPr txBox="1"/>
            <p:nvPr/>
          </p:nvSpPr>
          <p:spPr>
            <a:xfrm>
              <a:off x="5567204" y="144046"/>
              <a:ext cx="999900" cy="225600"/>
            </a:xfrm>
            <a:prstGeom prst="rect">
              <a:avLst/>
            </a:prstGeom>
            <a:noFill/>
            <a:ln>
              <a:noFill/>
            </a:ln>
          </p:spPr>
          <p:txBody>
            <a:bodyPr anchorCtr="0" anchor="t" bIns="0" lIns="0" spcFirstLastPara="1" rIns="0" wrap="square" tIns="0">
              <a:spAutoFit/>
            </a:bodyPr>
            <a:lstStyle/>
            <a:p>
              <a:pPr indent="0" lvl="0" marL="0" marR="0" rtl="0" algn="ctr">
                <a:lnSpc>
                  <a:spcPct val="139945"/>
                </a:lnSpc>
                <a:spcBef>
                  <a:spcPts val="0"/>
                </a:spcBef>
                <a:spcAft>
                  <a:spcPts val="0"/>
                </a:spcAft>
                <a:buNone/>
              </a:pPr>
              <a:r>
                <a:rPr b="1" i="0" lang="en-US" sz="1099" u="none" cap="none" strike="noStrike">
                  <a:solidFill>
                    <a:srgbClr val="FFFFFF"/>
                  </a:solidFill>
                  <a:latin typeface="Geo"/>
                  <a:ea typeface="Geo"/>
                  <a:cs typeface="Geo"/>
                  <a:sym typeface="Geo"/>
                </a:rPr>
                <a:t>ACM VITC</a:t>
              </a:r>
              <a:endParaRPr/>
            </a:p>
          </p:txBody>
        </p:sp>
        <p:sp>
          <p:nvSpPr>
            <p:cNvPr id="288" name="Google Shape;288;g248bcc5e37f_0_985"/>
            <p:cNvSpPr/>
            <p:nvPr/>
          </p:nvSpPr>
          <p:spPr>
            <a:xfrm>
              <a:off x="4933474" y="0"/>
              <a:ext cx="584964" cy="568250"/>
            </a:xfrm>
            <a:custGeom>
              <a:rect b="b" l="l" r="r" t="t"/>
              <a:pathLst>
                <a:path extrusionOk="0" h="568250" w="584964">
                  <a:moveTo>
                    <a:pt x="0" y="0"/>
                  </a:moveTo>
                  <a:lnTo>
                    <a:pt x="584963" y="0"/>
                  </a:lnTo>
                  <a:lnTo>
                    <a:pt x="584963" y="568250"/>
                  </a:lnTo>
                  <a:lnTo>
                    <a:pt x="0" y="568250"/>
                  </a:lnTo>
                  <a:lnTo>
                    <a:pt x="0" y="0"/>
                  </a:lnTo>
                  <a:close/>
                </a:path>
              </a:pathLst>
            </a:custGeom>
            <a:blipFill rotWithShape="1">
              <a:blip r:embed="rId6">
                <a:alphaModFix/>
              </a:blip>
              <a:stretch>
                <a:fillRect b="-11738" l="-9779" r="-709" t="-1999"/>
              </a:stretch>
            </a:blipFill>
            <a:ln>
              <a:noFill/>
            </a:ln>
          </p:spPr>
        </p:sp>
        <p:sp>
          <p:nvSpPr>
            <p:cNvPr id="289" name="Google Shape;289;g248bcc5e37f_0_985"/>
            <p:cNvSpPr/>
            <p:nvPr/>
          </p:nvSpPr>
          <p:spPr>
            <a:xfrm>
              <a:off x="3190786" y="419"/>
              <a:ext cx="567412" cy="567412"/>
            </a:xfrm>
            <a:custGeom>
              <a:rect b="b" l="l" r="r" t="t"/>
              <a:pathLst>
                <a:path extrusionOk="0" h="567412" w="567412">
                  <a:moveTo>
                    <a:pt x="0" y="0"/>
                  </a:moveTo>
                  <a:lnTo>
                    <a:pt x="567411" y="0"/>
                  </a:lnTo>
                  <a:lnTo>
                    <a:pt x="567411" y="567412"/>
                  </a:lnTo>
                  <a:lnTo>
                    <a:pt x="0" y="567412"/>
                  </a:lnTo>
                  <a:lnTo>
                    <a:pt x="0" y="0"/>
                  </a:lnTo>
                  <a:close/>
                </a:path>
              </a:pathLst>
            </a:custGeom>
            <a:blipFill rotWithShape="1">
              <a:blip r:embed="rId7">
                <a:alphaModFix/>
              </a:blip>
              <a:stretch>
                <a:fillRect b="0" l="0" r="0" t="0"/>
              </a:stretch>
            </a:blipFill>
            <a:ln>
              <a:noFill/>
            </a:ln>
          </p:spPr>
        </p:sp>
        <p:sp>
          <p:nvSpPr>
            <p:cNvPr id="290" name="Google Shape;290;g248bcc5e37f_0_985"/>
            <p:cNvSpPr txBox="1"/>
            <p:nvPr/>
          </p:nvSpPr>
          <p:spPr>
            <a:xfrm>
              <a:off x="522214" y="106831"/>
              <a:ext cx="2619900" cy="287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Geo"/>
                  <a:ea typeface="Geo"/>
                  <a:cs typeface="Geo"/>
                  <a:sym typeface="Geo"/>
                </a:rPr>
                <a:t>vitchennai.acm.org</a:t>
              </a:r>
              <a:endParaRPr/>
            </a:p>
          </p:txBody>
        </p:sp>
        <p:sp>
          <p:nvSpPr>
            <p:cNvPr id="291" name="Google Shape;291;g248bcc5e37f_0_985"/>
            <p:cNvSpPr/>
            <p:nvPr/>
          </p:nvSpPr>
          <p:spPr>
            <a:xfrm>
              <a:off x="0" y="47401"/>
              <a:ext cx="473448" cy="473448"/>
            </a:xfrm>
            <a:custGeom>
              <a:rect b="b" l="l" r="r" t="t"/>
              <a:pathLst>
                <a:path extrusionOk="0" h="473448" w="473448">
                  <a:moveTo>
                    <a:pt x="0" y="0"/>
                  </a:moveTo>
                  <a:lnTo>
                    <a:pt x="473448" y="0"/>
                  </a:lnTo>
                  <a:lnTo>
                    <a:pt x="473448" y="473448"/>
                  </a:lnTo>
                  <a:lnTo>
                    <a:pt x="0" y="473448"/>
                  </a:lnTo>
                  <a:lnTo>
                    <a:pt x="0" y="0"/>
                  </a:lnTo>
                  <a:close/>
                </a:path>
              </a:pathLst>
            </a:custGeom>
            <a:blipFill rotWithShape="1">
              <a:blip r:embed="rId8">
                <a:alphaModFix/>
              </a:blip>
              <a:stretch>
                <a:fillRect b="0" l="0" r="0" t="0"/>
              </a:stretch>
            </a:blip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94" name="Shape 94"/>
        <p:cNvGrpSpPr/>
        <p:nvPr/>
      </p:nvGrpSpPr>
      <p:grpSpPr>
        <a:xfrm>
          <a:off x="0" y="0"/>
          <a:ext cx="0" cy="0"/>
          <a:chOff x="0" y="0"/>
          <a:chExt cx="0" cy="0"/>
        </a:xfrm>
      </p:grpSpPr>
      <p:sp>
        <p:nvSpPr>
          <p:cNvPr id="95" name="Google Shape;95;p2"/>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96" name="Google Shape;96;p2"/>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97" name="Google Shape;97;p2"/>
          <p:cNvGrpSpPr/>
          <p:nvPr/>
        </p:nvGrpSpPr>
        <p:grpSpPr>
          <a:xfrm>
            <a:off x="237415" y="962609"/>
            <a:ext cx="9199210" cy="793274"/>
            <a:chOff x="0" y="0"/>
            <a:chExt cx="12265614" cy="1057698"/>
          </a:xfrm>
        </p:grpSpPr>
        <p:sp>
          <p:nvSpPr>
            <p:cNvPr id="98" name="Google Shape;98;p2"/>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99" name="Google Shape;99;p2"/>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00" name="Google Shape;100;p2"/>
          <p:cNvSpPr txBox="1"/>
          <p:nvPr/>
        </p:nvSpPr>
        <p:spPr>
          <a:xfrm>
            <a:off x="3346680" y="1691430"/>
            <a:ext cx="6086480" cy="620649"/>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101" name="Google Shape;101;p2"/>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02" name="Google Shape;102;p2"/>
          <p:cNvSpPr txBox="1"/>
          <p:nvPr/>
        </p:nvSpPr>
        <p:spPr>
          <a:xfrm>
            <a:off x="2913300" y="2823357"/>
            <a:ext cx="6429474" cy="638175"/>
          </a:xfrm>
          <a:prstGeom prst="rect">
            <a:avLst/>
          </a:prstGeom>
          <a:noFill/>
          <a:ln>
            <a:noFill/>
          </a:ln>
        </p:spPr>
        <p:txBody>
          <a:bodyPr anchorCtr="0" anchor="t" bIns="0" lIns="0" spcFirstLastPara="1" rIns="0" wrap="square" tIns="0">
            <a:spAutoFit/>
          </a:bodyPr>
          <a:lstStyle/>
          <a:p>
            <a:pPr indent="0" lvl="0" marL="0" marR="0" rtl="0" algn="ctr">
              <a:lnSpc>
                <a:spcPct val="120009"/>
              </a:lnSpc>
              <a:spcBef>
                <a:spcPts val="0"/>
              </a:spcBef>
              <a:spcAft>
                <a:spcPts val="0"/>
              </a:spcAft>
              <a:buNone/>
            </a:pPr>
            <a:r>
              <a:rPr b="0" i="0" lang="en-US" sz="4133" u="none" cap="none" strike="noStrike">
                <a:solidFill>
                  <a:srgbClr val="FFFFFF"/>
                </a:solidFill>
                <a:latin typeface="Comfortaa"/>
                <a:ea typeface="Comfortaa"/>
                <a:cs typeface="Comfortaa"/>
                <a:sym typeface="Comfortaa"/>
              </a:rPr>
              <a:t>1)Basic Syntax of Arrays</a:t>
            </a:r>
            <a:endParaRPr/>
          </a:p>
        </p:txBody>
      </p:sp>
      <p:sp>
        <p:nvSpPr>
          <p:cNvPr id="103" name="Google Shape;103;p2"/>
          <p:cNvSpPr txBox="1"/>
          <p:nvPr/>
        </p:nvSpPr>
        <p:spPr>
          <a:xfrm>
            <a:off x="3023065" y="3844189"/>
            <a:ext cx="5361087" cy="11811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None/>
            </a:pPr>
            <a:r>
              <a:rPr b="0" i="0" lang="en-US" sz="3833" u="none" cap="none" strike="noStrike">
                <a:solidFill>
                  <a:srgbClr val="FFFFFF"/>
                </a:solidFill>
                <a:latin typeface="Comfortaa"/>
                <a:ea typeface="Comfortaa"/>
                <a:cs typeface="Comfortaa"/>
                <a:sym typeface="Comfortaa"/>
              </a:rPr>
              <a:t>2)Numerical Memory </a:t>
            </a:r>
            <a:endParaRPr/>
          </a:p>
          <a:p>
            <a:pPr indent="0" lvl="0" marL="0" marR="0" rtl="0" algn="ctr">
              <a:lnSpc>
                <a:spcPct val="120010"/>
              </a:lnSpc>
              <a:spcBef>
                <a:spcPts val="0"/>
              </a:spcBef>
              <a:spcAft>
                <a:spcPts val="0"/>
              </a:spcAft>
              <a:buNone/>
            </a:pPr>
            <a:r>
              <a:rPr b="0" i="0" lang="en-US" sz="3833" u="none" cap="none" strike="noStrike">
                <a:solidFill>
                  <a:srgbClr val="FFFFFF"/>
                </a:solidFill>
                <a:latin typeface="Comfortaa"/>
                <a:ea typeface="Comfortaa"/>
                <a:cs typeface="Comfortaa"/>
                <a:sym typeface="Comfortaa"/>
              </a:rPr>
              <a:t>allocation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07" name="Shape 107"/>
        <p:cNvGrpSpPr/>
        <p:nvPr/>
      </p:nvGrpSpPr>
      <p:grpSpPr>
        <a:xfrm>
          <a:off x="0" y="0"/>
          <a:ext cx="0" cy="0"/>
          <a:chOff x="0" y="0"/>
          <a:chExt cx="0" cy="0"/>
        </a:xfrm>
      </p:grpSpPr>
      <p:sp>
        <p:nvSpPr>
          <p:cNvPr id="108" name="Google Shape;108;p3"/>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09" name="Google Shape;109;p3"/>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10" name="Google Shape;110;p3"/>
          <p:cNvGrpSpPr/>
          <p:nvPr/>
        </p:nvGrpSpPr>
        <p:grpSpPr>
          <a:xfrm>
            <a:off x="237415" y="962609"/>
            <a:ext cx="9199210" cy="793274"/>
            <a:chOff x="0" y="0"/>
            <a:chExt cx="12265614" cy="1057698"/>
          </a:xfrm>
        </p:grpSpPr>
        <p:sp>
          <p:nvSpPr>
            <p:cNvPr id="111" name="Google Shape;111;p3"/>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112" name="Google Shape;112;p3"/>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13" name="Google Shape;113;p3"/>
          <p:cNvSpPr txBox="1"/>
          <p:nvPr/>
        </p:nvSpPr>
        <p:spPr>
          <a:xfrm>
            <a:off x="3346680" y="1691430"/>
            <a:ext cx="6086480" cy="620649"/>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Basic Syntax:</a:t>
            </a:r>
            <a:endParaRPr/>
          </a:p>
        </p:txBody>
      </p:sp>
      <p:sp>
        <p:nvSpPr>
          <p:cNvPr id="114" name="Google Shape;114;p3"/>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15" name="Google Shape;115;p3"/>
          <p:cNvSpPr txBox="1"/>
          <p:nvPr/>
        </p:nvSpPr>
        <p:spPr>
          <a:xfrm>
            <a:off x="2664354" y="2748814"/>
            <a:ext cx="7089246" cy="11906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950" u="none" cap="none" strike="noStrike">
                <a:solidFill>
                  <a:srgbClr val="FFFFFF"/>
                </a:solidFill>
                <a:latin typeface="Comfortaa"/>
                <a:ea typeface="Comfortaa"/>
                <a:cs typeface="Comfortaa"/>
                <a:sym typeface="Comfortaa"/>
              </a:rPr>
              <a:t>In Java, an array is a data structure that allows you to store multiple values of the same data type in a single variable. Here's the basic syntax for declaring and using arrays in Java:</a:t>
            </a:r>
            <a:endParaRPr/>
          </a:p>
        </p:txBody>
      </p:sp>
      <p:sp>
        <p:nvSpPr>
          <p:cNvPr id="116" name="Google Shape;116;p3"/>
          <p:cNvSpPr txBox="1"/>
          <p:nvPr/>
        </p:nvSpPr>
        <p:spPr>
          <a:xfrm>
            <a:off x="2892554" y="4182344"/>
            <a:ext cx="6540606" cy="409575"/>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733" u="none" cap="none" strike="noStrike">
                <a:solidFill>
                  <a:srgbClr val="FFFFFF"/>
                </a:solidFill>
                <a:latin typeface="Comfortaa"/>
                <a:ea typeface="Comfortaa"/>
                <a:cs typeface="Comfortaa"/>
                <a:sym typeface="Comfortaa"/>
              </a:rPr>
              <a:t>int[] numbers = {1, 2, 3, 4, 5};</a:t>
            </a:r>
            <a:endParaRPr/>
          </a:p>
        </p:txBody>
      </p:sp>
      <p:sp>
        <p:nvSpPr>
          <p:cNvPr id="117" name="Google Shape;117;p3"/>
          <p:cNvSpPr txBox="1"/>
          <p:nvPr/>
        </p:nvSpPr>
        <p:spPr>
          <a:xfrm>
            <a:off x="2664354" y="4834823"/>
            <a:ext cx="6619974" cy="400050"/>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0" i="0" lang="en-US" sz="2633" u="none" cap="none" strike="noStrike">
                <a:solidFill>
                  <a:srgbClr val="FFFFFF"/>
                </a:solidFill>
                <a:latin typeface="Comfortaa"/>
                <a:ea typeface="Comfortaa"/>
                <a:cs typeface="Comfortaa"/>
                <a:sym typeface="Comfortaa"/>
              </a:rPr>
              <a:t>int[][] matrix = {{1, 2, 3}, {4, 5, 6}, {7, 8, 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21" name="Shape 121"/>
        <p:cNvGrpSpPr/>
        <p:nvPr/>
      </p:nvGrpSpPr>
      <p:grpSpPr>
        <a:xfrm>
          <a:off x="0" y="0"/>
          <a:ext cx="0" cy="0"/>
          <a:chOff x="0" y="0"/>
          <a:chExt cx="0" cy="0"/>
        </a:xfrm>
      </p:grpSpPr>
      <p:sp>
        <p:nvSpPr>
          <p:cNvPr id="122" name="Google Shape;122;p4"/>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23" name="Google Shape;123;p4"/>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24" name="Google Shape;124;p4"/>
          <p:cNvGrpSpPr/>
          <p:nvPr/>
        </p:nvGrpSpPr>
        <p:grpSpPr>
          <a:xfrm>
            <a:off x="237415" y="962609"/>
            <a:ext cx="9199210" cy="793274"/>
            <a:chOff x="0" y="0"/>
            <a:chExt cx="12265614" cy="1057698"/>
          </a:xfrm>
        </p:grpSpPr>
        <p:sp>
          <p:nvSpPr>
            <p:cNvPr id="125" name="Google Shape;125;p4"/>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126" name="Google Shape;126;p4"/>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27" name="Google Shape;127;p4"/>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28" name="Google Shape;128;p4"/>
          <p:cNvSpPr txBox="1"/>
          <p:nvPr/>
        </p:nvSpPr>
        <p:spPr>
          <a:xfrm>
            <a:off x="3094860" y="1769681"/>
            <a:ext cx="6409432" cy="495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200" u="none" cap="none" strike="noStrike">
                <a:solidFill>
                  <a:srgbClr val="BD64B5"/>
                </a:solidFill>
                <a:latin typeface="Comfortaa"/>
                <a:ea typeface="Comfortaa"/>
                <a:cs typeface="Comfortaa"/>
                <a:sym typeface="Comfortaa"/>
              </a:rPr>
              <a:t>Numerical Memory Allocation:</a:t>
            </a:r>
            <a:endParaRPr/>
          </a:p>
        </p:txBody>
      </p:sp>
      <p:sp>
        <p:nvSpPr>
          <p:cNvPr id="129" name="Google Shape;129;p4"/>
          <p:cNvSpPr txBox="1"/>
          <p:nvPr/>
        </p:nvSpPr>
        <p:spPr>
          <a:xfrm>
            <a:off x="2643246" y="2756379"/>
            <a:ext cx="7110354" cy="2153621"/>
          </a:xfrm>
          <a:prstGeom prst="rect">
            <a:avLst/>
          </a:prstGeom>
          <a:noFill/>
          <a:ln>
            <a:noFill/>
          </a:ln>
        </p:spPr>
        <p:txBody>
          <a:bodyPr anchorCtr="0" anchor="t" bIns="0" lIns="0" spcFirstLastPara="1" rIns="0" wrap="square" tIns="0">
            <a:spAutoFit/>
          </a:bodyPr>
          <a:lstStyle/>
          <a:p>
            <a:pPr indent="0" lvl="0" marL="0" marR="0" rtl="0" algn="ctr">
              <a:lnSpc>
                <a:spcPct val="120022"/>
              </a:lnSpc>
              <a:spcBef>
                <a:spcPts val="0"/>
              </a:spcBef>
              <a:spcAft>
                <a:spcPts val="0"/>
              </a:spcAft>
              <a:buNone/>
            </a:pPr>
            <a:r>
              <a:rPr b="0" i="0" lang="en-US" sz="1808" u="none" cap="none" strike="noStrike">
                <a:solidFill>
                  <a:srgbClr val="FFFFFF"/>
                </a:solidFill>
                <a:latin typeface="Comfortaa"/>
                <a:ea typeface="Comfortaa"/>
                <a:cs typeface="Comfortaa"/>
                <a:sym typeface="Comfortaa"/>
              </a:rPr>
              <a:t>Numerical memory allocation in Java refers to reserving memory space for numeric data, such as integers or floating-point values, within variables or arrays based on their data types and sizes. </a:t>
            </a:r>
            <a:endParaRPr/>
          </a:p>
          <a:p>
            <a:pPr indent="0" lvl="0" marL="0" marR="0" rtl="0" algn="ctr">
              <a:lnSpc>
                <a:spcPct val="120022"/>
              </a:lnSpc>
              <a:spcBef>
                <a:spcPts val="0"/>
              </a:spcBef>
              <a:spcAft>
                <a:spcPts val="0"/>
              </a:spcAft>
              <a:buNone/>
            </a:pPr>
            <a:r>
              <a:t/>
            </a:r>
            <a:endParaRPr b="0" i="0" sz="1808" u="none" cap="none" strike="noStrike">
              <a:solidFill>
                <a:srgbClr val="FFFFFF"/>
              </a:solidFill>
              <a:latin typeface="Comfortaa"/>
              <a:ea typeface="Comfortaa"/>
              <a:cs typeface="Comfortaa"/>
              <a:sym typeface="Comfortaa"/>
            </a:endParaRPr>
          </a:p>
          <a:p>
            <a:pPr indent="0" lvl="0" marL="0" marR="0" rtl="0" algn="ctr">
              <a:lnSpc>
                <a:spcPct val="120022"/>
              </a:lnSpc>
              <a:spcBef>
                <a:spcPts val="0"/>
              </a:spcBef>
              <a:spcAft>
                <a:spcPts val="0"/>
              </a:spcAft>
              <a:buNone/>
            </a:pPr>
            <a:r>
              <a:t/>
            </a:r>
            <a:endParaRPr b="0" i="0" sz="1808" u="none" cap="none" strike="noStrike">
              <a:solidFill>
                <a:srgbClr val="FFFFFF"/>
              </a:solidFill>
              <a:latin typeface="Comfortaa"/>
              <a:ea typeface="Comfortaa"/>
              <a:cs typeface="Comfortaa"/>
              <a:sym typeface="Comfortaa"/>
            </a:endParaRPr>
          </a:p>
          <a:p>
            <a:pPr indent="0" lvl="0" marL="0" marR="0" rtl="0" algn="ctr">
              <a:lnSpc>
                <a:spcPct val="120022"/>
              </a:lnSpc>
              <a:spcBef>
                <a:spcPts val="0"/>
              </a:spcBef>
              <a:spcAft>
                <a:spcPts val="0"/>
              </a:spcAft>
              <a:buNone/>
            </a:pPr>
            <a:r>
              <a:t/>
            </a:r>
            <a:endParaRPr b="0" i="0" sz="1808" u="none" cap="none" strike="noStrike">
              <a:solidFill>
                <a:srgbClr val="FFFFFF"/>
              </a:solidFill>
              <a:latin typeface="Comfortaa"/>
              <a:ea typeface="Comfortaa"/>
              <a:cs typeface="Comfortaa"/>
              <a:sym typeface="Comfortaa"/>
            </a:endParaRPr>
          </a:p>
          <a:p>
            <a:pPr indent="0" lvl="0" marL="0" marR="0" rtl="0" algn="ctr">
              <a:lnSpc>
                <a:spcPct val="120022"/>
              </a:lnSpc>
              <a:spcBef>
                <a:spcPts val="0"/>
              </a:spcBef>
              <a:spcAft>
                <a:spcPts val="0"/>
              </a:spcAft>
              <a:buNone/>
            </a:pPr>
            <a:r>
              <a:t/>
            </a:r>
            <a:endParaRPr b="0" i="0" sz="1808" u="none" cap="none" strike="noStrike">
              <a:solidFill>
                <a:srgbClr val="FFFFFF"/>
              </a:solidFill>
              <a:latin typeface="Comfortaa"/>
              <a:ea typeface="Comfortaa"/>
              <a:cs typeface="Comfortaa"/>
              <a:sym typeface="Comfortaa"/>
            </a:endParaRPr>
          </a:p>
        </p:txBody>
      </p:sp>
      <p:sp>
        <p:nvSpPr>
          <p:cNvPr id="130" name="Google Shape;130;p4"/>
          <p:cNvSpPr txBox="1"/>
          <p:nvPr/>
        </p:nvSpPr>
        <p:spPr>
          <a:xfrm>
            <a:off x="1666137" y="4280225"/>
            <a:ext cx="9266878" cy="495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200" u="none" cap="none" strike="noStrike">
                <a:solidFill>
                  <a:srgbClr val="FFFFFF"/>
                </a:solidFill>
                <a:latin typeface="Comfortaa"/>
                <a:ea typeface="Comfortaa"/>
                <a:cs typeface="Comfortaa"/>
                <a:sym typeface="Comfortaa"/>
              </a:rPr>
              <a:t>int[][] matrix = new int[3][3];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34" name="Shape 134"/>
        <p:cNvGrpSpPr/>
        <p:nvPr/>
      </p:nvGrpSpPr>
      <p:grpSpPr>
        <a:xfrm>
          <a:off x="0" y="0"/>
          <a:ext cx="0" cy="0"/>
          <a:chOff x="0" y="0"/>
          <a:chExt cx="0" cy="0"/>
        </a:xfrm>
      </p:grpSpPr>
      <p:sp>
        <p:nvSpPr>
          <p:cNvPr id="135" name="Google Shape;135;g248bcc5e37f_0_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36" name="Google Shape;136;g248bcc5e37f_0_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37" name="Google Shape;137;g248bcc5e37f_0_0"/>
          <p:cNvGrpSpPr/>
          <p:nvPr/>
        </p:nvGrpSpPr>
        <p:grpSpPr>
          <a:xfrm>
            <a:off x="237415" y="962609"/>
            <a:ext cx="9199211" cy="793274"/>
            <a:chOff x="0" y="0"/>
            <a:chExt cx="12265614" cy="1057698"/>
          </a:xfrm>
        </p:grpSpPr>
        <p:sp>
          <p:nvSpPr>
            <p:cNvPr id="138" name="Google Shape;138;g248bcc5e37f_0_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39" name="Google Shape;139;g248bcc5e37f_0_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40" name="Google Shape;140;g248bcc5e37f_0_0"/>
          <p:cNvSpPr txBox="1"/>
          <p:nvPr/>
        </p:nvSpPr>
        <p:spPr>
          <a:xfrm>
            <a:off x="3474210" y="3288250"/>
            <a:ext cx="6086400" cy="20751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t>
            </a:r>
            <a:endParaRPr/>
          </a:p>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 Merging Arrays in Java</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  </a:t>
            </a:r>
            <a:endParaRPr/>
          </a:p>
        </p:txBody>
      </p:sp>
      <p:sp>
        <p:nvSpPr>
          <p:cNvPr id="141" name="Google Shape;141;g248bcc5e37f_0_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45" name="Shape 145"/>
        <p:cNvGrpSpPr/>
        <p:nvPr/>
      </p:nvGrpSpPr>
      <p:grpSpPr>
        <a:xfrm>
          <a:off x="0" y="0"/>
          <a:ext cx="0" cy="0"/>
          <a:chOff x="0" y="0"/>
          <a:chExt cx="0" cy="0"/>
        </a:xfrm>
      </p:grpSpPr>
      <p:sp>
        <p:nvSpPr>
          <p:cNvPr id="146" name="Google Shape;146;g248bcc5e37f_0_1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47" name="Google Shape;147;g248bcc5e37f_0_1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48" name="Google Shape;148;g248bcc5e37f_0_10"/>
          <p:cNvGrpSpPr/>
          <p:nvPr/>
        </p:nvGrpSpPr>
        <p:grpSpPr>
          <a:xfrm>
            <a:off x="237415" y="962609"/>
            <a:ext cx="9199211" cy="793274"/>
            <a:chOff x="0" y="0"/>
            <a:chExt cx="12265614" cy="1057698"/>
          </a:xfrm>
        </p:grpSpPr>
        <p:sp>
          <p:nvSpPr>
            <p:cNvPr id="149" name="Google Shape;149;g248bcc5e37f_0_1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50" name="Google Shape;150;g248bcc5e37f_0_1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51" name="Google Shape;151;g248bcc5e37f_0_10"/>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152" name="Google Shape;152;g248bcc5e37f_0_1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53" name="Google Shape;153;g248bcc5e37f_0_10"/>
          <p:cNvSpPr txBox="1"/>
          <p:nvPr/>
        </p:nvSpPr>
        <p:spPr>
          <a:xfrm>
            <a:off x="4011900" y="2823357"/>
            <a:ext cx="4232400" cy="636300"/>
          </a:xfrm>
          <a:prstGeom prst="rect">
            <a:avLst/>
          </a:prstGeom>
          <a:noFill/>
          <a:ln>
            <a:noFill/>
          </a:ln>
        </p:spPr>
        <p:txBody>
          <a:bodyPr anchorCtr="0" anchor="t" bIns="0" lIns="0" spcFirstLastPara="1" rIns="0" wrap="square" tIns="0">
            <a:spAutoFit/>
          </a:bodyPr>
          <a:lstStyle/>
          <a:p>
            <a:pPr indent="0" lvl="0" marL="0" marR="0" rtl="0" algn="ctr">
              <a:lnSpc>
                <a:spcPct val="120009"/>
              </a:lnSpc>
              <a:spcBef>
                <a:spcPts val="0"/>
              </a:spcBef>
              <a:spcAft>
                <a:spcPts val="0"/>
              </a:spcAft>
              <a:buNone/>
            </a:pPr>
            <a:r>
              <a:rPr b="0" i="0" lang="en-US" sz="4133" u="none" cap="none" strike="noStrike">
                <a:solidFill>
                  <a:srgbClr val="FFFFFF"/>
                </a:solidFill>
                <a:latin typeface="Comfortaa"/>
                <a:ea typeface="Comfortaa"/>
                <a:cs typeface="Comfortaa"/>
                <a:sym typeface="Comfortaa"/>
              </a:rPr>
              <a:t>Union In Arrays</a:t>
            </a:r>
            <a:endParaRPr/>
          </a:p>
        </p:txBody>
      </p:sp>
      <p:sp>
        <p:nvSpPr>
          <p:cNvPr id="154" name="Google Shape;154;g248bcc5e37f_0_10"/>
          <p:cNvSpPr txBox="1"/>
          <p:nvPr/>
        </p:nvSpPr>
        <p:spPr>
          <a:xfrm>
            <a:off x="2990472" y="3844189"/>
            <a:ext cx="5426400" cy="5901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None/>
            </a:pPr>
            <a:r>
              <a:rPr b="0" i="0" lang="en-US" sz="3833" u="none" cap="none" strike="noStrike">
                <a:solidFill>
                  <a:srgbClr val="FFFFFF"/>
                </a:solidFill>
                <a:latin typeface="Comfortaa"/>
                <a:ea typeface="Comfortaa"/>
                <a:cs typeface="Comfortaa"/>
                <a:sym typeface="Comfortaa"/>
              </a:rPr>
              <a:t>Intersection In Arrays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58" name="Shape 158"/>
        <p:cNvGrpSpPr/>
        <p:nvPr/>
      </p:nvGrpSpPr>
      <p:grpSpPr>
        <a:xfrm>
          <a:off x="0" y="0"/>
          <a:ext cx="0" cy="0"/>
          <a:chOff x="0" y="0"/>
          <a:chExt cx="0" cy="0"/>
        </a:xfrm>
      </p:grpSpPr>
      <p:sp>
        <p:nvSpPr>
          <p:cNvPr id="159" name="Google Shape;159;g248bcc5e37f_0_22"/>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60" name="Google Shape;160;g248bcc5e37f_0_22"/>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61" name="Google Shape;161;g248bcc5e37f_0_22"/>
          <p:cNvGrpSpPr/>
          <p:nvPr/>
        </p:nvGrpSpPr>
        <p:grpSpPr>
          <a:xfrm>
            <a:off x="237415" y="962609"/>
            <a:ext cx="9199211" cy="793274"/>
            <a:chOff x="0" y="0"/>
            <a:chExt cx="12265614" cy="1057698"/>
          </a:xfrm>
        </p:grpSpPr>
        <p:sp>
          <p:nvSpPr>
            <p:cNvPr id="162" name="Google Shape;162;g248bcc5e37f_0_22"/>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63" name="Google Shape;163;g248bcc5e37f_0_22"/>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64" name="Google Shape;164;g248bcc5e37f_0_22"/>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Union:</a:t>
            </a:r>
            <a:endParaRPr/>
          </a:p>
        </p:txBody>
      </p:sp>
      <p:sp>
        <p:nvSpPr>
          <p:cNvPr id="165" name="Google Shape;165;g248bcc5e37f_0_22"/>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66" name="Google Shape;166;g248bcc5e37f_0_22"/>
          <p:cNvSpPr txBox="1"/>
          <p:nvPr/>
        </p:nvSpPr>
        <p:spPr>
          <a:xfrm>
            <a:off x="2773848" y="2777423"/>
            <a:ext cx="6730500" cy="3632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000" u="none" cap="none" strike="noStrike">
                <a:solidFill>
                  <a:srgbClr val="FFFFFF"/>
                </a:solidFill>
                <a:latin typeface="Comfortaa"/>
                <a:ea typeface="Comfortaa"/>
                <a:cs typeface="Comfortaa"/>
                <a:sym typeface="Comfortaa"/>
              </a:rPr>
              <a:t>The union of two arrays is a new array that contains all the distinct elements from both input arrays, without any duplicates.</a:t>
            </a:r>
            <a:endParaRPr/>
          </a:p>
          <a:p>
            <a:pPr indent="0" lvl="0" marL="0" marR="0" rtl="0" algn="ctr">
              <a:lnSpc>
                <a:spcPct val="120000"/>
              </a:lnSpc>
              <a:spcBef>
                <a:spcPts val="0"/>
              </a:spcBef>
              <a:spcAft>
                <a:spcPts val="0"/>
              </a:spcAft>
              <a:buNone/>
            </a:pPr>
            <a:r>
              <a:t/>
            </a:r>
            <a:endParaRPr b="0" i="0" sz="2000" u="none" cap="none" strike="noStrike">
              <a:solidFill>
                <a:srgbClr val="FFFFFF"/>
              </a:solidFill>
              <a:latin typeface="Comfortaa"/>
              <a:ea typeface="Comfortaa"/>
              <a:cs typeface="Comfortaa"/>
              <a:sym typeface="Comfortaa"/>
            </a:endParaRPr>
          </a:p>
          <a:p>
            <a:pPr indent="0" lvl="0" marL="0" marR="0" rtl="0" algn="ctr">
              <a:lnSpc>
                <a:spcPct val="120000"/>
              </a:lnSpc>
              <a:spcBef>
                <a:spcPts val="0"/>
              </a:spcBef>
              <a:spcAft>
                <a:spcPts val="0"/>
              </a:spcAft>
              <a:buNone/>
            </a:pPr>
            <a:r>
              <a:t/>
            </a:r>
            <a:endParaRPr b="0" i="0" sz="2000" u="none" cap="none" strike="noStrike">
              <a:solidFill>
                <a:srgbClr val="FFFFFF"/>
              </a:solidFill>
              <a:latin typeface="Comfortaa"/>
              <a:ea typeface="Comfortaa"/>
              <a:cs typeface="Comfortaa"/>
              <a:sym typeface="Comfortaa"/>
            </a:endParaRPr>
          </a:p>
          <a:p>
            <a:pPr indent="0" lvl="0" marL="0" marR="0" rtl="0" algn="ctr">
              <a:lnSpc>
                <a:spcPct val="120000"/>
              </a:lnSpc>
              <a:spcBef>
                <a:spcPts val="0"/>
              </a:spcBef>
              <a:spcAft>
                <a:spcPts val="0"/>
              </a:spcAft>
              <a:buNone/>
            </a:pPr>
            <a:r>
              <a:rPr b="0" i="0" lang="en-US" sz="2000" u="none" cap="none" strike="noStrike">
                <a:solidFill>
                  <a:srgbClr val="FFFFFF"/>
                </a:solidFill>
                <a:latin typeface="Comfortaa"/>
                <a:ea typeface="Comfortaa"/>
                <a:cs typeface="Comfortaa"/>
                <a:sym typeface="Comfortaa"/>
              </a:rPr>
              <a:t>To compute the union of two arrays, you iterate through both arrays and add each unique element to the result array. To ensure uniqueness, you may need to check if an element already exists in the result array before adding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70" name="Shape 170"/>
        <p:cNvGrpSpPr/>
        <p:nvPr/>
      </p:nvGrpSpPr>
      <p:grpSpPr>
        <a:xfrm>
          <a:off x="0" y="0"/>
          <a:ext cx="0" cy="0"/>
          <a:chOff x="0" y="0"/>
          <a:chExt cx="0" cy="0"/>
        </a:xfrm>
      </p:grpSpPr>
      <p:sp>
        <p:nvSpPr>
          <p:cNvPr id="171" name="Google Shape;171;g248bcc5e37f_0_33"/>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72" name="Google Shape;172;g248bcc5e37f_0_33"/>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73" name="Google Shape;173;g248bcc5e37f_0_33"/>
          <p:cNvGrpSpPr/>
          <p:nvPr/>
        </p:nvGrpSpPr>
        <p:grpSpPr>
          <a:xfrm>
            <a:off x="237415" y="962609"/>
            <a:ext cx="9199211" cy="793274"/>
            <a:chOff x="0" y="0"/>
            <a:chExt cx="12265614" cy="1057698"/>
          </a:xfrm>
        </p:grpSpPr>
        <p:sp>
          <p:nvSpPr>
            <p:cNvPr id="174" name="Google Shape;174;g248bcc5e37f_0_33"/>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75" name="Google Shape;175;g248bcc5e37f_0_33"/>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76" name="Google Shape;176;g248bcc5e37f_0_33"/>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77" name="Google Shape;177;g248bcc5e37f_0_33"/>
          <p:cNvSpPr txBox="1"/>
          <p:nvPr/>
        </p:nvSpPr>
        <p:spPr>
          <a:xfrm>
            <a:off x="3959105" y="1769681"/>
            <a:ext cx="46809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200" u="none" cap="none" strike="noStrike">
                <a:solidFill>
                  <a:srgbClr val="BD64B5"/>
                </a:solidFill>
                <a:latin typeface="Comfortaa"/>
                <a:ea typeface="Comfortaa"/>
                <a:cs typeface="Comfortaa"/>
                <a:sym typeface="Comfortaa"/>
              </a:rPr>
              <a:t>Intersection In Arrays:</a:t>
            </a:r>
            <a:endParaRPr/>
          </a:p>
        </p:txBody>
      </p:sp>
      <p:sp>
        <p:nvSpPr>
          <p:cNvPr id="178" name="Google Shape;178;g248bcc5e37f_0_33"/>
          <p:cNvSpPr txBox="1"/>
          <p:nvPr/>
        </p:nvSpPr>
        <p:spPr>
          <a:xfrm>
            <a:off x="2695985" y="2524023"/>
            <a:ext cx="6957600" cy="3632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000" u="none" cap="none" strike="noStrike">
                <a:solidFill>
                  <a:srgbClr val="FFFFFF"/>
                </a:solidFill>
                <a:latin typeface="Comfortaa"/>
                <a:ea typeface="Comfortaa"/>
                <a:cs typeface="Comfortaa"/>
                <a:sym typeface="Comfortaa"/>
              </a:rPr>
              <a:t>The intersection of two arrays is a new array that contains all the elements that are common to both input arrays.</a:t>
            </a:r>
            <a:endParaRPr/>
          </a:p>
          <a:p>
            <a:pPr indent="0" lvl="0" marL="0" marR="0" rtl="0" algn="ctr">
              <a:lnSpc>
                <a:spcPct val="120000"/>
              </a:lnSpc>
              <a:spcBef>
                <a:spcPts val="0"/>
              </a:spcBef>
              <a:spcAft>
                <a:spcPts val="0"/>
              </a:spcAft>
              <a:buNone/>
            </a:pPr>
            <a:r>
              <a:t/>
            </a:r>
            <a:endParaRPr b="0" i="0" sz="2000" u="none" cap="none" strike="noStrike">
              <a:solidFill>
                <a:srgbClr val="FFFFFF"/>
              </a:solidFill>
              <a:latin typeface="Comfortaa"/>
              <a:ea typeface="Comfortaa"/>
              <a:cs typeface="Comfortaa"/>
              <a:sym typeface="Comfortaa"/>
            </a:endParaRPr>
          </a:p>
          <a:p>
            <a:pPr indent="0" lvl="0" marL="0" marR="0" rtl="0" algn="ctr">
              <a:lnSpc>
                <a:spcPct val="120000"/>
              </a:lnSpc>
              <a:spcBef>
                <a:spcPts val="0"/>
              </a:spcBef>
              <a:spcAft>
                <a:spcPts val="0"/>
              </a:spcAft>
              <a:buNone/>
            </a:pPr>
            <a:r>
              <a:t/>
            </a:r>
            <a:endParaRPr b="0" i="0" sz="2000" u="none" cap="none" strike="noStrike">
              <a:solidFill>
                <a:srgbClr val="FFFFFF"/>
              </a:solidFill>
              <a:latin typeface="Comfortaa"/>
              <a:ea typeface="Comfortaa"/>
              <a:cs typeface="Comfortaa"/>
              <a:sym typeface="Comfortaa"/>
            </a:endParaRPr>
          </a:p>
          <a:p>
            <a:pPr indent="0" lvl="0" marL="0" marR="0" rtl="0" algn="ctr">
              <a:lnSpc>
                <a:spcPct val="120000"/>
              </a:lnSpc>
              <a:spcBef>
                <a:spcPts val="0"/>
              </a:spcBef>
              <a:spcAft>
                <a:spcPts val="0"/>
              </a:spcAft>
              <a:buNone/>
            </a:pPr>
            <a:r>
              <a:rPr b="0" i="0" lang="en-US" sz="2000" u="none" cap="none" strike="noStrike">
                <a:solidFill>
                  <a:srgbClr val="FFFFFF"/>
                </a:solidFill>
                <a:latin typeface="Comfortaa"/>
                <a:ea typeface="Comfortaa"/>
                <a:cs typeface="Comfortaa"/>
                <a:sym typeface="Comfortaa"/>
              </a:rPr>
              <a:t>To compute the intersection of two arrays, you iterate through one array and check if each element exists in the other array. If it does, you add it to the result array.</a:t>
            </a:r>
            <a:endParaRPr/>
          </a:p>
          <a:p>
            <a:pPr indent="0" lvl="0" marL="0" marR="0" rtl="0" algn="ctr">
              <a:lnSpc>
                <a:spcPct val="120000"/>
              </a:lnSpc>
              <a:spcBef>
                <a:spcPts val="0"/>
              </a:spcBef>
              <a:spcAft>
                <a:spcPts val="0"/>
              </a:spcAft>
              <a:buNone/>
            </a:pPr>
            <a:r>
              <a:t/>
            </a:r>
            <a:endParaRPr b="0" i="0" sz="2000" u="none" cap="none" strike="noStrike">
              <a:solidFill>
                <a:srgbClr val="FFFFFF"/>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82" name="Shape 182"/>
        <p:cNvGrpSpPr/>
        <p:nvPr/>
      </p:nvGrpSpPr>
      <p:grpSpPr>
        <a:xfrm>
          <a:off x="0" y="0"/>
          <a:ext cx="0" cy="0"/>
          <a:chOff x="0" y="0"/>
          <a:chExt cx="0" cy="0"/>
        </a:xfrm>
      </p:grpSpPr>
      <p:sp>
        <p:nvSpPr>
          <p:cNvPr id="183" name="Google Shape;183;g248bcc5e37f_0_74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84" name="Google Shape;184;g248bcc5e37f_0_740"/>
          <p:cNvSpPr/>
          <p:nvPr/>
        </p:nvSpPr>
        <p:spPr>
          <a:xfrm>
            <a:off x="8346648" y="962609"/>
            <a:ext cx="1089977" cy="793274"/>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3">
              <a:alphaModFix/>
            </a:blip>
            <a:stretch>
              <a:fillRect b="-32618" l="-45217" r="-54586" t="-21818"/>
            </a:stretch>
          </a:blipFill>
          <a:ln>
            <a:noFill/>
          </a:ln>
        </p:spPr>
      </p:sp>
      <p:sp>
        <p:nvSpPr>
          <p:cNvPr id="185" name="Google Shape;185;g248bcc5e37f_0_740"/>
          <p:cNvSpPr txBox="1"/>
          <p:nvPr/>
        </p:nvSpPr>
        <p:spPr>
          <a:xfrm>
            <a:off x="3350145" y="2658390"/>
            <a:ext cx="6086400" cy="13659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t>
            </a:r>
            <a:endParaRPr/>
          </a:p>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 Sorting Arrays</a:t>
            </a:r>
            <a:r>
              <a:rPr b="0" i="0" lang="en-US" sz="4266" u="none" cap="none" strike="noStrike">
                <a:solidFill>
                  <a:srgbClr val="E7E7E7"/>
                </a:solidFill>
                <a:latin typeface="Arimo"/>
                <a:ea typeface="Arimo"/>
                <a:cs typeface="Arimo"/>
                <a:sym typeface="Arimo"/>
              </a:rPr>
              <a:t>  </a:t>
            </a:r>
            <a:endParaRPr/>
          </a:p>
        </p:txBody>
      </p:sp>
      <p:sp>
        <p:nvSpPr>
          <p:cNvPr id="186" name="Google Shape;186;g248bcc5e37f_0_74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87" name="Google Shape;187;g248bcc5e37f_0_740"/>
          <p:cNvSpPr/>
          <p:nvPr/>
        </p:nvSpPr>
        <p:spPr>
          <a:xfrm>
            <a:off x="237415" y="1114988"/>
            <a:ext cx="1714091" cy="488516"/>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4">
              <a:alphaModFix/>
            </a:blip>
            <a:stretch>
              <a:fillRect b="0" l="0" r="0" t="0"/>
            </a:stretch>
          </a:blipFill>
          <a:ln>
            <a:noFill/>
          </a:ln>
        </p:spPr>
      </p:sp>
      <p:sp>
        <p:nvSpPr>
          <p:cNvPr id="188" name="Google Shape;188;g248bcc5e37f_0_74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5">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