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7315200" cx="9753600"/>
  <p:notesSz cx="6858000" cy="9144000"/>
  <p:embeddedFontLst>
    <p:embeddedFont>
      <p:font typeface="Arimo"/>
      <p:regular r:id="rId33"/>
      <p:bold r:id="rId34"/>
      <p:italic r:id="rId35"/>
      <p:boldItalic r:id="rId36"/>
    </p:embeddedFont>
    <p:embeddedFont>
      <p:font typeface="Arimo Medium"/>
      <p:regular r:id="rId37"/>
      <p:bold r:id="rId38"/>
      <p:italic r:id="rId39"/>
      <p:boldItalic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3" roundtripDataSignature="AMtx7mio4f5zU7HOKSMXDYU/fUmz0ayz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Medium-boldItalic.fntdata"/><Relationship Id="rId20" Type="http://schemas.openxmlformats.org/officeDocument/2006/relationships/slide" Target="slides/slide15.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mo-italic.fntdata"/><Relationship Id="rId12" Type="http://schemas.openxmlformats.org/officeDocument/2006/relationships/slide" Target="slides/slide7.xml"/><Relationship Id="rId34" Type="http://schemas.openxmlformats.org/officeDocument/2006/relationships/font" Target="fonts/Arimo-bold.fntdata"/><Relationship Id="rId15" Type="http://schemas.openxmlformats.org/officeDocument/2006/relationships/slide" Target="slides/slide10.xml"/><Relationship Id="rId37" Type="http://schemas.openxmlformats.org/officeDocument/2006/relationships/font" Target="fonts/ArimoMedium-regular.fntdata"/><Relationship Id="rId14" Type="http://schemas.openxmlformats.org/officeDocument/2006/relationships/slide" Target="slides/slide9.xml"/><Relationship Id="rId36" Type="http://schemas.openxmlformats.org/officeDocument/2006/relationships/font" Target="fonts/Arimo-boldItalic.fntdata"/><Relationship Id="rId17" Type="http://schemas.openxmlformats.org/officeDocument/2006/relationships/slide" Target="slides/slide12.xml"/><Relationship Id="rId39" Type="http://schemas.openxmlformats.org/officeDocument/2006/relationships/font" Target="fonts/ArimoMedium-italic.fntdata"/><Relationship Id="rId16" Type="http://schemas.openxmlformats.org/officeDocument/2006/relationships/slide" Target="slides/slide11.xml"/><Relationship Id="rId38" Type="http://schemas.openxmlformats.org/officeDocument/2006/relationships/font" Target="fonts/Arimo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a5275f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48a5275fa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8a5275fa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48a5275fa9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8a5275fa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48a5275fa9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8a5275fa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48a5275fa9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8a5275fa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48a5275fa9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8a5275fa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48a5275fa9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8a5275f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48a5275fa9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8a5275fa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48a5275fa9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8a5275fa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48a5275fa9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8a5275fa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48a5275fa9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8a5275fa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48a5275fa9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8a5275fa9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48a5275fa9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8a5275fa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48a5275fa9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8a5275fa9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48a5275fa9_0_4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8a5275fa9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48a5275fa9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48a5275fa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48a5275fa9_0_5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8a5275fa9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48a5275fa9_0_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8a5275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48a5275fa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8a5275f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48a5275fa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8a5275f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48a5275fa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8a5275f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48a5275fa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8a5275f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48a5275fa9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1792288" y="612775"/>
            <a:ext cx="5486400" cy="4114800"/>
          </a:xfrm>
          <a:prstGeom prst="rect">
            <a:avLst/>
          </a:prstGeom>
          <a:noFill/>
          <a:ln>
            <a:noFill/>
          </a:ln>
        </p:spPr>
      </p:sp>
      <p:sp>
        <p:nvSpPr>
          <p:cNvPr id="64" name="Google Shape;64;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36.png"/><Relationship Id="rId7" Type="http://schemas.openxmlformats.org/officeDocument/2006/relationships/image" Target="../media/image35.png"/><Relationship Id="rId8"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83" name="Shape 83"/>
        <p:cNvGrpSpPr/>
        <p:nvPr/>
      </p:nvGrpSpPr>
      <p:grpSpPr>
        <a:xfrm>
          <a:off x="0" y="0"/>
          <a:ext cx="0" cy="0"/>
          <a:chOff x="0" y="0"/>
          <a:chExt cx="0" cy="0"/>
        </a:xfrm>
      </p:grpSpPr>
      <p:sp>
        <p:nvSpPr>
          <p:cNvPr id="84" name="Google Shape;84;p1"/>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85" name="Google Shape;85;p1"/>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86" name="Google Shape;86;p1"/>
          <p:cNvGrpSpPr/>
          <p:nvPr/>
        </p:nvGrpSpPr>
        <p:grpSpPr>
          <a:xfrm>
            <a:off x="237415" y="962609"/>
            <a:ext cx="9199210" cy="793274"/>
            <a:chOff x="0" y="0"/>
            <a:chExt cx="12265614" cy="1057698"/>
          </a:xfrm>
        </p:grpSpPr>
        <p:sp>
          <p:nvSpPr>
            <p:cNvPr id="87" name="Google Shape;87;p1"/>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88" name="Google Shape;88;p1"/>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89" name="Google Shape;89;p1"/>
          <p:cNvSpPr txBox="1"/>
          <p:nvPr/>
        </p:nvSpPr>
        <p:spPr>
          <a:xfrm>
            <a:off x="3474210" y="3288250"/>
            <a:ext cx="6086480" cy="17890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 Functions</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90" name="Google Shape;90;p1"/>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89" name="Shape 189"/>
        <p:cNvGrpSpPr/>
        <p:nvPr/>
      </p:nvGrpSpPr>
      <p:grpSpPr>
        <a:xfrm>
          <a:off x="0" y="0"/>
          <a:ext cx="0" cy="0"/>
          <a:chOff x="0" y="0"/>
          <a:chExt cx="0" cy="0"/>
        </a:xfrm>
      </p:grpSpPr>
      <p:sp>
        <p:nvSpPr>
          <p:cNvPr id="190" name="Google Shape;190;g248a5275fa9_0_54"/>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91" name="Google Shape;191;g248a5275fa9_0_54"/>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92" name="Google Shape;192;g248a5275fa9_0_54"/>
          <p:cNvGrpSpPr/>
          <p:nvPr/>
        </p:nvGrpSpPr>
        <p:grpSpPr>
          <a:xfrm>
            <a:off x="237415" y="962609"/>
            <a:ext cx="9199211" cy="793274"/>
            <a:chOff x="0" y="0"/>
            <a:chExt cx="12265614" cy="1057698"/>
          </a:xfrm>
        </p:grpSpPr>
        <p:sp>
          <p:nvSpPr>
            <p:cNvPr id="193" name="Google Shape;193;g248a5275fa9_0_54"/>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94" name="Google Shape;194;g248a5275fa9_0_54"/>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95" name="Google Shape;195;g248a5275fa9_0_54"/>
          <p:cNvSpPr txBox="1"/>
          <p:nvPr/>
        </p:nvSpPr>
        <p:spPr>
          <a:xfrm>
            <a:off x="3346680" y="1769916"/>
            <a:ext cx="6086400" cy="569400"/>
          </a:xfrm>
          <a:prstGeom prst="rect">
            <a:avLst/>
          </a:prstGeom>
          <a:noFill/>
          <a:ln>
            <a:noFill/>
          </a:ln>
        </p:spPr>
        <p:txBody>
          <a:bodyPr anchorCtr="0" anchor="t" bIns="0" lIns="0" spcFirstLastPara="1" rIns="0" wrap="square" tIns="0">
            <a:spAutoFit/>
          </a:bodyPr>
          <a:lstStyle/>
          <a:p>
            <a:pPr indent="0" lvl="0" marL="0" marR="0" rtl="0" algn="l">
              <a:lnSpc>
                <a:spcPct val="108002"/>
              </a:lnSpc>
              <a:spcBef>
                <a:spcPts val="0"/>
              </a:spcBef>
              <a:spcAft>
                <a:spcPts val="0"/>
              </a:spcAft>
              <a:buNone/>
            </a:pPr>
            <a:r>
              <a:rPr b="0" i="0" lang="en-US" sz="3699" u="none" cap="none" strike="noStrike">
                <a:solidFill>
                  <a:srgbClr val="BD64B5"/>
                </a:solidFill>
                <a:latin typeface="Arimo"/>
                <a:ea typeface="Arimo"/>
                <a:cs typeface="Arimo"/>
                <a:sym typeface="Arimo"/>
              </a:rPr>
              <a:t>Protected access modifier:</a:t>
            </a:r>
            <a:endParaRPr/>
          </a:p>
        </p:txBody>
      </p:sp>
      <p:sp>
        <p:nvSpPr>
          <p:cNvPr id="196" name="Google Shape;196;g248a5275fa9_0_54"/>
          <p:cNvSpPr txBox="1"/>
          <p:nvPr/>
        </p:nvSpPr>
        <p:spPr>
          <a:xfrm>
            <a:off x="3346680" y="3112770"/>
            <a:ext cx="5259900" cy="13053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 A protected method is accessible within the same class and by subclasses (classes that inherit from the class where the protected method is declared).</a:t>
            </a:r>
            <a:endParaRPr/>
          </a:p>
        </p:txBody>
      </p:sp>
      <p:sp>
        <p:nvSpPr>
          <p:cNvPr id="197" name="Google Shape;197;g248a5275fa9_0_54"/>
          <p:cNvSpPr txBox="1"/>
          <p:nvPr/>
        </p:nvSpPr>
        <p:spPr>
          <a:xfrm>
            <a:off x="2884104" y="4640171"/>
            <a:ext cx="6549000" cy="19701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protected void protectedMethod() {</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    // This method can be accessed within the same class and by subclasses.</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a:t>
            </a:r>
            <a:endParaRPr/>
          </a:p>
          <a:p>
            <a:pPr indent="0" lvl="0" marL="0" marR="0" rtl="0" algn="ctr">
              <a:lnSpc>
                <a:spcPct val="108000"/>
              </a:lnSpc>
              <a:spcBef>
                <a:spcPts val="0"/>
              </a:spcBef>
              <a:spcAft>
                <a:spcPts val="0"/>
              </a:spcAft>
              <a:buNone/>
            </a:pPr>
            <a:r>
              <a:t/>
            </a:r>
            <a:endParaRPr b="0" i="0" sz="2000" u="none" cap="none" strike="noStrike">
              <a:solidFill>
                <a:srgbClr val="FFFFFF"/>
              </a:solidFill>
              <a:latin typeface="Arimo"/>
              <a:ea typeface="Arimo"/>
              <a:cs typeface="Arimo"/>
              <a:sym typeface="Arimo"/>
            </a:endParaRPr>
          </a:p>
          <a:p>
            <a:pPr indent="0" lvl="0" marL="0" marR="0" rtl="0" algn="ctr">
              <a:lnSpc>
                <a:spcPct val="108000"/>
              </a:lnSpc>
              <a:spcBef>
                <a:spcPts val="0"/>
              </a:spcBef>
              <a:spcAft>
                <a:spcPts val="0"/>
              </a:spcAft>
              <a:buNone/>
            </a:pPr>
            <a:r>
              <a:t/>
            </a:r>
            <a:endParaRPr b="0" i="0" sz="2000" u="none" cap="none" strike="noStrike">
              <a:solidFill>
                <a:srgbClr val="FFFFFF"/>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01" name="Shape 201"/>
        <p:cNvGrpSpPr/>
        <p:nvPr/>
      </p:nvGrpSpPr>
      <p:grpSpPr>
        <a:xfrm>
          <a:off x="0" y="0"/>
          <a:ext cx="0" cy="0"/>
          <a:chOff x="0" y="0"/>
          <a:chExt cx="0" cy="0"/>
        </a:xfrm>
      </p:grpSpPr>
      <p:sp>
        <p:nvSpPr>
          <p:cNvPr id="202" name="Google Shape;202;g248a5275fa9_0_14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03" name="Google Shape;203;g248a5275fa9_0_14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04" name="Google Shape;204;g248a5275fa9_0_140"/>
          <p:cNvGrpSpPr/>
          <p:nvPr/>
        </p:nvGrpSpPr>
        <p:grpSpPr>
          <a:xfrm>
            <a:off x="237415" y="962609"/>
            <a:ext cx="9199211" cy="793274"/>
            <a:chOff x="0" y="0"/>
            <a:chExt cx="12265614" cy="1057698"/>
          </a:xfrm>
        </p:grpSpPr>
        <p:sp>
          <p:nvSpPr>
            <p:cNvPr id="205" name="Google Shape;205;g248a5275fa9_0_14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06" name="Google Shape;206;g248a5275fa9_0_14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07" name="Google Shape;207;g248a5275fa9_0_140"/>
          <p:cNvSpPr txBox="1"/>
          <p:nvPr/>
        </p:nvSpPr>
        <p:spPr>
          <a:xfrm>
            <a:off x="3474210" y="2704050"/>
            <a:ext cx="6086400" cy="27846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Return Types in Functions</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208" name="Google Shape;208;g248a5275fa9_0_14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12" name="Shape 212"/>
        <p:cNvGrpSpPr/>
        <p:nvPr/>
      </p:nvGrpSpPr>
      <p:grpSpPr>
        <a:xfrm>
          <a:off x="0" y="0"/>
          <a:ext cx="0" cy="0"/>
          <a:chOff x="0" y="0"/>
          <a:chExt cx="0" cy="0"/>
        </a:xfrm>
      </p:grpSpPr>
      <p:sp>
        <p:nvSpPr>
          <p:cNvPr id="213" name="Google Shape;213;g248a5275fa9_0_15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14" name="Google Shape;214;g248a5275fa9_0_15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15" name="Google Shape;215;g248a5275fa9_0_150"/>
          <p:cNvGrpSpPr/>
          <p:nvPr/>
        </p:nvGrpSpPr>
        <p:grpSpPr>
          <a:xfrm>
            <a:off x="237415" y="962609"/>
            <a:ext cx="9199211" cy="793274"/>
            <a:chOff x="0" y="0"/>
            <a:chExt cx="12265614" cy="1057698"/>
          </a:xfrm>
        </p:grpSpPr>
        <p:sp>
          <p:nvSpPr>
            <p:cNvPr id="216" name="Google Shape;216;g248a5275fa9_0_15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17" name="Google Shape;217;g248a5275fa9_0_15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18" name="Google Shape;218;g248a5275fa9_0_150"/>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219" name="Google Shape;219;g248a5275fa9_0_15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20" name="Google Shape;220;g248a5275fa9_0_150"/>
          <p:cNvSpPr txBox="1"/>
          <p:nvPr/>
        </p:nvSpPr>
        <p:spPr>
          <a:xfrm>
            <a:off x="3174983" y="2848509"/>
            <a:ext cx="5646000" cy="5028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Return types in functions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24" name="Shape 224"/>
        <p:cNvGrpSpPr/>
        <p:nvPr/>
      </p:nvGrpSpPr>
      <p:grpSpPr>
        <a:xfrm>
          <a:off x="0" y="0"/>
          <a:ext cx="0" cy="0"/>
          <a:chOff x="0" y="0"/>
          <a:chExt cx="0" cy="0"/>
        </a:xfrm>
      </p:grpSpPr>
      <p:sp>
        <p:nvSpPr>
          <p:cNvPr id="225" name="Google Shape;225;g248a5275fa9_0_161"/>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26" name="Google Shape;226;g248a5275fa9_0_161"/>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27" name="Google Shape;227;g248a5275fa9_0_161"/>
          <p:cNvGrpSpPr/>
          <p:nvPr/>
        </p:nvGrpSpPr>
        <p:grpSpPr>
          <a:xfrm>
            <a:off x="237415" y="962609"/>
            <a:ext cx="9199211" cy="793274"/>
            <a:chOff x="0" y="0"/>
            <a:chExt cx="12265614" cy="1057698"/>
          </a:xfrm>
        </p:grpSpPr>
        <p:sp>
          <p:nvSpPr>
            <p:cNvPr id="228" name="Google Shape;228;g248a5275fa9_0_161"/>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29" name="Google Shape;229;g248a5275fa9_0_161"/>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30" name="Google Shape;230;g248a5275fa9_0_161"/>
          <p:cNvSpPr txBox="1"/>
          <p:nvPr/>
        </p:nvSpPr>
        <p:spPr>
          <a:xfrm>
            <a:off x="3118480" y="1600802"/>
            <a:ext cx="6086400" cy="13575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Return types</a:t>
            </a:r>
            <a:endParaRPr/>
          </a:p>
          <a:p>
            <a:pPr indent="0" lvl="0" marL="0" marR="0" rtl="0" algn="l">
              <a:lnSpc>
                <a:spcPct val="98734"/>
              </a:lnSpc>
              <a:spcBef>
                <a:spcPts val="0"/>
              </a:spcBef>
              <a:spcAft>
                <a:spcPts val="0"/>
              </a:spcAft>
              <a:buNone/>
            </a:pPr>
            <a:r>
              <a:t/>
            </a:r>
            <a:endParaRPr b="0" i="0" sz="4266" u="none" cap="none" strike="noStrike">
              <a:solidFill>
                <a:srgbClr val="BD64B5"/>
              </a:solidFill>
              <a:latin typeface="Arimo"/>
              <a:ea typeface="Arimo"/>
              <a:cs typeface="Arimo"/>
              <a:sym typeface="Arimo"/>
            </a:endParaRPr>
          </a:p>
        </p:txBody>
      </p:sp>
      <p:sp>
        <p:nvSpPr>
          <p:cNvPr id="231" name="Google Shape;231;g248a5275fa9_0_161"/>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32" name="Google Shape;232;g248a5275fa9_0_161"/>
          <p:cNvSpPr txBox="1"/>
          <p:nvPr/>
        </p:nvSpPr>
        <p:spPr>
          <a:xfrm>
            <a:off x="2695985" y="3022074"/>
            <a:ext cx="5999100" cy="18330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In Java, return types refer to the data type of the value that a method returns. Every method in Java has a return type, which is specified in the method's declaration. Here are some common return types in Java: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36" name="Shape 236"/>
        <p:cNvGrpSpPr/>
        <p:nvPr/>
      </p:nvGrpSpPr>
      <p:grpSpPr>
        <a:xfrm>
          <a:off x="0" y="0"/>
          <a:ext cx="0" cy="0"/>
          <a:chOff x="0" y="0"/>
          <a:chExt cx="0" cy="0"/>
        </a:xfrm>
      </p:grpSpPr>
      <p:sp>
        <p:nvSpPr>
          <p:cNvPr id="237" name="Google Shape;237;g248a5275fa9_0_172"/>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38" name="Google Shape;238;g248a5275fa9_0_17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39" name="Google Shape;239;g248a5275fa9_0_172"/>
          <p:cNvGrpSpPr/>
          <p:nvPr/>
        </p:nvGrpSpPr>
        <p:grpSpPr>
          <a:xfrm>
            <a:off x="237415" y="962609"/>
            <a:ext cx="9199211" cy="793274"/>
            <a:chOff x="0" y="0"/>
            <a:chExt cx="12265614" cy="1057698"/>
          </a:xfrm>
        </p:grpSpPr>
        <p:sp>
          <p:nvSpPr>
            <p:cNvPr id="240" name="Google Shape;240;g248a5275fa9_0_17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41" name="Google Shape;241;g248a5275fa9_0_17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42" name="Google Shape;242;g248a5275fa9_0_172"/>
          <p:cNvSpPr txBox="1"/>
          <p:nvPr/>
        </p:nvSpPr>
        <p:spPr>
          <a:xfrm>
            <a:off x="3528745" y="1591277"/>
            <a:ext cx="5259900" cy="13053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void: Methods with a return type of void do not return any value. They are used for performing actions or operations without producing a result.</a:t>
            </a:r>
            <a:endParaRPr/>
          </a:p>
        </p:txBody>
      </p:sp>
      <p:sp>
        <p:nvSpPr>
          <p:cNvPr id="243" name="Google Shape;243;g248a5275fa9_0_172"/>
          <p:cNvSpPr txBox="1"/>
          <p:nvPr/>
        </p:nvSpPr>
        <p:spPr>
          <a:xfrm>
            <a:off x="3023065" y="3394710"/>
            <a:ext cx="6549000" cy="6402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boolean: Methods with a return type of boolean return boolean values namely true or false.</a:t>
            </a:r>
            <a:endParaRPr/>
          </a:p>
        </p:txBody>
      </p:sp>
      <p:sp>
        <p:nvSpPr>
          <p:cNvPr id="244" name="Google Shape;244;g248a5275fa9_0_172"/>
          <p:cNvSpPr txBox="1"/>
          <p:nvPr/>
        </p:nvSpPr>
        <p:spPr>
          <a:xfrm>
            <a:off x="3350145" y="4663440"/>
            <a:ext cx="5259900" cy="13053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int: Methods with a return type of int return an integer value. They are used for performing actions or operations  producing an integer result.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48" name="Shape 248"/>
        <p:cNvGrpSpPr/>
        <p:nvPr/>
      </p:nvGrpSpPr>
      <p:grpSpPr>
        <a:xfrm>
          <a:off x="0" y="0"/>
          <a:ext cx="0" cy="0"/>
          <a:chOff x="0" y="0"/>
          <a:chExt cx="0" cy="0"/>
        </a:xfrm>
      </p:grpSpPr>
      <p:sp>
        <p:nvSpPr>
          <p:cNvPr id="249" name="Google Shape;249;g248a5275fa9_0_258"/>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50" name="Google Shape;250;g248a5275fa9_0_258"/>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51" name="Google Shape;251;g248a5275fa9_0_258"/>
          <p:cNvGrpSpPr/>
          <p:nvPr/>
        </p:nvGrpSpPr>
        <p:grpSpPr>
          <a:xfrm>
            <a:off x="237415" y="962609"/>
            <a:ext cx="9199211" cy="793274"/>
            <a:chOff x="0" y="0"/>
            <a:chExt cx="12265614" cy="1057698"/>
          </a:xfrm>
        </p:grpSpPr>
        <p:sp>
          <p:nvSpPr>
            <p:cNvPr id="252" name="Google Shape;252;g248a5275fa9_0_258"/>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53" name="Google Shape;253;g248a5275fa9_0_258"/>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54" name="Google Shape;254;g248a5275fa9_0_258"/>
          <p:cNvSpPr txBox="1"/>
          <p:nvPr/>
        </p:nvSpPr>
        <p:spPr>
          <a:xfrm>
            <a:off x="3350145" y="2907241"/>
            <a:ext cx="6086400" cy="13659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Constructors</a:t>
            </a:r>
            <a:endParaRPr/>
          </a:p>
        </p:txBody>
      </p:sp>
      <p:sp>
        <p:nvSpPr>
          <p:cNvPr id="255" name="Google Shape;255;g248a5275fa9_0_258"/>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59" name="Shape 259"/>
        <p:cNvGrpSpPr/>
        <p:nvPr/>
      </p:nvGrpSpPr>
      <p:grpSpPr>
        <a:xfrm>
          <a:off x="0" y="0"/>
          <a:ext cx="0" cy="0"/>
          <a:chOff x="0" y="0"/>
          <a:chExt cx="0" cy="0"/>
        </a:xfrm>
      </p:grpSpPr>
      <p:sp>
        <p:nvSpPr>
          <p:cNvPr id="260" name="Google Shape;260;g248a5275fa9_0_268"/>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61" name="Google Shape;261;g248a5275fa9_0_268"/>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62" name="Google Shape;262;g248a5275fa9_0_268"/>
          <p:cNvGrpSpPr/>
          <p:nvPr/>
        </p:nvGrpSpPr>
        <p:grpSpPr>
          <a:xfrm>
            <a:off x="237415" y="962609"/>
            <a:ext cx="9199211" cy="793274"/>
            <a:chOff x="0" y="0"/>
            <a:chExt cx="12265614" cy="1057698"/>
          </a:xfrm>
        </p:grpSpPr>
        <p:sp>
          <p:nvSpPr>
            <p:cNvPr id="263" name="Google Shape;263;g248a5275fa9_0_268"/>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64" name="Google Shape;264;g248a5275fa9_0_268"/>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65" name="Google Shape;265;g248a5275fa9_0_268"/>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266" name="Google Shape;266;g248a5275fa9_0_268"/>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67" name="Google Shape;267;g248a5275fa9_0_268"/>
          <p:cNvSpPr txBox="1"/>
          <p:nvPr/>
        </p:nvSpPr>
        <p:spPr>
          <a:xfrm>
            <a:off x="3174983" y="2848509"/>
            <a:ext cx="5646000" cy="11067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Constructors and their declaration</a:t>
            </a:r>
            <a:endParaRPr/>
          </a:p>
        </p:txBody>
      </p:sp>
      <p:sp>
        <p:nvSpPr>
          <p:cNvPr id="268" name="Google Shape;268;g248a5275fa9_0_268"/>
          <p:cNvSpPr txBox="1"/>
          <p:nvPr/>
        </p:nvSpPr>
        <p:spPr>
          <a:xfrm>
            <a:off x="3174983" y="4310914"/>
            <a:ext cx="5646000" cy="5028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Types of 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72" name="Shape 272"/>
        <p:cNvGrpSpPr/>
        <p:nvPr/>
      </p:nvGrpSpPr>
      <p:grpSpPr>
        <a:xfrm>
          <a:off x="0" y="0"/>
          <a:ext cx="0" cy="0"/>
          <a:chOff x="0" y="0"/>
          <a:chExt cx="0" cy="0"/>
        </a:xfrm>
      </p:grpSpPr>
      <p:sp>
        <p:nvSpPr>
          <p:cNvPr id="273" name="Google Shape;273;g248a5275fa9_0_28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74" name="Google Shape;274;g248a5275fa9_0_28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75" name="Google Shape;275;g248a5275fa9_0_280"/>
          <p:cNvGrpSpPr/>
          <p:nvPr/>
        </p:nvGrpSpPr>
        <p:grpSpPr>
          <a:xfrm>
            <a:off x="237415" y="962609"/>
            <a:ext cx="9199211" cy="793274"/>
            <a:chOff x="0" y="0"/>
            <a:chExt cx="12265614" cy="1057698"/>
          </a:xfrm>
        </p:grpSpPr>
        <p:sp>
          <p:nvSpPr>
            <p:cNvPr id="276" name="Google Shape;276;g248a5275fa9_0_28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77" name="Google Shape;277;g248a5275fa9_0_28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78" name="Google Shape;278;g248a5275fa9_0_280"/>
          <p:cNvSpPr txBox="1"/>
          <p:nvPr/>
        </p:nvSpPr>
        <p:spPr>
          <a:xfrm>
            <a:off x="3118480" y="1600802"/>
            <a:ext cx="6086400" cy="13575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Constructors:</a:t>
            </a:r>
            <a:endParaRPr/>
          </a:p>
          <a:p>
            <a:pPr indent="0" lvl="0" marL="0" marR="0" rtl="0" algn="l">
              <a:lnSpc>
                <a:spcPct val="98734"/>
              </a:lnSpc>
              <a:spcBef>
                <a:spcPts val="0"/>
              </a:spcBef>
              <a:spcAft>
                <a:spcPts val="0"/>
              </a:spcAft>
              <a:buNone/>
            </a:pPr>
            <a:r>
              <a:t/>
            </a:r>
            <a:endParaRPr b="0" i="0" sz="4266" u="none" cap="none" strike="noStrike">
              <a:solidFill>
                <a:srgbClr val="BD64B5"/>
              </a:solidFill>
              <a:latin typeface="Arimo"/>
              <a:ea typeface="Arimo"/>
              <a:cs typeface="Arimo"/>
              <a:sym typeface="Arimo"/>
            </a:endParaRPr>
          </a:p>
        </p:txBody>
      </p:sp>
      <p:sp>
        <p:nvSpPr>
          <p:cNvPr id="279" name="Google Shape;279;g248a5275fa9_0_28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80" name="Google Shape;280;g248a5275fa9_0_280"/>
          <p:cNvSpPr txBox="1"/>
          <p:nvPr/>
        </p:nvSpPr>
        <p:spPr>
          <a:xfrm>
            <a:off x="2695985" y="3022074"/>
            <a:ext cx="5999100" cy="25917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A constructor in Java is similar to a method that is invoked when an object of the class is created.</a:t>
            </a:r>
            <a:endParaRPr/>
          </a:p>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Unlike methods, a constructor has the same name as that of the class and does not have any return type. </a:t>
            </a:r>
            <a:endParaRPr/>
          </a:p>
          <a:p>
            <a:pPr indent="0" lvl="0" marL="0" marR="0" rtl="0" algn="ctr">
              <a:lnSpc>
                <a:spcPct val="120019"/>
              </a:lnSpc>
              <a:spcBef>
                <a:spcPts val="0"/>
              </a:spcBef>
              <a:spcAft>
                <a:spcPts val="0"/>
              </a:spcAft>
              <a:buNone/>
            </a:pPr>
            <a:r>
              <a:t/>
            </a:r>
            <a:endParaRPr b="0" i="0" sz="2053" u="none" cap="none" strike="noStrike">
              <a:solidFill>
                <a:srgbClr val="FFFFFF"/>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84" name="Shape 284"/>
        <p:cNvGrpSpPr/>
        <p:nvPr/>
      </p:nvGrpSpPr>
      <p:grpSpPr>
        <a:xfrm>
          <a:off x="0" y="0"/>
          <a:ext cx="0" cy="0"/>
          <a:chOff x="0" y="0"/>
          <a:chExt cx="0" cy="0"/>
        </a:xfrm>
      </p:grpSpPr>
      <p:sp>
        <p:nvSpPr>
          <p:cNvPr id="285" name="Google Shape;285;g248a5275fa9_0_291"/>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86" name="Google Shape;286;g248a5275fa9_0_291"/>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87" name="Google Shape;287;g248a5275fa9_0_291"/>
          <p:cNvGrpSpPr/>
          <p:nvPr/>
        </p:nvGrpSpPr>
        <p:grpSpPr>
          <a:xfrm>
            <a:off x="237415" y="962609"/>
            <a:ext cx="9199211" cy="793274"/>
            <a:chOff x="0" y="0"/>
            <a:chExt cx="12265614" cy="1057698"/>
          </a:xfrm>
        </p:grpSpPr>
        <p:sp>
          <p:nvSpPr>
            <p:cNvPr id="288" name="Google Shape;288;g248a5275fa9_0_291"/>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289" name="Google Shape;289;g248a5275fa9_0_291"/>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290" name="Google Shape;290;g248a5275fa9_0_291"/>
          <p:cNvSpPr txBox="1"/>
          <p:nvPr/>
        </p:nvSpPr>
        <p:spPr>
          <a:xfrm>
            <a:off x="3118480" y="1600802"/>
            <a:ext cx="6086400" cy="13575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Types</a:t>
            </a:r>
            <a:endParaRPr/>
          </a:p>
          <a:p>
            <a:pPr indent="0" lvl="0" marL="0" marR="0" rtl="0" algn="l">
              <a:lnSpc>
                <a:spcPct val="98734"/>
              </a:lnSpc>
              <a:spcBef>
                <a:spcPts val="0"/>
              </a:spcBef>
              <a:spcAft>
                <a:spcPts val="0"/>
              </a:spcAft>
              <a:buNone/>
            </a:pPr>
            <a:r>
              <a:t/>
            </a:r>
            <a:endParaRPr b="0" i="0" sz="4266" u="none" cap="none" strike="noStrike">
              <a:solidFill>
                <a:srgbClr val="BD64B5"/>
              </a:solidFill>
              <a:latin typeface="Arimo"/>
              <a:ea typeface="Arimo"/>
              <a:cs typeface="Arimo"/>
              <a:sym typeface="Arimo"/>
            </a:endParaRPr>
          </a:p>
        </p:txBody>
      </p:sp>
      <p:sp>
        <p:nvSpPr>
          <p:cNvPr id="291" name="Google Shape;291;g248a5275fa9_0_291"/>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292" name="Google Shape;292;g248a5275fa9_0_291"/>
          <p:cNvSpPr txBox="1"/>
          <p:nvPr/>
        </p:nvSpPr>
        <p:spPr>
          <a:xfrm>
            <a:off x="2695985" y="3022074"/>
            <a:ext cx="5999100" cy="25917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In Java, constructors can be divided into 3 types:</a:t>
            </a:r>
            <a:endParaRPr/>
          </a:p>
          <a:p>
            <a:pPr indent="-221708" lvl="1" marL="443417" marR="0" rtl="0" algn="ctr">
              <a:lnSpc>
                <a:spcPct val="120019"/>
              </a:lnSpc>
              <a:spcBef>
                <a:spcPts val="0"/>
              </a:spcBef>
              <a:spcAft>
                <a:spcPts val="0"/>
              </a:spcAft>
              <a:buClr>
                <a:srgbClr val="FFFFFF"/>
              </a:buClr>
              <a:buSzPts val="2053"/>
              <a:buFont typeface="Arial"/>
              <a:buChar char="•"/>
            </a:pPr>
            <a:r>
              <a:rPr b="0" i="0" lang="en-US" sz="2053" u="none" cap="none" strike="noStrike">
                <a:solidFill>
                  <a:srgbClr val="FFFFFF"/>
                </a:solidFill>
                <a:latin typeface="Comfortaa"/>
                <a:ea typeface="Comfortaa"/>
                <a:cs typeface="Comfortaa"/>
                <a:sym typeface="Comfortaa"/>
              </a:rPr>
              <a:t>No-Arg Constructor</a:t>
            </a:r>
            <a:endParaRPr/>
          </a:p>
          <a:p>
            <a:pPr indent="-221708" lvl="1" marL="443417" marR="0" rtl="0" algn="ctr">
              <a:lnSpc>
                <a:spcPct val="120019"/>
              </a:lnSpc>
              <a:spcBef>
                <a:spcPts val="0"/>
              </a:spcBef>
              <a:spcAft>
                <a:spcPts val="0"/>
              </a:spcAft>
              <a:buClr>
                <a:srgbClr val="FFFFFF"/>
              </a:buClr>
              <a:buSzPts val="2053"/>
              <a:buFont typeface="Arial"/>
              <a:buChar char="•"/>
            </a:pPr>
            <a:r>
              <a:rPr b="0" i="0" lang="en-US" sz="2053" u="none" cap="none" strike="noStrike">
                <a:solidFill>
                  <a:srgbClr val="FFFFFF"/>
                </a:solidFill>
                <a:latin typeface="Comfortaa"/>
                <a:ea typeface="Comfortaa"/>
                <a:cs typeface="Comfortaa"/>
                <a:sym typeface="Comfortaa"/>
              </a:rPr>
              <a:t>Parameterized Constructor</a:t>
            </a:r>
            <a:endParaRPr/>
          </a:p>
          <a:p>
            <a:pPr indent="-221708" lvl="1" marL="443417" marR="0" rtl="0" algn="ctr">
              <a:lnSpc>
                <a:spcPct val="120019"/>
              </a:lnSpc>
              <a:spcBef>
                <a:spcPts val="0"/>
              </a:spcBef>
              <a:spcAft>
                <a:spcPts val="0"/>
              </a:spcAft>
              <a:buClr>
                <a:srgbClr val="FFFFFF"/>
              </a:buClr>
              <a:buSzPts val="2053"/>
              <a:buFont typeface="Arial"/>
              <a:buChar char="•"/>
            </a:pPr>
            <a:r>
              <a:rPr b="0" i="0" lang="en-US" sz="2053" u="none" cap="none" strike="noStrike">
                <a:solidFill>
                  <a:srgbClr val="FFFFFF"/>
                </a:solidFill>
                <a:latin typeface="Comfortaa"/>
                <a:ea typeface="Comfortaa"/>
                <a:cs typeface="Comfortaa"/>
                <a:sym typeface="Comfortaa"/>
              </a:rPr>
              <a:t>Default Constructor</a:t>
            </a:r>
            <a:endParaRPr/>
          </a:p>
          <a:p>
            <a:pPr indent="0" lvl="0" marL="0" marR="0" rtl="0" algn="ctr">
              <a:lnSpc>
                <a:spcPct val="120019"/>
              </a:lnSpc>
              <a:spcBef>
                <a:spcPts val="0"/>
              </a:spcBef>
              <a:spcAft>
                <a:spcPts val="0"/>
              </a:spcAft>
              <a:buNone/>
            </a:pPr>
            <a:r>
              <a:t/>
            </a:r>
            <a:endParaRPr b="0" i="0" sz="2053" u="none" cap="none" strike="noStrike">
              <a:solidFill>
                <a:srgbClr val="FFFFFF"/>
              </a:solidFill>
              <a:latin typeface="Comfortaa"/>
              <a:ea typeface="Comfortaa"/>
              <a:cs typeface="Comfortaa"/>
              <a:sym typeface="Comfortaa"/>
            </a:endParaRPr>
          </a:p>
          <a:p>
            <a:pPr indent="0" lvl="0" marL="0" marR="0" rtl="0" algn="ctr">
              <a:lnSpc>
                <a:spcPct val="120019"/>
              </a:lnSpc>
              <a:spcBef>
                <a:spcPts val="0"/>
              </a:spcBef>
              <a:spcAft>
                <a:spcPts val="0"/>
              </a:spcAft>
              <a:buNone/>
            </a:pPr>
            <a:r>
              <a:t/>
            </a:r>
            <a:endParaRPr b="0" i="0" sz="2053" u="none" cap="none" strike="noStrike">
              <a:solidFill>
                <a:srgbClr val="FFFFFF"/>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296" name="Shape 296"/>
        <p:cNvGrpSpPr/>
        <p:nvPr/>
      </p:nvGrpSpPr>
      <p:grpSpPr>
        <a:xfrm>
          <a:off x="0" y="0"/>
          <a:ext cx="0" cy="0"/>
          <a:chOff x="0" y="0"/>
          <a:chExt cx="0" cy="0"/>
        </a:xfrm>
      </p:grpSpPr>
      <p:sp>
        <p:nvSpPr>
          <p:cNvPr id="297" name="Google Shape;297;g248a5275fa9_0_377"/>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298" name="Google Shape;298;g248a5275fa9_0_377"/>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299" name="Google Shape;299;g248a5275fa9_0_377"/>
          <p:cNvGrpSpPr/>
          <p:nvPr/>
        </p:nvGrpSpPr>
        <p:grpSpPr>
          <a:xfrm>
            <a:off x="237415" y="962609"/>
            <a:ext cx="9199211" cy="793274"/>
            <a:chOff x="0" y="0"/>
            <a:chExt cx="12265614" cy="1057698"/>
          </a:xfrm>
        </p:grpSpPr>
        <p:sp>
          <p:nvSpPr>
            <p:cNvPr id="300" name="Google Shape;300;g248a5275fa9_0_377"/>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01" name="Google Shape;301;g248a5275fa9_0_377"/>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02" name="Google Shape;302;g248a5275fa9_0_377"/>
          <p:cNvSpPr txBox="1"/>
          <p:nvPr/>
        </p:nvSpPr>
        <p:spPr>
          <a:xfrm>
            <a:off x="3350145" y="2907241"/>
            <a:ext cx="6086400" cy="13659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Function Overloading</a:t>
            </a:r>
            <a:endParaRPr/>
          </a:p>
        </p:txBody>
      </p:sp>
      <p:sp>
        <p:nvSpPr>
          <p:cNvPr id="303" name="Google Shape;303;g248a5275fa9_0_377"/>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94" name="Shape 94"/>
        <p:cNvGrpSpPr/>
        <p:nvPr/>
      </p:nvGrpSpPr>
      <p:grpSpPr>
        <a:xfrm>
          <a:off x="0" y="0"/>
          <a:ext cx="0" cy="0"/>
          <a:chOff x="0" y="0"/>
          <a:chExt cx="0" cy="0"/>
        </a:xfrm>
      </p:grpSpPr>
      <p:sp>
        <p:nvSpPr>
          <p:cNvPr id="95" name="Google Shape;95;p2"/>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96" name="Google Shape;96;p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97" name="Google Shape;97;p2"/>
          <p:cNvGrpSpPr/>
          <p:nvPr/>
        </p:nvGrpSpPr>
        <p:grpSpPr>
          <a:xfrm>
            <a:off x="237415" y="962609"/>
            <a:ext cx="9199210" cy="793274"/>
            <a:chOff x="0" y="0"/>
            <a:chExt cx="12265614" cy="1057698"/>
          </a:xfrm>
        </p:grpSpPr>
        <p:sp>
          <p:nvSpPr>
            <p:cNvPr id="98" name="Google Shape;98;p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99" name="Google Shape;99;p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00" name="Google Shape;100;p2"/>
          <p:cNvSpPr txBox="1"/>
          <p:nvPr/>
        </p:nvSpPr>
        <p:spPr>
          <a:xfrm>
            <a:off x="3346680" y="1691430"/>
            <a:ext cx="6086480" cy="6206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101" name="Google Shape;101;p2"/>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02" name="Google Shape;102;p2"/>
          <p:cNvSpPr txBox="1"/>
          <p:nvPr/>
        </p:nvSpPr>
        <p:spPr>
          <a:xfrm>
            <a:off x="3174983" y="2848509"/>
            <a:ext cx="5645978" cy="151257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Functions</a:t>
            </a:r>
            <a:endParaRPr/>
          </a:p>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Why Functions?</a:t>
            </a:r>
            <a:endParaRPr/>
          </a:p>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Declaring a function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07" name="Shape 307"/>
        <p:cNvGrpSpPr/>
        <p:nvPr/>
      </p:nvGrpSpPr>
      <p:grpSpPr>
        <a:xfrm>
          <a:off x="0" y="0"/>
          <a:ext cx="0" cy="0"/>
          <a:chOff x="0" y="0"/>
          <a:chExt cx="0" cy="0"/>
        </a:xfrm>
      </p:grpSpPr>
      <p:sp>
        <p:nvSpPr>
          <p:cNvPr id="308" name="Google Shape;308;g248a5275fa9_0_387"/>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09" name="Google Shape;309;g248a5275fa9_0_387"/>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10" name="Google Shape;310;g248a5275fa9_0_387"/>
          <p:cNvGrpSpPr/>
          <p:nvPr/>
        </p:nvGrpSpPr>
        <p:grpSpPr>
          <a:xfrm>
            <a:off x="237415" y="962609"/>
            <a:ext cx="9199211" cy="793274"/>
            <a:chOff x="0" y="0"/>
            <a:chExt cx="12265614" cy="1057698"/>
          </a:xfrm>
        </p:grpSpPr>
        <p:sp>
          <p:nvSpPr>
            <p:cNvPr id="311" name="Google Shape;311;g248a5275fa9_0_387"/>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12" name="Google Shape;312;g248a5275fa9_0_387"/>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13" name="Google Shape;313;g248a5275fa9_0_387"/>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314" name="Google Shape;314;g248a5275fa9_0_387"/>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15" name="Google Shape;315;g248a5275fa9_0_387"/>
          <p:cNvSpPr txBox="1"/>
          <p:nvPr/>
        </p:nvSpPr>
        <p:spPr>
          <a:xfrm>
            <a:off x="3174983" y="2848509"/>
            <a:ext cx="5646000" cy="11067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What is function overloading</a:t>
            </a:r>
            <a:endParaRPr/>
          </a:p>
        </p:txBody>
      </p:sp>
      <p:sp>
        <p:nvSpPr>
          <p:cNvPr id="316" name="Google Shape;316;g248a5275fa9_0_387"/>
          <p:cNvSpPr txBox="1"/>
          <p:nvPr/>
        </p:nvSpPr>
        <p:spPr>
          <a:xfrm>
            <a:off x="3174983" y="4310914"/>
            <a:ext cx="5646000" cy="11067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Why we use function overloading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20" name="Shape 320"/>
        <p:cNvGrpSpPr/>
        <p:nvPr/>
      </p:nvGrpSpPr>
      <p:grpSpPr>
        <a:xfrm>
          <a:off x="0" y="0"/>
          <a:ext cx="0" cy="0"/>
          <a:chOff x="0" y="0"/>
          <a:chExt cx="0" cy="0"/>
        </a:xfrm>
      </p:grpSpPr>
      <p:sp>
        <p:nvSpPr>
          <p:cNvPr id="321" name="Google Shape;321;g248a5275fa9_0_399"/>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22" name="Google Shape;322;g248a5275fa9_0_399"/>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23" name="Google Shape;323;g248a5275fa9_0_399"/>
          <p:cNvGrpSpPr/>
          <p:nvPr/>
        </p:nvGrpSpPr>
        <p:grpSpPr>
          <a:xfrm>
            <a:off x="237415" y="962609"/>
            <a:ext cx="9199211" cy="793274"/>
            <a:chOff x="0" y="0"/>
            <a:chExt cx="12265614" cy="1057698"/>
          </a:xfrm>
        </p:grpSpPr>
        <p:sp>
          <p:nvSpPr>
            <p:cNvPr id="324" name="Google Shape;324;g248a5275fa9_0_399"/>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25" name="Google Shape;325;g248a5275fa9_0_399"/>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26" name="Google Shape;326;g248a5275fa9_0_399"/>
          <p:cNvSpPr txBox="1"/>
          <p:nvPr/>
        </p:nvSpPr>
        <p:spPr>
          <a:xfrm>
            <a:off x="3118480" y="1600802"/>
            <a:ext cx="6086400" cy="13575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Function overloading:</a:t>
            </a:r>
            <a:endParaRPr/>
          </a:p>
          <a:p>
            <a:pPr indent="0" lvl="0" marL="0" marR="0" rtl="0" algn="l">
              <a:lnSpc>
                <a:spcPct val="98734"/>
              </a:lnSpc>
              <a:spcBef>
                <a:spcPts val="0"/>
              </a:spcBef>
              <a:spcAft>
                <a:spcPts val="0"/>
              </a:spcAft>
              <a:buNone/>
            </a:pPr>
            <a:r>
              <a:t/>
            </a:r>
            <a:endParaRPr b="0" i="0" sz="4266" u="none" cap="none" strike="noStrike">
              <a:solidFill>
                <a:srgbClr val="BD64B5"/>
              </a:solidFill>
              <a:latin typeface="Arimo"/>
              <a:ea typeface="Arimo"/>
              <a:cs typeface="Arimo"/>
              <a:sym typeface="Arimo"/>
            </a:endParaRPr>
          </a:p>
        </p:txBody>
      </p:sp>
      <p:sp>
        <p:nvSpPr>
          <p:cNvPr id="327" name="Google Shape;327;g248a5275fa9_0_399"/>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28" name="Google Shape;328;g248a5275fa9_0_399"/>
          <p:cNvSpPr txBox="1"/>
          <p:nvPr/>
        </p:nvSpPr>
        <p:spPr>
          <a:xfrm>
            <a:off x="2695985" y="3022074"/>
            <a:ext cx="5999100" cy="22122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In Java, Method Overloading allows different methods to have the same name, but different signatures where the signature can differ by the number of input parameters or type of input parameters, or a mixture of both.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32" name="Shape 332"/>
        <p:cNvGrpSpPr/>
        <p:nvPr/>
      </p:nvGrpSpPr>
      <p:grpSpPr>
        <a:xfrm>
          <a:off x="0" y="0"/>
          <a:ext cx="0" cy="0"/>
          <a:chOff x="0" y="0"/>
          <a:chExt cx="0" cy="0"/>
        </a:xfrm>
      </p:grpSpPr>
      <p:sp>
        <p:nvSpPr>
          <p:cNvPr id="333" name="Google Shape;333;g248a5275fa9_0_41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34" name="Google Shape;334;g248a5275fa9_0_41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35" name="Google Shape;335;g248a5275fa9_0_410"/>
          <p:cNvGrpSpPr/>
          <p:nvPr/>
        </p:nvGrpSpPr>
        <p:grpSpPr>
          <a:xfrm>
            <a:off x="237415" y="962609"/>
            <a:ext cx="9199211" cy="793274"/>
            <a:chOff x="0" y="0"/>
            <a:chExt cx="12265614" cy="1057698"/>
          </a:xfrm>
        </p:grpSpPr>
        <p:sp>
          <p:nvSpPr>
            <p:cNvPr id="336" name="Google Shape;336;g248a5275fa9_0_41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37" name="Google Shape;337;g248a5275fa9_0_41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38" name="Google Shape;338;g248a5275fa9_0_410"/>
          <p:cNvSpPr txBox="1"/>
          <p:nvPr/>
        </p:nvSpPr>
        <p:spPr>
          <a:xfrm>
            <a:off x="3090823" y="1784458"/>
            <a:ext cx="66627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Why function overloading?</a:t>
            </a:r>
            <a:endParaRPr/>
          </a:p>
        </p:txBody>
      </p:sp>
      <p:sp>
        <p:nvSpPr>
          <p:cNvPr id="339" name="Google Shape;339;g248a5275fa9_0_41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40" name="Google Shape;340;g248a5275fa9_0_410"/>
          <p:cNvSpPr txBox="1"/>
          <p:nvPr/>
        </p:nvSpPr>
        <p:spPr>
          <a:xfrm>
            <a:off x="3023065" y="3034345"/>
            <a:ext cx="5999100" cy="22122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The main advantage of function overloading is that it improves code readability and allows code reusability. The use of function overloading is to save memory space, consistency, and readability. It speeds up the execution of the program.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44" name="Shape 344"/>
        <p:cNvGrpSpPr/>
        <p:nvPr/>
      </p:nvGrpSpPr>
      <p:grpSpPr>
        <a:xfrm>
          <a:off x="0" y="0"/>
          <a:ext cx="0" cy="0"/>
          <a:chOff x="0" y="0"/>
          <a:chExt cx="0" cy="0"/>
        </a:xfrm>
      </p:grpSpPr>
      <p:sp>
        <p:nvSpPr>
          <p:cNvPr id="345" name="Google Shape;345;g248a5275fa9_0_496"/>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46" name="Google Shape;346;g248a5275fa9_0_496"/>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47" name="Google Shape;347;g248a5275fa9_0_496"/>
          <p:cNvGrpSpPr/>
          <p:nvPr/>
        </p:nvGrpSpPr>
        <p:grpSpPr>
          <a:xfrm>
            <a:off x="237415" y="962609"/>
            <a:ext cx="9199211" cy="793274"/>
            <a:chOff x="0" y="0"/>
            <a:chExt cx="12265614" cy="1057698"/>
          </a:xfrm>
        </p:grpSpPr>
        <p:sp>
          <p:nvSpPr>
            <p:cNvPr id="348" name="Google Shape;348;g248a5275fa9_0_496"/>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49" name="Google Shape;349;g248a5275fa9_0_496"/>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50" name="Google Shape;350;g248a5275fa9_0_496"/>
          <p:cNvSpPr txBox="1"/>
          <p:nvPr/>
        </p:nvSpPr>
        <p:spPr>
          <a:xfrm>
            <a:off x="3350145" y="2323041"/>
            <a:ext cx="6086400" cy="20751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Recursive Functions</a:t>
            </a:r>
            <a:endParaRPr/>
          </a:p>
          <a:p>
            <a:pPr indent="0" lvl="0" marL="0" marR="0" rtl="0" algn="l">
              <a:lnSpc>
                <a:spcPct val="108016"/>
              </a:lnSpc>
              <a:spcBef>
                <a:spcPts val="0"/>
              </a:spcBef>
              <a:spcAft>
                <a:spcPts val="0"/>
              </a:spcAft>
              <a:buNone/>
            </a:pPr>
            <a:r>
              <a:t/>
            </a:r>
            <a:endParaRPr b="0" i="0" sz="4266" u="none" cap="none" strike="noStrike">
              <a:solidFill>
                <a:srgbClr val="E7E7E7"/>
              </a:solidFill>
              <a:latin typeface="Arimo"/>
              <a:ea typeface="Arimo"/>
              <a:cs typeface="Arimo"/>
              <a:sym typeface="Arimo"/>
            </a:endParaRPr>
          </a:p>
        </p:txBody>
      </p:sp>
      <p:sp>
        <p:nvSpPr>
          <p:cNvPr id="351" name="Google Shape;351;g248a5275fa9_0_496"/>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55" name="Shape 355"/>
        <p:cNvGrpSpPr/>
        <p:nvPr/>
      </p:nvGrpSpPr>
      <p:grpSpPr>
        <a:xfrm>
          <a:off x="0" y="0"/>
          <a:ext cx="0" cy="0"/>
          <a:chOff x="0" y="0"/>
          <a:chExt cx="0" cy="0"/>
        </a:xfrm>
      </p:grpSpPr>
      <p:sp>
        <p:nvSpPr>
          <p:cNvPr id="356" name="Google Shape;356;g248a5275fa9_0_506"/>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57" name="Google Shape;357;g248a5275fa9_0_506"/>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58" name="Google Shape;358;g248a5275fa9_0_506"/>
          <p:cNvGrpSpPr/>
          <p:nvPr/>
        </p:nvGrpSpPr>
        <p:grpSpPr>
          <a:xfrm>
            <a:off x="237415" y="962609"/>
            <a:ext cx="9199211" cy="793274"/>
            <a:chOff x="0" y="0"/>
            <a:chExt cx="12265614" cy="1057698"/>
          </a:xfrm>
        </p:grpSpPr>
        <p:sp>
          <p:nvSpPr>
            <p:cNvPr id="359" name="Google Shape;359;g248a5275fa9_0_506"/>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60" name="Google Shape;360;g248a5275fa9_0_506"/>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61" name="Google Shape;361;g248a5275fa9_0_506"/>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362" name="Google Shape;362;g248a5275fa9_0_506"/>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63" name="Google Shape;363;g248a5275fa9_0_506"/>
          <p:cNvSpPr txBox="1"/>
          <p:nvPr/>
        </p:nvSpPr>
        <p:spPr>
          <a:xfrm>
            <a:off x="3174983" y="2848509"/>
            <a:ext cx="5646000" cy="11067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What are recursive functions?</a:t>
            </a:r>
            <a:endParaRPr/>
          </a:p>
        </p:txBody>
      </p:sp>
      <p:sp>
        <p:nvSpPr>
          <p:cNvPr id="364" name="Google Shape;364;g248a5275fa9_0_506"/>
          <p:cNvSpPr txBox="1"/>
          <p:nvPr/>
        </p:nvSpPr>
        <p:spPr>
          <a:xfrm>
            <a:off x="3174983" y="4310914"/>
            <a:ext cx="5646000" cy="5028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Why recursive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68" name="Shape 368"/>
        <p:cNvGrpSpPr/>
        <p:nvPr/>
      </p:nvGrpSpPr>
      <p:grpSpPr>
        <a:xfrm>
          <a:off x="0" y="0"/>
          <a:ext cx="0" cy="0"/>
          <a:chOff x="0" y="0"/>
          <a:chExt cx="0" cy="0"/>
        </a:xfrm>
      </p:grpSpPr>
      <p:sp>
        <p:nvSpPr>
          <p:cNvPr id="369" name="Google Shape;369;g248a5275fa9_0_518"/>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70" name="Google Shape;370;g248a5275fa9_0_518"/>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71" name="Google Shape;371;g248a5275fa9_0_518"/>
          <p:cNvGrpSpPr/>
          <p:nvPr/>
        </p:nvGrpSpPr>
        <p:grpSpPr>
          <a:xfrm>
            <a:off x="237415" y="962609"/>
            <a:ext cx="9199211" cy="793274"/>
            <a:chOff x="0" y="0"/>
            <a:chExt cx="12265614" cy="1057698"/>
          </a:xfrm>
        </p:grpSpPr>
        <p:sp>
          <p:nvSpPr>
            <p:cNvPr id="372" name="Google Shape;372;g248a5275fa9_0_518"/>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73" name="Google Shape;373;g248a5275fa9_0_518"/>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74" name="Google Shape;374;g248a5275fa9_0_518"/>
          <p:cNvSpPr txBox="1"/>
          <p:nvPr/>
        </p:nvSpPr>
        <p:spPr>
          <a:xfrm>
            <a:off x="3118480" y="1710099"/>
            <a:ext cx="6086400" cy="600300"/>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900" u="none" cap="none" strike="noStrike">
                <a:solidFill>
                  <a:srgbClr val="BD64B5"/>
                </a:solidFill>
                <a:latin typeface="Arimo"/>
                <a:ea typeface="Arimo"/>
                <a:cs typeface="Arimo"/>
                <a:sym typeface="Arimo"/>
              </a:rPr>
              <a:t>Recursive Functions:</a:t>
            </a:r>
            <a:endParaRPr/>
          </a:p>
        </p:txBody>
      </p:sp>
      <p:sp>
        <p:nvSpPr>
          <p:cNvPr id="375" name="Google Shape;375;g248a5275fa9_0_518"/>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76" name="Google Shape;376;g248a5275fa9_0_518"/>
          <p:cNvSpPr txBox="1"/>
          <p:nvPr/>
        </p:nvSpPr>
        <p:spPr>
          <a:xfrm>
            <a:off x="2695985" y="3022074"/>
            <a:ext cx="5999100" cy="1074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Recursive functions are functions that call themselves either directly or indirectly in order to solve a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80" name="Shape 380"/>
        <p:cNvGrpSpPr/>
        <p:nvPr/>
      </p:nvGrpSpPr>
      <p:grpSpPr>
        <a:xfrm>
          <a:off x="0" y="0"/>
          <a:ext cx="0" cy="0"/>
          <a:chOff x="0" y="0"/>
          <a:chExt cx="0" cy="0"/>
        </a:xfrm>
      </p:grpSpPr>
      <p:sp>
        <p:nvSpPr>
          <p:cNvPr id="381" name="Google Shape;381;g248a5275fa9_0_529"/>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382" name="Google Shape;382;g248a5275fa9_0_529"/>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383" name="Google Shape;383;g248a5275fa9_0_529"/>
          <p:cNvGrpSpPr/>
          <p:nvPr/>
        </p:nvGrpSpPr>
        <p:grpSpPr>
          <a:xfrm>
            <a:off x="237415" y="962609"/>
            <a:ext cx="9199211" cy="793274"/>
            <a:chOff x="0" y="0"/>
            <a:chExt cx="12265614" cy="1057698"/>
          </a:xfrm>
        </p:grpSpPr>
        <p:sp>
          <p:nvSpPr>
            <p:cNvPr id="384" name="Google Shape;384;g248a5275fa9_0_529"/>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385" name="Google Shape;385;g248a5275fa9_0_529"/>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386" name="Google Shape;386;g248a5275fa9_0_529"/>
          <p:cNvSpPr txBox="1"/>
          <p:nvPr/>
        </p:nvSpPr>
        <p:spPr>
          <a:xfrm>
            <a:off x="3090823" y="1784458"/>
            <a:ext cx="66627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Why recursions?</a:t>
            </a:r>
            <a:endParaRPr/>
          </a:p>
        </p:txBody>
      </p:sp>
      <p:sp>
        <p:nvSpPr>
          <p:cNvPr id="387" name="Google Shape;387;g248a5275fa9_0_529"/>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388" name="Google Shape;388;g248a5275fa9_0_529"/>
          <p:cNvSpPr txBox="1"/>
          <p:nvPr/>
        </p:nvSpPr>
        <p:spPr>
          <a:xfrm>
            <a:off x="2773848" y="3648075"/>
            <a:ext cx="5999100" cy="14538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Recursion method is used to solve problems that can be divided into smaller identical sub-problems that can be solved independently.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392" name="Shape 392"/>
        <p:cNvGrpSpPr/>
        <p:nvPr/>
      </p:nvGrpSpPr>
      <p:grpSpPr>
        <a:xfrm>
          <a:off x="0" y="0"/>
          <a:ext cx="0" cy="0"/>
          <a:chOff x="0" y="0"/>
          <a:chExt cx="0" cy="0"/>
        </a:xfrm>
      </p:grpSpPr>
      <p:sp>
        <p:nvSpPr>
          <p:cNvPr id="393" name="Google Shape;393;p5"/>
          <p:cNvSpPr txBox="1"/>
          <p:nvPr/>
        </p:nvSpPr>
        <p:spPr>
          <a:xfrm>
            <a:off x="4557840" y="2482839"/>
            <a:ext cx="4647120" cy="1003185"/>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Thanks!</a:t>
            </a:r>
            <a:endParaRPr/>
          </a:p>
        </p:txBody>
      </p:sp>
      <p:grpSp>
        <p:nvGrpSpPr>
          <p:cNvPr id="394" name="Google Shape;394;p5"/>
          <p:cNvGrpSpPr/>
          <p:nvPr/>
        </p:nvGrpSpPr>
        <p:grpSpPr>
          <a:xfrm>
            <a:off x="2780614" y="3551694"/>
            <a:ext cx="5801067" cy="1370456"/>
            <a:chOff x="0" y="-47625"/>
            <a:chExt cx="14502667" cy="3426140"/>
          </a:xfrm>
        </p:grpSpPr>
        <p:sp>
          <p:nvSpPr>
            <p:cNvPr id="395" name="Google Shape;395;p5"/>
            <p:cNvSpPr/>
            <p:nvPr/>
          </p:nvSpPr>
          <p:spPr>
            <a:xfrm>
              <a:off x="0" y="0"/>
              <a:ext cx="14502667" cy="3378515"/>
            </a:xfrm>
            <a:custGeom>
              <a:rect b="b" l="l" r="r" t="t"/>
              <a:pathLst>
                <a:path extrusionOk="0" h="3378515" w="14502667">
                  <a:moveTo>
                    <a:pt x="0" y="0"/>
                  </a:moveTo>
                  <a:lnTo>
                    <a:pt x="14502667" y="0"/>
                  </a:lnTo>
                  <a:lnTo>
                    <a:pt x="14502667" y="3378515"/>
                  </a:lnTo>
                  <a:lnTo>
                    <a:pt x="0" y="3378515"/>
                  </a:lnTo>
                  <a:close/>
                </a:path>
              </a:pathLst>
            </a:custGeom>
            <a:solidFill>
              <a:srgbClr val="2C293A"/>
            </a:solidFill>
            <a:ln>
              <a:noFill/>
            </a:ln>
          </p:spPr>
        </p:sp>
        <p:sp>
          <p:nvSpPr>
            <p:cNvPr id="396" name="Google Shape;396;p5"/>
            <p:cNvSpPr txBox="1"/>
            <p:nvPr/>
          </p:nvSpPr>
          <p:spPr>
            <a:xfrm>
              <a:off x="0" y="-47625"/>
              <a:ext cx="13188000" cy="2870825"/>
            </a:xfrm>
            <a:prstGeom prst="rect">
              <a:avLst/>
            </a:prstGeom>
            <a:noFill/>
            <a:ln>
              <a:noFill/>
            </a:ln>
          </p:spPr>
          <p:txBody>
            <a:bodyPr anchorCtr="0" anchor="ctr" bIns="27075" lIns="27075" spcFirstLastPara="1" rIns="27075" wrap="square" tIns="27075">
              <a:noAutofit/>
            </a:bodyPr>
            <a:lstStyle/>
            <a:p>
              <a:pPr indent="0" lvl="0" marL="0" marR="0" rtl="0" algn="ctr">
                <a:lnSpc>
                  <a:spcPct val="137974"/>
                </a:lnSpc>
                <a:spcBef>
                  <a:spcPts val="0"/>
                </a:spcBef>
                <a:spcAft>
                  <a:spcPts val="0"/>
                </a:spcAft>
                <a:buNone/>
              </a:pPr>
              <a:r>
                <a:rPr b="0" i="0" lang="en-US" sz="2133" u="none" cap="none" strike="noStrike">
                  <a:solidFill>
                    <a:srgbClr val="EC7955"/>
                  </a:solidFill>
                  <a:latin typeface="Arimo Medium"/>
                  <a:ea typeface="Arimo Medium"/>
                  <a:cs typeface="Arimo Medium"/>
                  <a:sym typeface="Arimo Medium"/>
                </a:rPr>
                <a:t>&lt; Do you have any questions? &gt;</a:t>
              </a:r>
              <a:endParaRPr/>
            </a:p>
            <a:p>
              <a:pPr indent="0" lvl="0" marL="0" marR="0" rtl="0" algn="ctr">
                <a:lnSpc>
                  <a:spcPct val="138042"/>
                </a:lnSpc>
                <a:spcBef>
                  <a:spcPts val="0"/>
                </a:spcBef>
                <a:spcAft>
                  <a:spcPts val="0"/>
                </a:spcAft>
                <a:buNone/>
              </a:pPr>
              <a:r>
                <a:rPr b="0" i="0" lang="en-US" sz="1706" u="none" cap="none" strike="noStrike">
                  <a:solidFill>
                    <a:srgbClr val="EC7955"/>
                  </a:solidFill>
                  <a:latin typeface="Arimo Medium"/>
                  <a:ea typeface="Arimo Medium"/>
                  <a:cs typeface="Arimo Medium"/>
                  <a:sym typeface="Arimo Medium"/>
                </a:rPr>
                <a:t> mail:   vitacmsc@gmail.com</a:t>
              </a:r>
              <a:endParaRPr/>
            </a:p>
            <a:p>
              <a:pPr indent="0" lvl="0" marL="0" marR="0" rtl="0" algn="ctr">
                <a:lnSpc>
                  <a:spcPct val="138042"/>
                </a:lnSpc>
                <a:spcBef>
                  <a:spcPts val="0"/>
                </a:spcBef>
                <a:spcAft>
                  <a:spcPts val="0"/>
                </a:spcAft>
                <a:buNone/>
              </a:pPr>
              <a:r>
                <a:rPr b="0" i="0" lang="en-US" sz="1706" u="none" cap="none" strike="noStrike">
                  <a:solidFill>
                    <a:srgbClr val="E7E7E7"/>
                  </a:solidFill>
                  <a:latin typeface="Arimo"/>
                  <a:ea typeface="Arimo"/>
                  <a:cs typeface="Arimo"/>
                  <a:sym typeface="Arimo"/>
                </a:rPr>
                <a:t>website:  https://vitchennai.acm.org/</a:t>
              </a:r>
              <a:endParaRPr/>
            </a:p>
            <a:p>
              <a:pPr indent="0" lvl="0" marL="0" marR="0" rtl="0" algn="l">
                <a:lnSpc>
                  <a:spcPct val="138042"/>
                </a:lnSpc>
                <a:spcBef>
                  <a:spcPts val="0"/>
                </a:spcBef>
                <a:spcAft>
                  <a:spcPts val="0"/>
                </a:spcAft>
                <a:buNone/>
              </a:pPr>
              <a:r>
                <a:t/>
              </a:r>
              <a:endParaRPr b="0" i="0" sz="1706" u="none" cap="none" strike="noStrike">
                <a:solidFill>
                  <a:srgbClr val="E7E7E7"/>
                </a:solidFill>
                <a:latin typeface="Arimo"/>
                <a:ea typeface="Arimo"/>
                <a:cs typeface="Arimo"/>
                <a:sym typeface="Arimo"/>
              </a:endParaRPr>
            </a:p>
          </p:txBody>
        </p:sp>
      </p:grpSp>
      <p:sp>
        <p:nvSpPr>
          <p:cNvPr id="397" name="Google Shape;397;p5"/>
          <p:cNvSpPr/>
          <p:nvPr/>
        </p:nvSpPr>
        <p:spPr>
          <a:xfrm>
            <a:off x="272139" y="1657267"/>
            <a:ext cx="2536433" cy="4168066"/>
          </a:xfrm>
          <a:custGeom>
            <a:rect b="b" l="l" r="r" t="t"/>
            <a:pathLst>
              <a:path extrusionOk="0" h="4168066" w="2536433">
                <a:moveTo>
                  <a:pt x="0" y="0"/>
                </a:moveTo>
                <a:lnTo>
                  <a:pt x="2536433" y="0"/>
                </a:lnTo>
                <a:lnTo>
                  <a:pt x="2536433" y="4168066"/>
                </a:lnTo>
                <a:lnTo>
                  <a:pt x="0" y="4168066"/>
                </a:lnTo>
                <a:lnTo>
                  <a:pt x="0" y="0"/>
                </a:lnTo>
                <a:close/>
              </a:path>
            </a:pathLst>
          </a:custGeom>
          <a:blipFill rotWithShape="1">
            <a:blip r:embed="rId3">
              <a:alphaModFix/>
            </a:blip>
            <a:stretch>
              <a:fillRect b="0" l="0" r="0" t="0"/>
            </a:stretch>
          </a:blipFill>
          <a:ln>
            <a:noFill/>
          </a:ln>
        </p:spPr>
      </p:sp>
      <p:cxnSp>
        <p:nvCxnSpPr>
          <p:cNvPr id="398" name="Google Shape;398;p5"/>
          <p:cNvCxnSpPr/>
          <p:nvPr/>
        </p:nvCxnSpPr>
        <p:spPr>
          <a:xfrm rot="10575726">
            <a:off x="8581416" y="1387560"/>
            <a:ext cx="536261" cy="0"/>
          </a:xfrm>
          <a:prstGeom prst="straightConnector1">
            <a:avLst/>
          </a:prstGeom>
          <a:noFill/>
          <a:ln cap="rnd" cmpd="sng" w="9525">
            <a:solidFill>
              <a:srgbClr val="E7E7E7"/>
            </a:solidFill>
            <a:prstDash val="solid"/>
            <a:round/>
            <a:headEnd len="sm" w="sm" type="none"/>
            <a:tailEnd len="sm" w="sm" type="none"/>
          </a:ln>
        </p:spPr>
      </p:cxnSp>
      <p:cxnSp>
        <p:nvCxnSpPr>
          <p:cNvPr id="399" name="Google Shape;399;p5"/>
          <p:cNvCxnSpPr/>
          <p:nvPr/>
        </p:nvCxnSpPr>
        <p:spPr>
          <a:xfrm rot="10575726">
            <a:off x="8581416" y="1484787"/>
            <a:ext cx="536261" cy="0"/>
          </a:xfrm>
          <a:prstGeom prst="straightConnector1">
            <a:avLst/>
          </a:prstGeom>
          <a:noFill/>
          <a:ln cap="rnd" cmpd="sng" w="9525">
            <a:solidFill>
              <a:srgbClr val="E7E7E7"/>
            </a:solidFill>
            <a:prstDash val="solid"/>
            <a:round/>
            <a:headEnd len="sm" w="sm" type="none"/>
            <a:tailEnd len="sm" w="sm" type="none"/>
          </a:ln>
        </p:spPr>
      </p:cxnSp>
      <p:cxnSp>
        <p:nvCxnSpPr>
          <p:cNvPr id="400" name="Google Shape;400;p5"/>
          <p:cNvCxnSpPr/>
          <p:nvPr/>
        </p:nvCxnSpPr>
        <p:spPr>
          <a:xfrm rot="10575726">
            <a:off x="8581416" y="1582013"/>
            <a:ext cx="536261" cy="0"/>
          </a:xfrm>
          <a:prstGeom prst="straightConnector1">
            <a:avLst/>
          </a:prstGeom>
          <a:noFill/>
          <a:ln cap="rnd" cmpd="sng" w="9525">
            <a:solidFill>
              <a:srgbClr val="E7E7E7"/>
            </a:solidFill>
            <a:prstDash val="solid"/>
            <a:round/>
            <a:headEnd len="sm" w="sm" type="none"/>
            <a:tailEnd len="sm" w="sm" type="none"/>
          </a:ln>
        </p:spPr>
      </p:cxnSp>
      <p:grpSp>
        <p:nvGrpSpPr>
          <p:cNvPr id="401" name="Google Shape;401;p5"/>
          <p:cNvGrpSpPr/>
          <p:nvPr/>
        </p:nvGrpSpPr>
        <p:grpSpPr>
          <a:xfrm>
            <a:off x="237415" y="962609"/>
            <a:ext cx="9199210" cy="793274"/>
            <a:chOff x="0" y="0"/>
            <a:chExt cx="12265614" cy="1057698"/>
          </a:xfrm>
        </p:grpSpPr>
        <p:sp>
          <p:nvSpPr>
            <p:cNvPr id="402" name="Google Shape;402;p5"/>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403" name="Google Shape;403;p5"/>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grpSp>
        <p:nvGrpSpPr>
          <p:cNvPr id="404" name="Google Shape;404;p5"/>
          <p:cNvGrpSpPr/>
          <p:nvPr/>
        </p:nvGrpSpPr>
        <p:grpSpPr>
          <a:xfrm>
            <a:off x="3325317" y="5769544"/>
            <a:ext cx="4925334" cy="426187"/>
            <a:chOff x="0" y="0"/>
            <a:chExt cx="6567112" cy="568250"/>
          </a:xfrm>
        </p:grpSpPr>
        <p:sp>
          <p:nvSpPr>
            <p:cNvPr id="405" name="Google Shape;405;p5"/>
            <p:cNvSpPr txBox="1"/>
            <p:nvPr/>
          </p:nvSpPr>
          <p:spPr>
            <a:xfrm>
              <a:off x="3806963" y="128096"/>
              <a:ext cx="1077744" cy="2739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185" u="none" cap="none" strike="noStrike">
                  <a:solidFill>
                    <a:srgbClr val="FFFFFF"/>
                  </a:solidFill>
                  <a:latin typeface="Geo"/>
                  <a:ea typeface="Geo"/>
                  <a:cs typeface="Geo"/>
                  <a:sym typeface="Geo"/>
                </a:rPr>
                <a:t>acm_vitcc</a:t>
              </a:r>
              <a:endParaRPr/>
            </a:p>
          </p:txBody>
        </p:sp>
        <p:sp>
          <p:nvSpPr>
            <p:cNvPr id="406" name="Google Shape;406;p5"/>
            <p:cNvSpPr txBox="1"/>
            <p:nvPr/>
          </p:nvSpPr>
          <p:spPr>
            <a:xfrm>
              <a:off x="5567204" y="144046"/>
              <a:ext cx="999908" cy="251583"/>
            </a:xfrm>
            <a:prstGeom prst="rect">
              <a:avLst/>
            </a:prstGeom>
            <a:noFill/>
            <a:ln>
              <a:noFill/>
            </a:ln>
          </p:spPr>
          <p:txBody>
            <a:bodyPr anchorCtr="0" anchor="t" bIns="0" lIns="0" spcFirstLastPara="1" rIns="0" wrap="square" tIns="0">
              <a:spAutoFit/>
            </a:bodyPr>
            <a:lstStyle/>
            <a:p>
              <a:pPr indent="0" lvl="0" marL="0" marR="0" rtl="0" algn="ctr">
                <a:lnSpc>
                  <a:spcPct val="139945"/>
                </a:lnSpc>
                <a:spcBef>
                  <a:spcPts val="0"/>
                </a:spcBef>
                <a:spcAft>
                  <a:spcPts val="0"/>
                </a:spcAft>
                <a:buNone/>
              </a:pPr>
              <a:r>
                <a:rPr b="1" i="0" lang="en-US" sz="1099" u="none" cap="none" strike="noStrike">
                  <a:solidFill>
                    <a:srgbClr val="FFFFFF"/>
                  </a:solidFill>
                  <a:latin typeface="Geo"/>
                  <a:ea typeface="Geo"/>
                  <a:cs typeface="Geo"/>
                  <a:sym typeface="Geo"/>
                </a:rPr>
                <a:t>ACM VITC</a:t>
              </a:r>
              <a:endParaRPr/>
            </a:p>
          </p:txBody>
        </p:sp>
        <p:sp>
          <p:nvSpPr>
            <p:cNvPr id="407" name="Google Shape;407;p5"/>
            <p:cNvSpPr/>
            <p:nvPr/>
          </p:nvSpPr>
          <p:spPr>
            <a:xfrm>
              <a:off x="4933474" y="0"/>
              <a:ext cx="584964" cy="568250"/>
            </a:xfrm>
            <a:custGeom>
              <a:rect b="b" l="l" r="r" t="t"/>
              <a:pathLst>
                <a:path extrusionOk="0" h="568250" w="584964">
                  <a:moveTo>
                    <a:pt x="0" y="0"/>
                  </a:moveTo>
                  <a:lnTo>
                    <a:pt x="584963" y="0"/>
                  </a:lnTo>
                  <a:lnTo>
                    <a:pt x="584963" y="568250"/>
                  </a:lnTo>
                  <a:lnTo>
                    <a:pt x="0" y="568250"/>
                  </a:lnTo>
                  <a:lnTo>
                    <a:pt x="0" y="0"/>
                  </a:lnTo>
                  <a:close/>
                </a:path>
              </a:pathLst>
            </a:custGeom>
            <a:blipFill rotWithShape="1">
              <a:blip r:embed="rId6">
                <a:alphaModFix/>
              </a:blip>
              <a:stretch>
                <a:fillRect b="-11743" l="-9780" r="-710" t="-1998"/>
              </a:stretch>
            </a:blipFill>
            <a:ln>
              <a:noFill/>
            </a:ln>
          </p:spPr>
        </p:sp>
        <p:sp>
          <p:nvSpPr>
            <p:cNvPr id="408" name="Google Shape;408;p5"/>
            <p:cNvSpPr/>
            <p:nvPr/>
          </p:nvSpPr>
          <p:spPr>
            <a:xfrm>
              <a:off x="3190786" y="419"/>
              <a:ext cx="567412" cy="567412"/>
            </a:xfrm>
            <a:custGeom>
              <a:rect b="b" l="l" r="r" t="t"/>
              <a:pathLst>
                <a:path extrusionOk="0" h="567412" w="567412">
                  <a:moveTo>
                    <a:pt x="0" y="0"/>
                  </a:moveTo>
                  <a:lnTo>
                    <a:pt x="567411" y="0"/>
                  </a:lnTo>
                  <a:lnTo>
                    <a:pt x="567411" y="567412"/>
                  </a:lnTo>
                  <a:lnTo>
                    <a:pt x="0" y="567412"/>
                  </a:lnTo>
                  <a:lnTo>
                    <a:pt x="0" y="0"/>
                  </a:lnTo>
                  <a:close/>
                </a:path>
              </a:pathLst>
            </a:custGeom>
            <a:blipFill rotWithShape="1">
              <a:blip r:embed="rId7">
                <a:alphaModFix/>
              </a:blip>
              <a:stretch>
                <a:fillRect b="0" l="0" r="0" t="0"/>
              </a:stretch>
            </a:blipFill>
            <a:ln>
              <a:noFill/>
            </a:ln>
          </p:spPr>
        </p:sp>
        <p:sp>
          <p:nvSpPr>
            <p:cNvPr id="409" name="Google Shape;409;p5"/>
            <p:cNvSpPr txBox="1"/>
            <p:nvPr/>
          </p:nvSpPr>
          <p:spPr>
            <a:xfrm>
              <a:off x="522214" y="106831"/>
              <a:ext cx="2619805" cy="3184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Geo"/>
                  <a:ea typeface="Geo"/>
                  <a:cs typeface="Geo"/>
                  <a:sym typeface="Geo"/>
                </a:rPr>
                <a:t>vitchennai.acm.org</a:t>
              </a:r>
              <a:endParaRPr/>
            </a:p>
          </p:txBody>
        </p:sp>
        <p:sp>
          <p:nvSpPr>
            <p:cNvPr id="410" name="Google Shape;410;p5"/>
            <p:cNvSpPr/>
            <p:nvPr/>
          </p:nvSpPr>
          <p:spPr>
            <a:xfrm>
              <a:off x="0" y="47401"/>
              <a:ext cx="473448" cy="473448"/>
            </a:xfrm>
            <a:custGeom>
              <a:rect b="b" l="l" r="r" t="t"/>
              <a:pathLst>
                <a:path extrusionOk="0" h="473448" w="473448">
                  <a:moveTo>
                    <a:pt x="0" y="0"/>
                  </a:moveTo>
                  <a:lnTo>
                    <a:pt x="473448" y="0"/>
                  </a:lnTo>
                  <a:lnTo>
                    <a:pt x="473448" y="473448"/>
                  </a:lnTo>
                  <a:lnTo>
                    <a:pt x="0" y="473448"/>
                  </a:lnTo>
                  <a:lnTo>
                    <a:pt x="0" y="0"/>
                  </a:lnTo>
                  <a:close/>
                </a:path>
              </a:pathLst>
            </a:custGeom>
            <a:blipFill rotWithShape="1">
              <a:blip r:embed="rId8">
                <a:alphaModFix/>
              </a:blip>
              <a:stretch>
                <a:fillRect b="0" l="0" r="0" t="0"/>
              </a:stretch>
            </a:blip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06" name="Shape 106"/>
        <p:cNvGrpSpPr/>
        <p:nvPr/>
      </p:nvGrpSpPr>
      <p:grpSpPr>
        <a:xfrm>
          <a:off x="0" y="0"/>
          <a:ext cx="0" cy="0"/>
          <a:chOff x="0" y="0"/>
          <a:chExt cx="0" cy="0"/>
        </a:xfrm>
      </p:grpSpPr>
      <p:sp>
        <p:nvSpPr>
          <p:cNvPr id="107" name="Google Shape;107;p3"/>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08" name="Google Shape;108;p3"/>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09" name="Google Shape;109;p3"/>
          <p:cNvGrpSpPr/>
          <p:nvPr/>
        </p:nvGrpSpPr>
        <p:grpSpPr>
          <a:xfrm>
            <a:off x="237415" y="962609"/>
            <a:ext cx="9199210" cy="793274"/>
            <a:chOff x="0" y="0"/>
            <a:chExt cx="12265614" cy="1057698"/>
          </a:xfrm>
        </p:grpSpPr>
        <p:sp>
          <p:nvSpPr>
            <p:cNvPr id="110" name="Google Shape;110;p3"/>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111" name="Google Shape;111;p3"/>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12" name="Google Shape;112;p3"/>
          <p:cNvSpPr txBox="1"/>
          <p:nvPr/>
        </p:nvSpPr>
        <p:spPr>
          <a:xfrm>
            <a:off x="3346680" y="1691430"/>
            <a:ext cx="6086480" cy="6206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Functions:</a:t>
            </a:r>
            <a:endParaRPr/>
          </a:p>
        </p:txBody>
      </p:sp>
      <p:sp>
        <p:nvSpPr>
          <p:cNvPr id="113" name="Google Shape;113;p3"/>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14" name="Google Shape;114;p3"/>
          <p:cNvSpPr txBox="1"/>
          <p:nvPr/>
        </p:nvSpPr>
        <p:spPr>
          <a:xfrm>
            <a:off x="3023065" y="2886075"/>
            <a:ext cx="5999015" cy="1574527"/>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In Java, functions are called methods. A method is a block of code within a class that performs a specific task or set of tasks. Methods are used to organize code into reusable and modular units.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18" name="Shape 118"/>
        <p:cNvGrpSpPr/>
        <p:nvPr/>
      </p:nvGrpSpPr>
      <p:grpSpPr>
        <a:xfrm>
          <a:off x="0" y="0"/>
          <a:ext cx="0" cy="0"/>
          <a:chOff x="0" y="0"/>
          <a:chExt cx="0" cy="0"/>
        </a:xfrm>
      </p:grpSpPr>
      <p:sp>
        <p:nvSpPr>
          <p:cNvPr id="119" name="Google Shape;119;p4"/>
          <p:cNvSpPr txBox="1"/>
          <p:nvPr/>
        </p:nvSpPr>
        <p:spPr>
          <a:xfrm>
            <a:off x="2695985" y="1562702"/>
            <a:ext cx="654160" cy="84000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20" name="Google Shape;120;p4"/>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21" name="Google Shape;121;p4"/>
          <p:cNvGrpSpPr/>
          <p:nvPr/>
        </p:nvGrpSpPr>
        <p:grpSpPr>
          <a:xfrm>
            <a:off x="237415" y="962609"/>
            <a:ext cx="9199210" cy="793274"/>
            <a:chOff x="0" y="0"/>
            <a:chExt cx="12265614" cy="1057698"/>
          </a:xfrm>
        </p:grpSpPr>
        <p:sp>
          <p:nvSpPr>
            <p:cNvPr id="122" name="Google Shape;122;p4"/>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1" l="-45219" r="-54592" t="-21821"/>
              </a:stretch>
            </a:blipFill>
            <a:ln>
              <a:noFill/>
            </a:ln>
          </p:spPr>
        </p:sp>
        <p:sp>
          <p:nvSpPr>
            <p:cNvPr id="123" name="Google Shape;123;p4"/>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24" name="Google Shape;124;p4"/>
          <p:cNvSpPr txBox="1"/>
          <p:nvPr/>
        </p:nvSpPr>
        <p:spPr>
          <a:xfrm>
            <a:off x="3346680" y="1691430"/>
            <a:ext cx="6086480" cy="620649"/>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Why we use functions:</a:t>
            </a:r>
            <a:endParaRPr/>
          </a:p>
        </p:txBody>
      </p:sp>
      <p:sp>
        <p:nvSpPr>
          <p:cNvPr id="125" name="Google Shape;125;p4"/>
          <p:cNvSpPr txBox="1"/>
          <p:nvPr/>
        </p:nvSpPr>
        <p:spPr>
          <a:xfrm>
            <a:off x="8976760" y="5225348"/>
            <a:ext cx="456400" cy="72192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26" name="Google Shape;126;p4"/>
          <p:cNvSpPr txBox="1"/>
          <p:nvPr/>
        </p:nvSpPr>
        <p:spPr>
          <a:xfrm>
            <a:off x="3046104" y="2602230"/>
            <a:ext cx="5658400" cy="3981450"/>
          </a:xfrm>
          <a:prstGeom prst="rect">
            <a:avLst/>
          </a:prstGeom>
          <a:noFill/>
          <a:ln>
            <a:noFill/>
          </a:ln>
        </p:spPr>
        <p:txBody>
          <a:bodyPr anchorCtr="0" anchor="t" bIns="0" lIns="0" spcFirstLastPara="1" rIns="0" wrap="square" tIns="0">
            <a:spAutoFit/>
          </a:bodyPr>
          <a:lstStyle/>
          <a:p>
            <a:pPr indent="-215900" lvl="1" marL="431801" marR="0" rtl="0" algn="ctr">
              <a:lnSpc>
                <a:spcPct val="120000"/>
              </a:lnSpc>
              <a:spcBef>
                <a:spcPts val="0"/>
              </a:spcBef>
              <a:spcAft>
                <a:spcPts val="0"/>
              </a:spcAft>
              <a:buClr>
                <a:srgbClr val="FFFFFF"/>
              </a:buClr>
              <a:buSzPts val="2000"/>
              <a:buFont typeface="Arial"/>
              <a:buChar char="•"/>
            </a:pPr>
            <a:r>
              <a:rPr b="0" i="0" lang="en-US" sz="2000" u="none" cap="none" strike="noStrike">
                <a:solidFill>
                  <a:srgbClr val="FFFFFF"/>
                </a:solidFill>
                <a:latin typeface="Comfortaa"/>
                <a:ea typeface="Comfortaa"/>
                <a:cs typeface="Comfortaa"/>
                <a:sym typeface="Comfortaa"/>
              </a:rPr>
              <a:t>Modularity: Methods allow you to break your code into smaller, more manageable pieces. Each method focuses on a specific task, making the code easier to understand and maintain.</a:t>
            </a:r>
            <a:endParaRPr/>
          </a:p>
          <a:p>
            <a:pPr indent="-215900" lvl="1" marL="431801" marR="0" rtl="0" algn="ctr">
              <a:lnSpc>
                <a:spcPct val="120000"/>
              </a:lnSpc>
              <a:spcBef>
                <a:spcPts val="0"/>
              </a:spcBef>
              <a:spcAft>
                <a:spcPts val="0"/>
              </a:spcAft>
              <a:buClr>
                <a:srgbClr val="FFFFFF"/>
              </a:buClr>
              <a:buSzPts val="2000"/>
              <a:buFont typeface="Arial"/>
              <a:buChar char="•"/>
            </a:pPr>
            <a:r>
              <a:rPr b="0" i="0" lang="en-US" sz="2000" u="none" cap="none" strike="noStrike">
                <a:solidFill>
                  <a:srgbClr val="FFFFFF"/>
                </a:solidFill>
                <a:latin typeface="Comfortaa"/>
                <a:ea typeface="Comfortaa"/>
                <a:cs typeface="Comfortaa"/>
                <a:sym typeface="Comfortaa"/>
              </a:rPr>
              <a:t>Reusability: Methods can be reused throughout your program. Once you've defined a method, you can call it multiple times from different parts of your code without having to rewrite the same logic.</a:t>
            </a:r>
            <a:endParaRPr/>
          </a:p>
          <a:p>
            <a:pPr indent="0" lvl="0" marL="0" marR="0" rtl="0" algn="ctr">
              <a:lnSpc>
                <a:spcPct val="120000"/>
              </a:lnSpc>
              <a:spcBef>
                <a:spcPts val="0"/>
              </a:spcBef>
              <a:spcAft>
                <a:spcPts val="0"/>
              </a:spcAft>
              <a:buNone/>
            </a:pPr>
            <a:r>
              <a:t/>
            </a:r>
            <a:endParaRPr b="0" i="0" sz="2000" u="none" cap="none" strike="noStrike">
              <a:solidFill>
                <a:srgbClr val="FFFFFF"/>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30" name="Shape 130"/>
        <p:cNvGrpSpPr/>
        <p:nvPr/>
      </p:nvGrpSpPr>
      <p:grpSpPr>
        <a:xfrm>
          <a:off x="0" y="0"/>
          <a:ext cx="0" cy="0"/>
          <a:chOff x="0" y="0"/>
          <a:chExt cx="0" cy="0"/>
        </a:xfrm>
      </p:grpSpPr>
      <p:sp>
        <p:nvSpPr>
          <p:cNvPr id="131" name="Google Shape;131;g248a5275fa9_0_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32" name="Google Shape;132;g248a5275fa9_0_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33" name="Google Shape;133;g248a5275fa9_0_0"/>
          <p:cNvGrpSpPr/>
          <p:nvPr/>
        </p:nvGrpSpPr>
        <p:grpSpPr>
          <a:xfrm>
            <a:off x="237415" y="962609"/>
            <a:ext cx="9199211" cy="793274"/>
            <a:chOff x="0" y="0"/>
            <a:chExt cx="12265614" cy="1057698"/>
          </a:xfrm>
        </p:grpSpPr>
        <p:sp>
          <p:nvSpPr>
            <p:cNvPr id="134" name="Google Shape;134;g248a5275fa9_0_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35" name="Google Shape;135;g248a5275fa9_0_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36" name="Google Shape;136;g248a5275fa9_0_0"/>
          <p:cNvSpPr txBox="1"/>
          <p:nvPr/>
        </p:nvSpPr>
        <p:spPr>
          <a:xfrm>
            <a:off x="3474210" y="3288250"/>
            <a:ext cx="6086400" cy="20751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Welcome to Access Modifiers</a:t>
            </a:r>
            <a:endParaRPr/>
          </a:p>
          <a:p>
            <a:pPr indent="0" lvl="0" marL="0" marR="0" rtl="0" algn="l">
              <a:lnSpc>
                <a:spcPct val="108016"/>
              </a:lnSpc>
              <a:spcBef>
                <a:spcPts val="0"/>
              </a:spcBef>
              <a:spcAft>
                <a:spcPts val="0"/>
              </a:spcAft>
              <a:buNone/>
            </a:pPr>
            <a:r>
              <a:rPr b="0" i="0" lang="en-US" sz="4266" u="none" cap="none" strike="noStrike">
                <a:solidFill>
                  <a:srgbClr val="E7E7E7"/>
                </a:solidFill>
                <a:latin typeface="Arimo"/>
                <a:ea typeface="Arimo"/>
                <a:cs typeface="Arimo"/>
                <a:sym typeface="Arimo"/>
              </a:rPr>
              <a:t>  </a:t>
            </a:r>
            <a:endParaRPr/>
          </a:p>
        </p:txBody>
      </p:sp>
      <p:sp>
        <p:nvSpPr>
          <p:cNvPr id="137" name="Google Shape;137;g248a5275fa9_0_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41" name="Shape 141"/>
        <p:cNvGrpSpPr/>
        <p:nvPr/>
      </p:nvGrpSpPr>
      <p:grpSpPr>
        <a:xfrm>
          <a:off x="0" y="0"/>
          <a:ext cx="0" cy="0"/>
          <a:chOff x="0" y="0"/>
          <a:chExt cx="0" cy="0"/>
        </a:xfrm>
      </p:grpSpPr>
      <p:sp>
        <p:nvSpPr>
          <p:cNvPr id="142" name="Google Shape;142;g248a5275fa9_0_10"/>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43" name="Google Shape;143;g248a5275fa9_0_10"/>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44" name="Google Shape;144;g248a5275fa9_0_10"/>
          <p:cNvGrpSpPr/>
          <p:nvPr/>
        </p:nvGrpSpPr>
        <p:grpSpPr>
          <a:xfrm>
            <a:off x="237415" y="962609"/>
            <a:ext cx="9199211" cy="793274"/>
            <a:chOff x="0" y="0"/>
            <a:chExt cx="12265614" cy="1057698"/>
          </a:xfrm>
        </p:grpSpPr>
        <p:sp>
          <p:nvSpPr>
            <p:cNvPr id="145" name="Google Shape;145;g248a5275fa9_0_10"/>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46" name="Google Shape;146;g248a5275fa9_0_10"/>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47" name="Google Shape;147;g248a5275fa9_0_10"/>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Agenda</a:t>
            </a:r>
            <a:endParaRPr/>
          </a:p>
        </p:txBody>
      </p:sp>
      <p:sp>
        <p:nvSpPr>
          <p:cNvPr id="148" name="Google Shape;148;g248a5275fa9_0_10"/>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49" name="Google Shape;149;g248a5275fa9_0_10"/>
          <p:cNvSpPr txBox="1"/>
          <p:nvPr/>
        </p:nvSpPr>
        <p:spPr>
          <a:xfrm>
            <a:off x="3174983" y="2848509"/>
            <a:ext cx="5646000" cy="1710300"/>
          </a:xfrm>
          <a:prstGeom prst="rect">
            <a:avLst/>
          </a:prstGeom>
          <a:noFill/>
          <a:ln>
            <a:noFill/>
          </a:ln>
        </p:spPr>
        <p:txBody>
          <a:bodyPr anchorCtr="0" anchor="t" bIns="0" lIns="0" spcFirstLastPara="1" rIns="0" wrap="square" tIns="0">
            <a:spAutoFit/>
          </a:bodyPr>
          <a:lstStyle/>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Public Functions</a:t>
            </a:r>
            <a:endParaRPr/>
          </a:p>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Private Functions</a:t>
            </a:r>
            <a:endParaRPr/>
          </a:p>
          <a:p>
            <a:pPr indent="0" lvl="0" marL="0" marR="0" rtl="0" algn="l">
              <a:lnSpc>
                <a:spcPct val="120055"/>
              </a:lnSpc>
              <a:spcBef>
                <a:spcPts val="0"/>
              </a:spcBef>
              <a:spcAft>
                <a:spcPts val="0"/>
              </a:spcAft>
              <a:buNone/>
            </a:pPr>
            <a:r>
              <a:rPr b="0" i="0" lang="en-US" sz="3266" u="none" cap="none" strike="noStrike">
                <a:solidFill>
                  <a:srgbClr val="FFFFFF"/>
                </a:solidFill>
                <a:latin typeface="Comfortaa"/>
                <a:ea typeface="Comfortaa"/>
                <a:cs typeface="Comfortaa"/>
                <a:sym typeface="Comfortaa"/>
              </a:rPr>
              <a:t>Protected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53" name="Shape 153"/>
        <p:cNvGrpSpPr/>
        <p:nvPr/>
      </p:nvGrpSpPr>
      <p:grpSpPr>
        <a:xfrm>
          <a:off x="0" y="0"/>
          <a:ext cx="0" cy="0"/>
          <a:chOff x="0" y="0"/>
          <a:chExt cx="0" cy="0"/>
        </a:xfrm>
      </p:grpSpPr>
      <p:sp>
        <p:nvSpPr>
          <p:cNvPr id="154" name="Google Shape;154;g248a5275fa9_0_21"/>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55" name="Google Shape;155;g248a5275fa9_0_21"/>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56" name="Google Shape;156;g248a5275fa9_0_21"/>
          <p:cNvGrpSpPr/>
          <p:nvPr/>
        </p:nvGrpSpPr>
        <p:grpSpPr>
          <a:xfrm>
            <a:off x="237415" y="962609"/>
            <a:ext cx="9199211" cy="793274"/>
            <a:chOff x="0" y="0"/>
            <a:chExt cx="12265614" cy="1057698"/>
          </a:xfrm>
        </p:grpSpPr>
        <p:sp>
          <p:nvSpPr>
            <p:cNvPr id="157" name="Google Shape;157;g248a5275fa9_0_21"/>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58" name="Google Shape;158;g248a5275fa9_0_21"/>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59" name="Google Shape;159;g248a5275fa9_0_21"/>
          <p:cNvSpPr txBox="1"/>
          <p:nvPr/>
        </p:nvSpPr>
        <p:spPr>
          <a:xfrm>
            <a:off x="3118480" y="1600802"/>
            <a:ext cx="6086400" cy="13575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Functions accessibility</a:t>
            </a:r>
            <a:endParaRPr/>
          </a:p>
          <a:p>
            <a:pPr indent="0" lvl="0" marL="0" marR="0" rtl="0" algn="l">
              <a:lnSpc>
                <a:spcPct val="98734"/>
              </a:lnSpc>
              <a:spcBef>
                <a:spcPts val="0"/>
              </a:spcBef>
              <a:spcAft>
                <a:spcPts val="0"/>
              </a:spcAft>
              <a:buNone/>
            </a:pPr>
            <a:r>
              <a:t/>
            </a:r>
            <a:endParaRPr b="0" i="0" sz="4266" u="none" cap="none" strike="noStrike">
              <a:solidFill>
                <a:srgbClr val="BD64B5"/>
              </a:solidFill>
              <a:latin typeface="Arimo"/>
              <a:ea typeface="Arimo"/>
              <a:cs typeface="Arimo"/>
              <a:sym typeface="Arimo"/>
            </a:endParaRPr>
          </a:p>
        </p:txBody>
      </p:sp>
      <p:sp>
        <p:nvSpPr>
          <p:cNvPr id="160" name="Google Shape;160;g248a5275fa9_0_21"/>
          <p:cNvSpPr txBox="1"/>
          <p:nvPr/>
        </p:nvSpPr>
        <p:spPr>
          <a:xfrm>
            <a:off x="8976760" y="5225348"/>
            <a:ext cx="456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4CAE97"/>
                </a:solidFill>
                <a:latin typeface="Comfortaa"/>
                <a:ea typeface="Comfortaa"/>
                <a:cs typeface="Comfortaa"/>
                <a:sym typeface="Comfortaa"/>
              </a:rPr>
              <a:t>}</a:t>
            </a:r>
            <a:endParaRPr/>
          </a:p>
        </p:txBody>
      </p:sp>
      <p:sp>
        <p:nvSpPr>
          <p:cNvPr id="161" name="Google Shape;161;g248a5275fa9_0_21"/>
          <p:cNvSpPr txBox="1"/>
          <p:nvPr/>
        </p:nvSpPr>
        <p:spPr>
          <a:xfrm>
            <a:off x="3023065" y="2886075"/>
            <a:ext cx="5999100" cy="14538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b="0" i="0" lang="en-US" sz="2053" u="none" cap="none" strike="noStrike">
                <a:solidFill>
                  <a:srgbClr val="FFFFFF"/>
                </a:solidFill>
                <a:latin typeface="Comfortaa"/>
                <a:ea typeface="Comfortaa"/>
                <a:cs typeface="Comfortaa"/>
                <a:sym typeface="Comfortaa"/>
              </a:rPr>
              <a:t>In Java, methods (functions) can have different access modifiers, which determine their visibility and accessibility from other classes.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65" name="Shape 165"/>
        <p:cNvGrpSpPr/>
        <p:nvPr/>
      </p:nvGrpSpPr>
      <p:grpSpPr>
        <a:xfrm>
          <a:off x="0" y="0"/>
          <a:ext cx="0" cy="0"/>
          <a:chOff x="0" y="0"/>
          <a:chExt cx="0" cy="0"/>
        </a:xfrm>
      </p:grpSpPr>
      <p:sp>
        <p:nvSpPr>
          <p:cNvPr id="166" name="Google Shape;166;g248a5275fa9_0_32"/>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67" name="Google Shape;167;g248a5275fa9_0_32"/>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68" name="Google Shape;168;g248a5275fa9_0_32"/>
          <p:cNvGrpSpPr/>
          <p:nvPr/>
        </p:nvGrpSpPr>
        <p:grpSpPr>
          <a:xfrm>
            <a:off x="237415" y="962609"/>
            <a:ext cx="9199211" cy="793274"/>
            <a:chOff x="0" y="0"/>
            <a:chExt cx="12265614" cy="1057698"/>
          </a:xfrm>
        </p:grpSpPr>
        <p:sp>
          <p:nvSpPr>
            <p:cNvPr id="169" name="Google Shape;169;g248a5275fa9_0_32"/>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70" name="Google Shape;170;g248a5275fa9_0_32"/>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71" name="Google Shape;171;g248a5275fa9_0_32"/>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Public access modifier:</a:t>
            </a:r>
            <a:endParaRPr/>
          </a:p>
        </p:txBody>
      </p:sp>
      <p:sp>
        <p:nvSpPr>
          <p:cNvPr id="172" name="Google Shape;172;g248a5275fa9_0_32"/>
          <p:cNvSpPr txBox="1"/>
          <p:nvPr/>
        </p:nvSpPr>
        <p:spPr>
          <a:xfrm>
            <a:off x="3346680" y="3112770"/>
            <a:ext cx="5259900" cy="6402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A public method is accessible from any other class. It has the broadest visibility.</a:t>
            </a:r>
            <a:endParaRPr/>
          </a:p>
        </p:txBody>
      </p:sp>
      <p:sp>
        <p:nvSpPr>
          <p:cNvPr id="173" name="Google Shape;173;g248a5275fa9_0_32"/>
          <p:cNvSpPr txBox="1"/>
          <p:nvPr/>
        </p:nvSpPr>
        <p:spPr>
          <a:xfrm>
            <a:off x="2884104" y="4229158"/>
            <a:ext cx="6549000" cy="13053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public void publicMethod() {</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    // This method can be accessed from any other class.</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a:t>
            </a:r>
            <a:endParaRPr/>
          </a:p>
          <a:p>
            <a:pPr indent="0" lvl="0" marL="0" marR="0" rtl="0" algn="ctr">
              <a:lnSpc>
                <a:spcPct val="108000"/>
              </a:lnSpc>
              <a:spcBef>
                <a:spcPts val="0"/>
              </a:spcBef>
              <a:spcAft>
                <a:spcPts val="0"/>
              </a:spcAft>
              <a:buNone/>
            </a:pPr>
            <a:r>
              <a:t/>
            </a:r>
            <a:endParaRPr b="0" i="0" sz="2000" u="none" cap="none" strike="noStrike">
              <a:solidFill>
                <a:srgbClr val="FFFFFF"/>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77" name="Shape 177"/>
        <p:cNvGrpSpPr/>
        <p:nvPr/>
      </p:nvGrpSpPr>
      <p:grpSpPr>
        <a:xfrm>
          <a:off x="0" y="0"/>
          <a:ext cx="0" cy="0"/>
          <a:chOff x="0" y="0"/>
          <a:chExt cx="0" cy="0"/>
        </a:xfrm>
      </p:grpSpPr>
      <p:sp>
        <p:nvSpPr>
          <p:cNvPr id="178" name="Google Shape;178;g248a5275fa9_0_43"/>
          <p:cNvSpPr txBox="1"/>
          <p:nvPr/>
        </p:nvSpPr>
        <p:spPr>
          <a:xfrm>
            <a:off x="2695985" y="1562702"/>
            <a:ext cx="654300" cy="8208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0" i="0" lang="en-US" sz="5333" u="none" cap="none" strike="noStrike">
                <a:solidFill>
                  <a:srgbClr val="E81A81"/>
                </a:solidFill>
                <a:latin typeface="Comfortaa"/>
                <a:ea typeface="Comfortaa"/>
                <a:cs typeface="Comfortaa"/>
                <a:sym typeface="Comfortaa"/>
              </a:rPr>
              <a:t>{</a:t>
            </a:r>
            <a:endParaRPr/>
          </a:p>
        </p:txBody>
      </p:sp>
      <p:sp>
        <p:nvSpPr>
          <p:cNvPr id="179" name="Google Shape;179;g248a5275fa9_0_43"/>
          <p:cNvSpPr/>
          <p:nvPr/>
        </p:nvSpPr>
        <p:spPr>
          <a:xfrm>
            <a:off x="237415" y="1779206"/>
            <a:ext cx="2536433" cy="4168066"/>
          </a:xfrm>
          <a:custGeom>
            <a:rect b="b" l="l" r="r" t="t"/>
            <a:pathLst>
              <a:path extrusionOk="0" h="4168066" w="2536433">
                <a:moveTo>
                  <a:pt x="0" y="0"/>
                </a:moveTo>
                <a:lnTo>
                  <a:pt x="2536433" y="0"/>
                </a:lnTo>
                <a:lnTo>
                  <a:pt x="2536433" y="4168067"/>
                </a:lnTo>
                <a:lnTo>
                  <a:pt x="0" y="4168067"/>
                </a:lnTo>
                <a:lnTo>
                  <a:pt x="0" y="0"/>
                </a:lnTo>
                <a:close/>
              </a:path>
            </a:pathLst>
          </a:custGeom>
          <a:blipFill rotWithShape="1">
            <a:blip r:embed="rId3">
              <a:alphaModFix/>
            </a:blip>
            <a:stretch>
              <a:fillRect b="0" l="0" r="0" t="0"/>
            </a:stretch>
          </a:blipFill>
          <a:ln>
            <a:noFill/>
          </a:ln>
        </p:spPr>
      </p:sp>
      <p:grpSp>
        <p:nvGrpSpPr>
          <p:cNvPr id="180" name="Google Shape;180;g248a5275fa9_0_43"/>
          <p:cNvGrpSpPr/>
          <p:nvPr/>
        </p:nvGrpSpPr>
        <p:grpSpPr>
          <a:xfrm>
            <a:off x="237415" y="962609"/>
            <a:ext cx="9199211" cy="793274"/>
            <a:chOff x="0" y="0"/>
            <a:chExt cx="12265614" cy="1057698"/>
          </a:xfrm>
        </p:grpSpPr>
        <p:sp>
          <p:nvSpPr>
            <p:cNvPr id="181" name="Google Shape;181;g248a5275fa9_0_43"/>
            <p:cNvSpPr/>
            <p:nvPr/>
          </p:nvSpPr>
          <p:spPr>
            <a:xfrm>
              <a:off x="10812311" y="0"/>
              <a:ext cx="1453303" cy="1057698"/>
            </a:xfrm>
            <a:custGeom>
              <a:rect b="b" l="l" r="r" t="t"/>
              <a:pathLst>
                <a:path extrusionOk="0" h="1057698" w="1453303">
                  <a:moveTo>
                    <a:pt x="0" y="0"/>
                  </a:moveTo>
                  <a:lnTo>
                    <a:pt x="1453303" y="0"/>
                  </a:lnTo>
                  <a:lnTo>
                    <a:pt x="1453303" y="1057698"/>
                  </a:lnTo>
                  <a:lnTo>
                    <a:pt x="0" y="1057698"/>
                  </a:lnTo>
                  <a:lnTo>
                    <a:pt x="0" y="0"/>
                  </a:lnTo>
                  <a:close/>
                </a:path>
              </a:pathLst>
            </a:custGeom>
            <a:blipFill rotWithShape="1">
              <a:blip r:embed="rId4">
                <a:alphaModFix/>
              </a:blip>
              <a:stretch>
                <a:fillRect b="-32618" l="-45217" r="-54586" t="-21818"/>
              </a:stretch>
            </a:blipFill>
            <a:ln>
              <a:noFill/>
            </a:ln>
          </p:spPr>
        </p:sp>
        <p:sp>
          <p:nvSpPr>
            <p:cNvPr id="182" name="Google Shape;182;g248a5275fa9_0_43"/>
            <p:cNvSpPr/>
            <p:nvPr/>
          </p:nvSpPr>
          <p:spPr>
            <a:xfrm>
              <a:off x="0" y="203172"/>
              <a:ext cx="2285455" cy="651355"/>
            </a:xfrm>
            <a:custGeom>
              <a:rect b="b" l="l" r="r" t="t"/>
              <a:pathLst>
                <a:path extrusionOk="0" h="651355" w="2285455">
                  <a:moveTo>
                    <a:pt x="0" y="0"/>
                  </a:moveTo>
                  <a:lnTo>
                    <a:pt x="2285455" y="0"/>
                  </a:lnTo>
                  <a:lnTo>
                    <a:pt x="2285455" y="651355"/>
                  </a:lnTo>
                  <a:lnTo>
                    <a:pt x="0" y="651355"/>
                  </a:lnTo>
                  <a:lnTo>
                    <a:pt x="0" y="0"/>
                  </a:lnTo>
                  <a:close/>
                </a:path>
              </a:pathLst>
            </a:custGeom>
            <a:blipFill rotWithShape="1">
              <a:blip r:embed="rId5">
                <a:alphaModFix/>
              </a:blip>
              <a:stretch>
                <a:fillRect b="0" l="0" r="0" t="0"/>
              </a:stretch>
            </a:blipFill>
            <a:ln>
              <a:noFill/>
            </a:ln>
          </p:spPr>
        </p:sp>
      </p:grpSp>
      <p:sp>
        <p:nvSpPr>
          <p:cNvPr id="183" name="Google Shape;183;g248a5275fa9_0_43"/>
          <p:cNvSpPr txBox="1"/>
          <p:nvPr/>
        </p:nvSpPr>
        <p:spPr>
          <a:xfrm>
            <a:off x="3346680" y="1691430"/>
            <a:ext cx="6086400" cy="656700"/>
          </a:xfrm>
          <a:prstGeom prst="rect">
            <a:avLst/>
          </a:prstGeom>
          <a:noFill/>
          <a:ln>
            <a:noFill/>
          </a:ln>
        </p:spPr>
        <p:txBody>
          <a:bodyPr anchorCtr="0" anchor="t" bIns="0" lIns="0" spcFirstLastPara="1" rIns="0" wrap="square" tIns="0">
            <a:spAutoFit/>
          </a:bodyPr>
          <a:lstStyle/>
          <a:p>
            <a:pPr indent="0" lvl="0" marL="0" marR="0" rtl="0" algn="l">
              <a:lnSpc>
                <a:spcPct val="108016"/>
              </a:lnSpc>
              <a:spcBef>
                <a:spcPts val="0"/>
              </a:spcBef>
              <a:spcAft>
                <a:spcPts val="0"/>
              </a:spcAft>
              <a:buNone/>
            </a:pPr>
            <a:r>
              <a:rPr b="0" i="0" lang="en-US" sz="4266" u="none" cap="none" strike="noStrike">
                <a:solidFill>
                  <a:srgbClr val="BD64B5"/>
                </a:solidFill>
                <a:latin typeface="Arimo"/>
                <a:ea typeface="Arimo"/>
                <a:cs typeface="Arimo"/>
                <a:sym typeface="Arimo"/>
              </a:rPr>
              <a:t>Private access modifier:</a:t>
            </a:r>
            <a:endParaRPr/>
          </a:p>
        </p:txBody>
      </p:sp>
      <p:sp>
        <p:nvSpPr>
          <p:cNvPr id="184" name="Google Shape;184;g248a5275fa9_0_43"/>
          <p:cNvSpPr txBox="1"/>
          <p:nvPr/>
        </p:nvSpPr>
        <p:spPr>
          <a:xfrm>
            <a:off x="3346680" y="3112770"/>
            <a:ext cx="5259900" cy="9729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A private method is only accessible within the same class where it is declared. It has the most restrictive visibility.</a:t>
            </a:r>
            <a:endParaRPr/>
          </a:p>
        </p:txBody>
      </p:sp>
      <p:sp>
        <p:nvSpPr>
          <p:cNvPr id="185" name="Google Shape;185;g248a5275fa9_0_43"/>
          <p:cNvSpPr txBox="1"/>
          <p:nvPr/>
        </p:nvSpPr>
        <p:spPr>
          <a:xfrm>
            <a:off x="2884104" y="4229158"/>
            <a:ext cx="6549000" cy="16377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private void privateMethod() {</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    // This method can only be accessed within the same class.</a:t>
            </a:r>
            <a:endParaRPr/>
          </a:p>
          <a:p>
            <a:pPr indent="0" lvl="0" marL="0" marR="0" rtl="0" algn="ctr">
              <a:lnSpc>
                <a:spcPct val="108000"/>
              </a:lnSpc>
              <a:spcBef>
                <a:spcPts val="0"/>
              </a:spcBef>
              <a:spcAft>
                <a:spcPts val="0"/>
              </a:spcAft>
              <a:buNone/>
            </a:pPr>
            <a:r>
              <a:rPr b="0" i="0" lang="en-US" sz="2000" u="none" cap="none" strike="noStrike">
                <a:solidFill>
                  <a:srgbClr val="FFFFFF"/>
                </a:solidFill>
                <a:latin typeface="Arimo"/>
                <a:ea typeface="Arimo"/>
                <a:cs typeface="Arimo"/>
                <a:sym typeface="Arimo"/>
              </a:rPr>
              <a:t>}</a:t>
            </a:r>
            <a:endParaRPr/>
          </a:p>
          <a:p>
            <a:pPr indent="0" lvl="0" marL="0" marR="0" rtl="0" algn="ctr">
              <a:lnSpc>
                <a:spcPct val="108000"/>
              </a:lnSpc>
              <a:spcBef>
                <a:spcPts val="0"/>
              </a:spcBef>
              <a:spcAft>
                <a:spcPts val="0"/>
              </a:spcAft>
              <a:buNone/>
            </a:pPr>
            <a:r>
              <a:t/>
            </a:r>
            <a:endParaRPr b="0" i="0" sz="2000" u="none" cap="none" strike="noStrike">
              <a:solidFill>
                <a:srgbClr val="FFFFFF"/>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