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 id="261" r:id="rId26"/>
  </p:sldIdLst>
  <p:sldSz cx="9753600" cy="73152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Georgia Pro" charset="1" panose="02040502050405020303"/>
      <p:regular r:id="rId10"/>
    </p:embeddedFont>
    <p:embeddedFont>
      <p:font typeface="Georgia Pro Bold" charset="1" panose="02040802050405020203"/>
      <p:regular r:id="rId11"/>
    </p:embeddedFont>
    <p:embeddedFont>
      <p:font typeface="Georgia Pro Italics" charset="1" panose="02040502050405090303"/>
      <p:regular r:id="rId12"/>
    </p:embeddedFont>
    <p:embeddedFont>
      <p:font typeface="Georgia Pro Bold Italics" charset="1" panose="02040802050405090203"/>
      <p:regular r:id="rId13"/>
    </p:embeddedFont>
    <p:embeddedFont>
      <p:font typeface="Georgia Pro Light" charset="1" panose="02040302050405020303"/>
      <p:regular r:id="rId14"/>
    </p:embeddedFont>
    <p:embeddedFont>
      <p:font typeface="Georgia Pro Light Italics" charset="1" panose="02040302050405090303"/>
      <p:regular r:id="rId15"/>
    </p:embeddedFont>
    <p:embeddedFont>
      <p:font typeface="Georgia Pro Heavy" charset="1" panose="02040A02050405020203"/>
      <p:regular r:id="rId16"/>
    </p:embeddedFont>
    <p:embeddedFont>
      <p:font typeface="Georgia Pro Heavy Italics" charset="1" panose="02040A02050405090203"/>
      <p:regular r:id="rId17"/>
    </p:embeddedFont>
    <p:embeddedFont>
      <p:font typeface="Comfortaa" charset="1" panose="00000500000000000000"/>
      <p:regular r:id="rId18"/>
    </p:embeddedFont>
    <p:embeddedFont>
      <p:font typeface="Comfortaa Bold" charset="1" panose="00000800000000000000"/>
      <p:regular r:id="rId19"/>
    </p:embeddedFont>
    <p:embeddedFont>
      <p:font typeface="Comfortaa Light" charset="1" panose="000004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0111A"/>
        </a:solidFill>
      </p:bgPr>
    </p:bg>
    <p:spTree>
      <p:nvGrpSpPr>
        <p:cNvPr id="1" name=""/>
        <p:cNvGrpSpPr/>
        <p:nvPr/>
      </p:nvGrpSpPr>
      <p:grpSpPr>
        <a:xfrm>
          <a:off x="0" y="0"/>
          <a:ext cx="0" cy="0"/>
          <a:chOff x="0" y="0"/>
          <a:chExt cx="0" cy="0"/>
        </a:xfrm>
      </p:grpSpPr>
      <p:sp>
        <p:nvSpPr>
          <p:cNvPr name="TextBox 2" id="2"/>
          <p:cNvSpPr txBox="true"/>
          <p:nvPr/>
        </p:nvSpPr>
        <p:spPr>
          <a:xfrm rot="0">
            <a:off x="2695985" y="1562702"/>
            <a:ext cx="654160" cy="840005"/>
          </a:xfrm>
          <a:prstGeom prst="rect">
            <a:avLst/>
          </a:prstGeom>
        </p:spPr>
        <p:txBody>
          <a:bodyPr anchor="t" rtlCol="false" tIns="0" lIns="0" bIns="0" rIns="0">
            <a:spAutoFit/>
          </a:bodyPr>
          <a:lstStyle/>
          <a:p>
            <a:pPr algn="l">
              <a:lnSpc>
                <a:spcPts val="6399"/>
              </a:lnSpc>
            </a:pPr>
            <a:r>
              <a:rPr lang="en-US" sz="5333">
                <a:solidFill>
                  <a:srgbClr val="E81A81"/>
                </a:solidFill>
                <a:latin typeface="Comfortaa"/>
              </a:rPr>
              <a:t>{</a:t>
            </a:r>
          </a:p>
        </p:txBody>
      </p:sp>
      <p:sp>
        <p:nvSpPr>
          <p:cNvPr name="Freeform 3" id="3"/>
          <p:cNvSpPr/>
          <p:nvPr/>
        </p:nvSpPr>
        <p:spPr>
          <a:xfrm flipH="false" flipV="false" rot="0">
            <a:off x="237415" y="1779206"/>
            <a:ext cx="2536433" cy="4168066"/>
          </a:xfrm>
          <a:custGeom>
            <a:avLst/>
            <a:gdLst/>
            <a:ahLst/>
            <a:cxnLst/>
            <a:rect r="r" b="b" t="t" l="l"/>
            <a:pathLst>
              <a:path h="4168066" w="2536433">
                <a:moveTo>
                  <a:pt x="0" y="0"/>
                </a:moveTo>
                <a:lnTo>
                  <a:pt x="2536433" y="0"/>
                </a:lnTo>
                <a:lnTo>
                  <a:pt x="2536433" y="4168067"/>
                </a:lnTo>
                <a:lnTo>
                  <a:pt x="0" y="41680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37415" y="962609"/>
            <a:ext cx="9199210" cy="793274"/>
            <a:chOff x="0" y="0"/>
            <a:chExt cx="12265614" cy="1057698"/>
          </a:xfrm>
        </p:grpSpPr>
        <p:sp>
          <p:nvSpPr>
            <p:cNvPr name="Freeform 5" id="5"/>
            <p:cNvSpPr/>
            <p:nvPr/>
          </p:nvSpPr>
          <p:spPr>
            <a:xfrm flipH="false" flipV="false" rot="0">
              <a:off x="10812311" y="0"/>
              <a:ext cx="1453303" cy="1057698"/>
            </a:xfrm>
            <a:custGeom>
              <a:avLst/>
              <a:gdLst/>
              <a:ahLst/>
              <a:cxnLst/>
              <a:rect r="r" b="b" t="t" l="l"/>
              <a:pathLst>
                <a:path h="1057698" w="1453303">
                  <a:moveTo>
                    <a:pt x="0" y="0"/>
                  </a:moveTo>
                  <a:lnTo>
                    <a:pt x="1453303" y="0"/>
                  </a:lnTo>
                  <a:lnTo>
                    <a:pt x="1453303" y="1057698"/>
                  </a:lnTo>
                  <a:lnTo>
                    <a:pt x="0" y="1057698"/>
                  </a:lnTo>
                  <a:lnTo>
                    <a:pt x="0" y="0"/>
                  </a:lnTo>
                  <a:close/>
                </a:path>
              </a:pathLst>
            </a:custGeom>
            <a:blipFill>
              <a:blip r:embed="rId4"/>
              <a:stretch>
                <a:fillRect l="-45222" t="-21822" r="-54596" b="-32615"/>
              </a:stretch>
            </a:blipFill>
          </p:spPr>
        </p:sp>
        <p:sp>
          <p:nvSpPr>
            <p:cNvPr name="Freeform 6" id="6"/>
            <p:cNvSpPr/>
            <p:nvPr/>
          </p:nvSpPr>
          <p:spPr>
            <a:xfrm flipH="false" flipV="false" rot="0">
              <a:off x="0" y="203172"/>
              <a:ext cx="2285455" cy="651355"/>
            </a:xfrm>
            <a:custGeom>
              <a:avLst/>
              <a:gdLst/>
              <a:ahLst/>
              <a:cxnLst/>
              <a:rect r="r" b="b" t="t" l="l"/>
              <a:pathLst>
                <a:path h="651355" w="2285455">
                  <a:moveTo>
                    <a:pt x="0" y="0"/>
                  </a:moveTo>
                  <a:lnTo>
                    <a:pt x="2285455" y="0"/>
                  </a:lnTo>
                  <a:lnTo>
                    <a:pt x="2285455" y="651355"/>
                  </a:lnTo>
                  <a:lnTo>
                    <a:pt x="0" y="651355"/>
                  </a:lnTo>
                  <a:lnTo>
                    <a:pt x="0" y="0"/>
                  </a:lnTo>
                  <a:close/>
                </a:path>
              </a:pathLst>
            </a:custGeom>
            <a:blipFill>
              <a:blip r:embed="rId5"/>
              <a:stretch>
                <a:fillRect l="0" t="0" r="0" b="0"/>
              </a:stretch>
            </a:blipFill>
          </p:spPr>
        </p:sp>
      </p:grpSp>
      <p:sp>
        <p:nvSpPr>
          <p:cNvPr name="TextBox 7" id="7"/>
          <p:cNvSpPr txBox="true"/>
          <p:nvPr/>
        </p:nvSpPr>
        <p:spPr>
          <a:xfrm rot="0">
            <a:off x="3350145" y="2907241"/>
            <a:ext cx="6086480" cy="1204849"/>
          </a:xfrm>
          <a:prstGeom prst="rect">
            <a:avLst/>
          </a:prstGeom>
        </p:spPr>
        <p:txBody>
          <a:bodyPr anchor="t" rtlCol="false" tIns="0" lIns="0" bIns="0" rIns="0">
            <a:spAutoFit/>
          </a:bodyPr>
          <a:lstStyle/>
          <a:p>
            <a:pPr algn="l">
              <a:lnSpc>
                <a:spcPts val="4608"/>
              </a:lnSpc>
            </a:pPr>
            <a:r>
              <a:rPr lang="en-US" sz="4266">
                <a:solidFill>
                  <a:srgbClr val="E7E7E7"/>
                </a:solidFill>
                <a:latin typeface="Arimo"/>
              </a:rPr>
              <a:t>Welcome to</a:t>
            </a:r>
          </a:p>
          <a:p>
            <a:pPr algn="l">
              <a:lnSpc>
                <a:spcPts val="4608"/>
              </a:lnSpc>
            </a:pPr>
            <a:r>
              <a:rPr lang="en-US" sz="4266">
                <a:solidFill>
                  <a:srgbClr val="E7E7E7"/>
                </a:solidFill>
                <a:latin typeface="Arimo"/>
              </a:rPr>
              <a:t>Inheritance</a:t>
            </a:r>
          </a:p>
        </p:txBody>
      </p:sp>
      <p:sp>
        <p:nvSpPr>
          <p:cNvPr name="TextBox 8" id="8"/>
          <p:cNvSpPr txBox="true"/>
          <p:nvPr/>
        </p:nvSpPr>
        <p:spPr>
          <a:xfrm rot="0">
            <a:off x="8976760" y="5225348"/>
            <a:ext cx="456400" cy="721925"/>
          </a:xfrm>
          <a:prstGeom prst="rect">
            <a:avLst/>
          </a:prstGeom>
        </p:spPr>
        <p:txBody>
          <a:bodyPr anchor="t" rtlCol="false" tIns="0" lIns="0" bIns="0" rIns="0">
            <a:spAutoFit/>
          </a:bodyPr>
          <a:lstStyle/>
          <a:p>
            <a:pPr algn="l">
              <a:lnSpc>
                <a:spcPts val="6399"/>
              </a:lnSpc>
            </a:pPr>
            <a:r>
              <a:rPr lang="en-US" sz="5333">
                <a:solidFill>
                  <a:srgbClr val="4CAE97"/>
                </a:solidFill>
                <a:latin typeface="Comfortaa"/>
              </a:rPr>
              <a: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0111A"/>
        </a:solidFill>
      </p:bgPr>
    </p:bg>
    <p:spTree>
      <p:nvGrpSpPr>
        <p:cNvPr id="1" name=""/>
        <p:cNvGrpSpPr/>
        <p:nvPr/>
      </p:nvGrpSpPr>
      <p:grpSpPr>
        <a:xfrm>
          <a:off x="0" y="0"/>
          <a:ext cx="0" cy="0"/>
          <a:chOff x="0" y="0"/>
          <a:chExt cx="0" cy="0"/>
        </a:xfrm>
      </p:grpSpPr>
      <p:sp>
        <p:nvSpPr>
          <p:cNvPr name="TextBox 2" id="2"/>
          <p:cNvSpPr txBox="true"/>
          <p:nvPr/>
        </p:nvSpPr>
        <p:spPr>
          <a:xfrm rot="0">
            <a:off x="2695985" y="1562702"/>
            <a:ext cx="654160" cy="840005"/>
          </a:xfrm>
          <a:prstGeom prst="rect">
            <a:avLst/>
          </a:prstGeom>
        </p:spPr>
        <p:txBody>
          <a:bodyPr anchor="t" rtlCol="false" tIns="0" lIns="0" bIns="0" rIns="0">
            <a:spAutoFit/>
          </a:bodyPr>
          <a:lstStyle/>
          <a:p>
            <a:pPr algn="l">
              <a:lnSpc>
                <a:spcPts val="6399"/>
              </a:lnSpc>
            </a:pPr>
            <a:r>
              <a:rPr lang="en-US" sz="5333">
                <a:solidFill>
                  <a:srgbClr val="E81A81"/>
                </a:solidFill>
                <a:latin typeface="Comfortaa"/>
              </a:rPr>
              <a:t>{</a:t>
            </a:r>
          </a:p>
        </p:txBody>
      </p:sp>
      <p:sp>
        <p:nvSpPr>
          <p:cNvPr name="Freeform 3" id="3"/>
          <p:cNvSpPr/>
          <p:nvPr/>
        </p:nvSpPr>
        <p:spPr>
          <a:xfrm flipH="false" flipV="false" rot="0">
            <a:off x="237415" y="1779206"/>
            <a:ext cx="2536433" cy="4168066"/>
          </a:xfrm>
          <a:custGeom>
            <a:avLst/>
            <a:gdLst/>
            <a:ahLst/>
            <a:cxnLst/>
            <a:rect r="r" b="b" t="t" l="l"/>
            <a:pathLst>
              <a:path h="4168066" w="2536433">
                <a:moveTo>
                  <a:pt x="0" y="0"/>
                </a:moveTo>
                <a:lnTo>
                  <a:pt x="2536433" y="0"/>
                </a:lnTo>
                <a:lnTo>
                  <a:pt x="2536433" y="4168067"/>
                </a:lnTo>
                <a:lnTo>
                  <a:pt x="0" y="41680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37415" y="962609"/>
            <a:ext cx="9199210" cy="793274"/>
            <a:chOff x="0" y="0"/>
            <a:chExt cx="12265614" cy="1057698"/>
          </a:xfrm>
        </p:grpSpPr>
        <p:sp>
          <p:nvSpPr>
            <p:cNvPr name="Freeform 5" id="5"/>
            <p:cNvSpPr/>
            <p:nvPr/>
          </p:nvSpPr>
          <p:spPr>
            <a:xfrm flipH="false" flipV="false" rot="0">
              <a:off x="10812311" y="0"/>
              <a:ext cx="1453303" cy="1057698"/>
            </a:xfrm>
            <a:custGeom>
              <a:avLst/>
              <a:gdLst/>
              <a:ahLst/>
              <a:cxnLst/>
              <a:rect r="r" b="b" t="t" l="l"/>
              <a:pathLst>
                <a:path h="1057698" w="1453303">
                  <a:moveTo>
                    <a:pt x="0" y="0"/>
                  </a:moveTo>
                  <a:lnTo>
                    <a:pt x="1453303" y="0"/>
                  </a:lnTo>
                  <a:lnTo>
                    <a:pt x="1453303" y="1057698"/>
                  </a:lnTo>
                  <a:lnTo>
                    <a:pt x="0" y="1057698"/>
                  </a:lnTo>
                  <a:lnTo>
                    <a:pt x="0" y="0"/>
                  </a:lnTo>
                  <a:close/>
                </a:path>
              </a:pathLst>
            </a:custGeom>
            <a:blipFill>
              <a:blip r:embed="rId4"/>
              <a:stretch>
                <a:fillRect l="-45222" t="-21822" r="-54596" b="-32615"/>
              </a:stretch>
            </a:blipFill>
          </p:spPr>
        </p:sp>
        <p:sp>
          <p:nvSpPr>
            <p:cNvPr name="Freeform 6" id="6"/>
            <p:cNvSpPr/>
            <p:nvPr/>
          </p:nvSpPr>
          <p:spPr>
            <a:xfrm flipH="false" flipV="false" rot="0">
              <a:off x="0" y="203172"/>
              <a:ext cx="2285455" cy="651355"/>
            </a:xfrm>
            <a:custGeom>
              <a:avLst/>
              <a:gdLst/>
              <a:ahLst/>
              <a:cxnLst/>
              <a:rect r="r" b="b" t="t" l="l"/>
              <a:pathLst>
                <a:path h="651355" w="2285455">
                  <a:moveTo>
                    <a:pt x="0" y="0"/>
                  </a:moveTo>
                  <a:lnTo>
                    <a:pt x="2285455" y="0"/>
                  </a:lnTo>
                  <a:lnTo>
                    <a:pt x="2285455" y="651355"/>
                  </a:lnTo>
                  <a:lnTo>
                    <a:pt x="0" y="651355"/>
                  </a:lnTo>
                  <a:lnTo>
                    <a:pt x="0" y="0"/>
                  </a:lnTo>
                  <a:close/>
                </a:path>
              </a:pathLst>
            </a:custGeom>
            <a:blipFill>
              <a:blip r:embed="rId5"/>
              <a:stretch>
                <a:fillRect l="0" t="0" r="0" b="0"/>
              </a:stretch>
            </a:blipFill>
          </p:spPr>
        </p:sp>
      </p:grpSp>
      <p:sp>
        <p:nvSpPr>
          <p:cNvPr name="TextBox 7" id="7"/>
          <p:cNvSpPr txBox="true"/>
          <p:nvPr/>
        </p:nvSpPr>
        <p:spPr>
          <a:xfrm rot="0">
            <a:off x="3346680" y="1691430"/>
            <a:ext cx="6086480" cy="620649"/>
          </a:xfrm>
          <a:prstGeom prst="rect">
            <a:avLst/>
          </a:prstGeom>
        </p:spPr>
        <p:txBody>
          <a:bodyPr anchor="t" rtlCol="false" tIns="0" lIns="0" bIns="0" rIns="0">
            <a:spAutoFit/>
          </a:bodyPr>
          <a:lstStyle/>
          <a:p>
            <a:pPr algn="l">
              <a:lnSpc>
                <a:spcPts val="4608"/>
              </a:lnSpc>
            </a:pPr>
            <a:r>
              <a:rPr lang="en-US" sz="4266">
                <a:solidFill>
                  <a:srgbClr val="BD64B5"/>
                </a:solidFill>
                <a:latin typeface="Arimo"/>
              </a:rPr>
              <a:t>Agenda</a:t>
            </a:r>
          </a:p>
        </p:txBody>
      </p:sp>
      <p:sp>
        <p:nvSpPr>
          <p:cNvPr name="TextBox 8" id="8"/>
          <p:cNvSpPr txBox="true"/>
          <p:nvPr/>
        </p:nvSpPr>
        <p:spPr>
          <a:xfrm rot="0">
            <a:off x="8976760" y="5225348"/>
            <a:ext cx="456400" cy="721925"/>
          </a:xfrm>
          <a:prstGeom prst="rect">
            <a:avLst/>
          </a:prstGeom>
        </p:spPr>
        <p:txBody>
          <a:bodyPr anchor="t" rtlCol="false" tIns="0" lIns="0" bIns="0" rIns="0">
            <a:spAutoFit/>
          </a:bodyPr>
          <a:lstStyle/>
          <a:p>
            <a:pPr algn="l">
              <a:lnSpc>
                <a:spcPts val="6399"/>
              </a:lnSpc>
            </a:pPr>
            <a:r>
              <a:rPr lang="en-US" sz="5333">
                <a:solidFill>
                  <a:srgbClr val="4CAE97"/>
                </a:solidFill>
                <a:latin typeface="Comfortaa"/>
              </a:rPr>
              <a:t>}</a:t>
            </a:r>
          </a:p>
        </p:txBody>
      </p:sp>
      <p:sp>
        <p:nvSpPr>
          <p:cNvPr name="TextBox 9" id="9"/>
          <p:cNvSpPr txBox="true"/>
          <p:nvPr/>
        </p:nvSpPr>
        <p:spPr>
          <a:xfrm rot="0">
            <a:off x="3174983" y="2848509"/>
            <a:ext cx="5645978" cy="516890"/>
          </a:xfrm>
          <a:prstGeom prst="rect">
            <a:avLst/>
          </a:prstGeom>
        </p:spPr>
        <p:txBody>
          <a:bodyPr anchor="t" rtlCol="false" tIns="0" lIns="0" bIns="0" rIns="0">
            <a:spAutoFit/>
          </a:bodyPr>
          <a:lstStyle/>
          <a:p>
            <a:pPr algn="l">
              <a:lnSpc>
                <a:spcPts val="3921"/>
              </a:lnSpc>
              <a:spcBef>
                <a:spcPct val="0"/>
              </a:spcBef>
            </a:pPr>
            <a:r>
              <a:rPr lang="en-US" sz="3267">
                <a:solidFill>
                  <a:srgbClr val="FFFFFF"/>
                </a:solidFill>
                <a:latin typeface="Comfortaa"/>
              </a:rPr>
              <a:t>What is Inheritance?</a:t>
            </a:r>
          </a:p>
        </p:txBody>
      </p:sp>
      <p:sp>
        <p:nvSpPr>
          <p:cNvPr name="TextBox 10" id="10"/>
          <p:cNvSpPr txBox="true"/>
          <p:nvPr/>
        </p:nvSpPr>
        <p:spPr>
          <a:xfrm rot="0">
            <a:off x="3174983" y="4310914"/>
            <a:ext cx="5645978" cy="516890"/>
          </a:xfrm>
          <a:prstGeom prst="rect">
            <a:avLst/>
          </a:prstGeom>
        </p:spPr>
        <p:txBody>
          <a:bodyPr anchor="t" rtlCol="false" tIns="0" lIns="0" bIns="0" rIns="0">
            <a:spAutoFit/>
          </a:bodyPr>
          <a:lstStyle/>
          <a:p>
            <a:pPr algn="l">
              <a:lnSpc>
                <a:spcPts val="3921"/>
              </a:lnSpc>
              <a:spcBef>
                <a:spcPct val="0"/>
              </a:spcBef>
            </a:pPr>
            <a:r>
              <a:rPr lang="en-US" sz="3267">
                <a:solidFill>
                  <a:srgbClr val="FFFFFF"/>
                </a:solidFill>
                <a:latin typeface="Comfortaa"/>
              </a:rPr>
              <a:t>Why we use inheritance?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0111A"/>
        </a:solidFill>
      </p:bgPr>
    </p:bg>
    <p:spTree>
      <p:nvGrpSpPr>
        <p:cNvPr id="1" name=""/>
        <p:cNvGrpSpPr/>
        <p:nvPr/>
      </p:nvGrpSpPr>
      <p:grpSpPr>
        <a:xfrm>
          <a:off x="0" y="0"/>
          <a:ext cx="0" cy="0"/>
          <a:chOff x="0" y="0"/>
          <a:chExt cx="0" cy="0"/>
        </a:xfrm>
      </p:grpSpPr>
      <p:sp>
        <p:nvSpPr>
          <p:cNvPr name="TextBox 2" id="2"/>
          <p:cNvSpPr txBox="true"/>
          <p:nvPr/>
        </p:nvSpPr>
        <p:spPr>
          <a:xfrm rot="0">
            <a:off x="2695985" y="1562702"/>
            <a:ext cx="654160" cy="840005"/>
          </a:xfrm>
          <a:prstGeom prst="rect">
            <a:avLst/>
          </a:prstGeom>
        </p:spPr>
        <p:txBody>
          <a:bodyPr anchor="t" rtlCol="false" tIns="0" lIns="0" bIns="0" rIns="0">
            <a:spAutoFit/>
          </a:bodyPr>
          <a:lstStyle/>
          <a:p>
            <a:pPr algn="l">
              <a:lnSpc>
                <a:spcPts val="6399"/>
              </a:lnSpc>
            </a:pPr>
            <a:r>
              <a:rPr lang="en-US" sz="5333">
                <a:solidFill>
                  <a:srgbClr val="E81A81"/>
                </a:solidFill>
                <a:latin typeface="Comfortaa"/>
              </a:rPr>
              <a:t>{</a:t>
            </a:r>
          </a:p>
        </p:txBody>
      </p:sp>
      <p:sp>
        <p:nvSpPr>
          <p:cNvPr name="Freeform 3" id="3"/>
          <p:cNvSpPr/>
          <p:nvPr/>
        </p:nvSpPr>
        <p:spPr>
          <a:xfrm flipH="false" flipV="false" rot="0">
            <a:off x="237415" y="1779206"/>
            <a:ext cx="2536433" cy="4168066"/>
          </a:xfrm>
          <a:custGeom>
            <a:avLst/>
            <a:gdLst/>
            <a:ahLst/>
            <a:cxnLst/>
            <a:rect r="r" b="b" t="t" l="l"/>
            <a:pathLst>
              <a:path h="4168066" w="2536433">
                <a:moveTo>
                  <a:pt x="0" y="0"/>
                </a:moveTo>
                <a:lnTo>
                  <a:pt x="2536433" y="0"/>
                </a:lnTo>
                <a:lnTo>
                  <a:pt x="2536433" y="4168067"/>
                </a:lnTo>
                <a:lnTo>
                  <a:pt x="0" y="41680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37415" y="962609"/>
            <a:ext cx="9199210" cy="793274"/>
            <a:chOff x="0" y="0"/>
            <a:chExt cx="12265614" cy="1057698"/>
          </a:xfrm>
        </p:grpSpPr>
        <p:sp>
          <p:nvSpPr>
            <p:cNvPr name="Freeform 5" id="5"/>
            <p:cNvSpPr/>
            <p:nvPr/>
          </p:nvSpPr>
          <p:spPr>
            <a:xfrm flipH="false" flipV="false" rot="0">
              <a:off x="10812311" y="0"/>
              <a:ext cx="1453303" cy="1057698"/>
            </a:xfrm>
            <a:custGeom>
              <a:avLst/>
              <a:gdLst/>
              <a:ahLst/>
              <a:cxnLst/>
              <a:rect r="r" b="b" t="t" l="l"/>
              <a:pathLst>
                <a:path h="1057698" w="1453303">
                  <a:moveTo>
                    <a:pt x="0" y="0"/>
                  </a:moveTo>
                  <a:lnTo>
                    <a:pt x="1453303" y="0"/>
                  </a:lnTo>
                  <a:lnTo>
                    <a:pt x="1453303" y="1057698"/>
                  </a:lnTo>
                  <a:lnTo>
                    <a:pt x="0" y="1057698"/>
                  </a:lnTo>
                  <a:lnTo>
                    <a:pt x="0" y="0"/>
                  </a:lnTo>
                  <a:close/>
                </a:path>
              </a:pathLst>
            </a:custGeom>
            <a:blipFill>
              <a:blip r:embed="rId4"/>
              <a:stretch>
                <a:fillRect l="-45222" t="-21822" r="-54596" b="-32615"/>
              </a:stretch>
            </a:blipFill>
          </p:spPr>
        </p:sp>
        <p:sp>
          <p:nvSpPr>
            <p:cNvPr name="Freeform 6" id="6"/>
            <p:cNvSpPr/>
            <p:nvPr/>
          </p:nvSpPr>
          <p:spPr>
            <a:xfrm flipH="false" flipV="false" rot="0">
              <a:off x="0" y="203172"/>
              <a:ext cx="2285455" cy="651355"/>
            </a:xfrm>
            <a:custGeom>
              <a:avLst/>
              <a:gdLst/>
              <a:ahLst/>
              <a:cxnLst/>
              <a:rect r="r" b="b" t="t" l="l"/>
              <a:pathLst>
                <a:path h="651355" w="2285455">
                  <a:moveTo>
                    <a:pt x="0" y="0"/>
                  </a:moveTo>
                  <a:lnTo>
                    <a:pt x="2285455" y="0"/>
                  </a:lnTo>
                  <a:lnTo>
                    <a:pt x="2285455" y="651355"/>
                  </a:lnTo>
                  <a:lnTo>
                    <a:pt x="0" y="651355"/>
                  </a:lnTo>
                  <a:lnTo>
                    <a:pt x="0" y="0"/>
                  </a:lnTo>
                  <a:close/>
                </a:path>
              </a:pathLst>
            </a:custGeom>
            <a:blipFill>
              <a:blip r:embed="rId5"/>
              <a:stretch>
                <a:fillRect l="0" t="0" r="0" b="0"/>
              </a:stretch>
            </a:blipFill>
          </p:spPr>
        </p:sp>
      </p:grpSp>
      <p:sp>
        <p:nvSpPr>
          <p:cNvPr name="TextBox 7" id="7"/>
          <p:cNvSpPr txBox="true"/>
          <p:nvPr/>
        </p:nvSpPr>
        <p:spPr>
          <a:xfrm rot="0">
            <a:off x="3118480" y="1710099"/>
            <a:ext cx="6086480" cy="573786"/>
          </a:xfrm>
          <a:prstGeom prst="rect">
            <a:avLst/>
          </a:prstGeom>
        </p:spPr>
        <p:txBody>
          <a:bodyPr anchor="t" rtlCol="false" tIns="0" lIns="0" bIns="0" rIns="0">
            <a:spAutoFit/>
          </a:bodyPr>
          <a:lstStyle/>
          <a:p>
            <a:pPr algn="l">
              <a:lnSpc>
                <a:spcPts val="4212"/>
              </a:lnSpc>
            </a:pPr>
            <a:r>
              <a:rPr lang="en-US" sz="3900">
                <a:solidFill>
                  <a:srgbClr val="BD64B5"/>
                </a:solidFill>
                <a:latin typeface="Arimo"/>
              </a:rPr>
              <a:t>Inheritance:</a:t>
            </a:r>
          </a:p>
        </p:txBody>
      </p:sp>
      <p:sp>
        <p:nvSpPr>
          <p:cNvPr name="TextBox 8" id="8"/>
          <p:cNvSpPr txBox="true"/>
          <p:nvPr/>
        </p:nvSpPr>
        <p:spPr>
          <a:xfrm rot="0">
            <a:off x="8976760" y="5225348"/>
            <a:ext cx="456400" cy="721925"/>
          </a:xfrm>
          <a:prstGeom prst="rect">
            <a:avLst/>
          </a:prstGeom>
        </p:spPr>
        <p:txBody>
          <a:bodyPr anchor="t" rtlCol="false" tIns="0" lIns="0" bIns="0" rIns="0">
            <a:spAutoFit/>
          </a:bodyPr>
          <a:lstStyle/>
          <a:p>
            <a:pPr algn="l">
              <a:lnSpc>
                <a:spcPts val="6399"/>
              </a:lnSpc>
            </a:pPr>
            <a:r>
              <a:rPr lang="en-US" sz="5333">
                <a:solidFill>
                  <a:srgbClr val="4CAE97"/>
                </a:solidFill>
                <a:latin typeface="Comfortaa"/>
              </a:rPr>
              <a:t>}</a:t>
            </a:r>
          </a:p>
        </p:txBody>
      </p:sp>
      <p:sp>
        <p:nvSpPr>
          <p:cNvPr name="TextBox 9" id="9"/>
          <p:cNvSpPr txBox="true"/>
          <p:nvPr/>
        </p:nvSpPr>
        <p:spPr>
          <a:xfrm rot="0">
            <a:off x="2695985" y="3022074"/>
            <a:ext cx="5999015" cy="1574527"/>
          </a:xfrm>
          <a:prstGeom prst="rect">
            <a:avLst/>
          </a:prstGeom>
        </p:spPr>
        <p:txBody>
          <a:bodyPr anchor="t" rtlCol="false" tIns="0" lIns="0" bIns="0" rIns="0">
            <a:spAutoFit/>
          </a:bodyPr>
          <a:lstStyle/>
          <a:p>
            <a:pPr algn="ctr">
              <a:lnSpc>
                <a:spcPts val="2464"/>
              </a:lnSpc>
              <a:spcBef>
                <a:spcPct val="0"/>
              </a:spcBef>
            </a:pPr>
            <a:r>
              <a:rPr lang="en-US" sz="2053">
                <a:solidFill>
                  <a:srgbClr val="FFFFFF"/>
                </a:solidFill>
                <a:latin typeface="Comfortaa"/>
              </a:rPr>
              <a:t>Inheritance is a fundamental concept in object-oriented programming that allows a new class to inherit properties and behaviors (fields and methods) from an existing class.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0111A"/>
        </a:solidFill>
      </p:bgPr>
    </p:bg>
    <p:spTree>
      <p:nvGrpSpPr>
        <p:cNvPr id="1" name=""/>
        <p:cNvGrpSpPr/>
        <p:nvPr/>
      </p:nvGrpSpPr>
      <p:grpSpPr>
        <a:xfrm>
          <a:off x="0" y="0"/>
          <a:ext cx="0" cy="0"/>
          <a:chOff x="0" y="0"/>
          <a:chExt cx="0" cy="0"/>
        </a:xfrm>
      </p:grpSpPr>
      <p:sp>
        <p:nvSpPr>
          <p:cNvPr name="TextBox 2" id="2"/>
          <p:cNvSpPr txBox="true"/>
          <p:nvPr/>
        </p:nvSpPr>
        <p:spPr>
          <a:xfrm rot="0">
            <a:off x="2695985" y="1562702"/>
            <a:ext cx="654160" cy="840005"/>
          </a:xfrm>
          <a:prstGeom prst="rect">
            <a:avLst/>
          </a:prstGeom>
        </p:spPr>
        <p:txBody>
          <a:bodyPr anchor="t" rtlCol="false" tIns="0" lIns="0" bIns="0" rIns="0">
            <a:spAutoFit/>
          </a:bodyPr>
          <a:lstStyle/>
          <a:p>
            <a:pPr algn="l">
              <a:lnSpc>
                <a:spcPts val="6399"/>
              </a:lnSpc>
            </a:pPr>
            <a:r>
              <a:rPr lang="en-US" sz="5333">
                <a:solidFill>
                  <a:srgbClr val="E81A81"/>
                </a:solidFill>
                <a:latin typeface="Comfortaa"/>
              </a:rPr>
              <a:t>{</a:t>
            </a:r>
          </a:p>
        </p:txBody>
      </p:sp>
      <p:sp>
        <p:nvSpPr>
          <p:cNvPr name="Freeform 3" id="3"/>
          <p:cNvSpPr/>
          <p:nvPr/>
        </p:nvSpPr>
        <p:spPr>
          <a:xfrm flipH="false" flipV="false" rot="0">
            <a:off x="237415" y="1779206"/>
            <a:ext cx="2536433" cy="4168066"/>
          </a:xfrm>
          <a:custGeom>
            <a:avLst/>
            <a:gdLst/>
            <a:ahLst/>
            <a:cxnLst/>
            <a:rect r="r" b="b" t="t" l="l"/>
            <a:pathLst>
              <a:path h="4168066" w="2536433">
                <a:moveTo>
                  <a:pt x="0" y="0"/>
                </a:moveTo>
                <a:lnTo>
                  <a:pt x="2536433" y="0"/>
                </a:lnTo>
                <a:lnTo>
                  <a:pt x="2536433" y="4168067"/>
                </a:lnTo>
                <a:lnTo>
                  <a:pt x="0" y="41680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37415" y="962609"/>
            <a:ext cx="9199210" cy="793274"/>
            <a:chOff x="0" y="0"/>
            <a:chExt cx="12265614" cy="1057698"/>
          </a:xfrm>
        </p:grpSpPr>
        <p:sp>
          <p:nvSpPr>
            <p:cNvPr name="Freeform 5" id="5"/>
            <p:cNvSpPr/>
            <p:nvPr/>
          </p:nvSpPr>
          <p:spPr>
            <a:xfrm flipH="false" flipV="false" rot="0">
              <a:off x="10812311" y="0"/>
              <a:ext cx="1453303" cy="1057698"/>
            </a:xfrm>
            <a:custGeom>
              <a:avLst/>
              <a:gdLst/>
              <a:ahLst/>
              <a:cxnLst/>
              <a:rect r="r" b="b" t="t" l="l"/>
              <a:pathLst>
                <a:path h="1057698" w="1453303">
                  <a:moveTo>
                    <a:pt x="0" y="0"/>
                  </a:moveTo>
                  <a:lnTo>
                    <a:pt x="1453303" y="0"/>
                  </a:lnTo>
                  <a:lnTo>
                    <a:pt x="1453303" y="1057698"/>
                  </a:lnTo>
                  <a:lnTo>
                    <a:pt x="0" y="1057698"/>
                  </a:lnTo>
                  <a:lnTo>
                    <a:pt x="0" y="0"/>
                  </a:lnTo>
                  <a:close/>
                </a:path>
              </a:pathLst>
            </a:custGeom>
            <a:blipFill>
              <a:blip r:embed="rId4"/>
              <a:stretch>
                <a:fillRect l="-45222" t="-21822" r="-54596" b="-32615"/>
              </a:stretch>
            </a:blipFill>
          </p:spPr>
        </p:sp>
        <p:sp>
          <p:nvSpPr>
            <p:cNvPr name="Freeform 6" id="6"/>
            <p:cNvSpPr/>
            <p:nvPr/>
          </p:nvSpPr>
          <p:spPr>
            <a:xfrm flipH="false" flipV="false" rot="0">
              <a:off x="0" y="203172"/>
              <a:ext cx="2285455" cy="651355"/>
            </a:xfrm>
            <a:custGeom>
              <a:avLst/>
              <a:gdLst/>
              <a:ahLst/>
              <a:cxnLst/>
              <a:rect r="r" b="b" t="t" l="l"/>
              <a:pathLst>
                <a:path h="651355" w="2285455">
                  <a:moveTo>
                    <a:pt x="0" y="0"/>
                  </a:moveTo>
                  <a:lnTo>
                    <a:pt x="2285455" y="0"/>
                  </a:lnTo>
                  <a:lnTo>
                    <a:pt x="2285455" y="651355"/>
                  </a:lnTo>
                  <a:lnTo>
                    <a:pt x="0" y="651355"/>
                  </a:lnTo>
                  <a:lnTo>
                    <a:pt x="0" y="0"/>
                  </a:lnTo>
                  <a:close/>
                </a:path>
              </a:pathLst>
            </a:custGeom>
            <a:blipFill>
              <a:blip r:embed="rId5"/>
              <a:stretch>
                <a:fillRect l="0" t="0" r="0" b="0"/>
              </a:stretch>
            </a:blipFill>
          </p:spPr>
        </p:sp>
      </p:grpSp>
      <p:sp>
        <p:nvSpPr>
          <p:cNvPr name="TextBox 7" id="7"/>
          <p:cNvSpPr txBox="true"/>
          <p:nvPr/>
        </p:nvSpPr>
        <p:spPr>
          <a:xfrm rot="0">
            <a:off x="3090823" y="1784458"/>
            <a:ext cx="6662777" cy="617474"/>
          </a:xfrm>
          <a:prstGeom prst="rect">
            <a:avLst/>
          </a:prstGeom>
        </p:spPr>
        <p:txBody>
          <a:bodyPr anchor="t" rtlCol="false" tIns="0" lIns="0" bIns="0" rIns="0">
            <a:spAutoFit/>
          </a:bodyPr>
          <a:lstStyle/>
          <a:p>
            <a:pPr algn="l">
              <a:lnSpc>
                <a:spcPts val="4608"/>
              </a:lnSpc>
            </a:pPr>
            <a:r>
              <a:rPr lang="en-US" sz="4266">
                <a:solidFill>
                  <a:srgbClr val="BD64B5"/>
                </a:solidFill>
                <a:latin typeface="Arimo"/>
              </a:rPr>
              <a:t>Why inheritance?</a:t>
            </a:r>
          </a:p>
        </p:txBody>
      </p:sp>
      <p:sp>
        <p:nvSpPr>
          <p:cNvPr name="TextBox 8" id="8"/>
          <p:cNvSpPr txBox="true"/>
          <p:nvPr/>
        </p:nvSpPr>
        <p:spPr>
          <a:xfrm rot="0">
            <a:off x="8976760" y="5225348"/>
            <a:ext cx="456400" cy="721925"/>
          </a:xfrm>
          <a:prstGeom prst="rect">
            <a:avLst/>
          </a:prstGeom>
        </p:spPr>
        <p:txBody>
          <a:bodyPr anchor="t" rtlCol="false" tIns="0" lIns="0" bIns="0" rIns="0">
            <a:spAutoFit/>
          </a:bodyPr>
          <a:lstStyle/>
          <a:p>
            <a:pPr algn="l">
              <a:lnSpc>
                <a:spcPts val="6399"/>
              </a:lnSpc>
            </a:pPr>
            <a:r>
              <a:rPr lang="en-US" sz="5333">
                <a:solidFill>
                  <a:srgbClr val="4CAE97"/>
                </a:solidFill>
                <a:latin typeface="Comfortaa"/>
              </a:rPr>
              <a:t>}</a:t>
            </a:r>
          </a:p>
        </p:txBody>
      </p:sp>
      <p:sp>
        <p:nvSpPr>
          <p:cNvPr name="TextBox 9" id="9"/>
          <p:cNvSpPr txBox="true"/>
          <p:nvPr/>
        </p:nvSpPr>
        <p:spPr>
          <a:xfrm rot="0">
            <a:off x="2773848" y="2721345"/>
            <a:ext cx="5999015" cy="2513527"/>
          </a:xfrm>
          <a:prstGeom prst="rect">
            <a:avLst/>
          </a:prstGeom>
        </p:spPr>
        <p:txBody>
          <a:bodyPr anchor="t" rtlCol="false" tIns="0" lIns="0" bIns="0" rIns="0">
            <a:spAutoFit/>
          </a:bodyPr>
          <a:lstStyle/>
          <a:p>
            <a:pPr algn="ctr">
              <a:lnSpc>
                <a:spcPts val="2464"/>
              </a:lnSpc>
            </a:pPr>
            <a:r>
              <a:rPr lang="en-US" sz="2053">
                <a:solidFill>
                  <a:srgbClr val="FFFFFF"/>
                </a:solidFill>
                <a:latin typeface="Comfortaa"/>
              </a:rPr>
              <a:t>Superclass and Subclass: Inheritance involves two classes: the superclass (base class) and the subclass (derived class). The superclass is the existing class that provides the properties and behaviors to be inherited, while the subclass is the new class that inherits from the superclass.</a:t>
            </a:r>
          </a:p>
          <a:p>
            <a:pPr algn="ctr">
              <a:lnSpc>
                <a:spcPts val="2464"/>
              </a:lnSpc>
              <a:spcBef>
                <a:spcPct val="0"/>
              </a:spcBef>
            </a:pPr>
          </a:p>
        </p:txBody>
      </p:sp>
      <p:sp>
        <p:nvSpPr>
          <p:cNvPr name="TextBox 10" id="10"/>
          <p:cNvSpPr txBox="true"/>
          <p:nvPr/>
        </p:nvSpPr>
        <p:spPr>
          <a:xfrm rot="0">
            <a:off x="2875796" y="5225348"/>
            <a:ext cx="5999015" cy="2513527"/>
          </a:xfrm>
          <a:prstGeom prst="rect">
            <a:avLst/>
          </a:prstGeom>
        </p:spPr>
        <p:txBody>
          <a:bodyPr anchor="t" rtlCol="false" tIns="0" lIns="0" bIns="0" rIns="0">
            <a:spAutoFit/>
          </a:bodyPr>
          <a:lstStyle/>
          <a:p>
            <a:pPr algn="ctr">
              <a:lnSpc>
                <a:spcPts val="2464"/>
              </a:lnSpc>
            </a:pPr>
            <a:r>
              <a:rPr lang="en-US" sz="2053">
                <a:solidFill>
                  <a:srgbClr val="FFFFFF"/>
                </a:solidFill>
                <a:latin typeface="Comfortaa"/>
              </a:rPr>
              <a:t>Code Reuse: Inheritance allows you to reuse code from the superclass in the subclass. The subclass inherits all the non-private fields and methods of the superclass, making it easier to build on existing functionality.</a:t>
            </a:r>
          </a:p>
          <a:p>
            <a:pPr algn="ctr">
              <a:lnSpc>
                <a:spcPts val="2464"/>
              </a:lnSpc>
            </a:pPr>
          </a:p>
          <a:p>
            <a:pPr algn="ctr">
              <a:lnSpc>
                <a:spcPts val="2464"/>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0111A"/>
        </a:solidFill>
      </p:bgPr>
    </p:bg>
    <p:spTree>
      <p:nvGrpSpPr>
        <p:cNvPr id="1" name=""/>
        <p:cNvGrpSpPr/>
        <p:nvPr/>
      </p:nvGrpSpPr>
      <p:grpSpPr>
        <a:xfrm>
          <a:off x="0" y="0"/>
          <a:ext cx="0" cy="0"/>
          <a:chOff x="0" y="0"/>
          <a:chExt cx="0" cy="0"/>
        </a:xfrm>
      </p:grpSpPr>
      <p:sp>
        <p:nvSpPr>
          <p:cNvPr name="TextBox 2" id="2"/>
          <p:cNvSpPr txBox="true"/>
          <p:nvPr/>
        </p:nvSpPr>
        <p:spPr>
          <a:xfrm rot="0">
            <a:off x="2695985" y="1562702"/>
            <a:ext cx="654160" cy="840005"/>
          </a:xfrm>
          <a:prstGeom prst="rect">
            <a:avLst/>
          </a:prstGeom>
        </p:spPr>
        <p:txBody>
          <a:bodyPr anchor="t" rtlCol="false" tIns="0" lIns="0" bIns="0" rIns="0">
            <a:spAutoFit/>
          </a:bodyPr>
          <a:lstStyle/>
          <a:p>
            <a:pPr algn="l">
              <a:lnSpc>
                <a:spcPts val="6399"/>
              </a:lnSpc>
            </a:pPr>
            <a:r>
              <a:rPr lang="en-US" sz="5333">
                <a:solidFill>
                  <a:srgbClr val="E81A81"/>
                </a:solidFill>
                <a:latin typeface="Comfortaa"/>
              </a:rPr>
              <a:t>{</a:t>
            </a:r>
          </a:p>
        </p:txBody>
      </p:sp>
      <p:sp>
        <p:nvSpPr>
          <p:cNvPr name="Freeform 3" id="3"/>
          <p:cNvSpPr/>
          <p:nvPr/>
        </p:nvSpPr>
        <p:spPr>
          <a:xfrm flipH="false" flipV="false" rot="0">
            <a:off x="237415" y="1779206"/>
            <a:ext cx="2536433" cy="4168066"/>
          </a:xfrm>
          <a:custGeom>
            <a:avLst/>
            <a:gdLst/>
            <a:ahLst/>
            <a:cxnLst/>
            <a:rect r="r" b="b" t="t" l="l"/>
            <a:pathLst>
              <a:path h="4168066" w="2536433">
                <a:moveTo>
                  <a:pt x="0" y="0"/>
                </a:moveTo>
                <a:lnTo>
                  <a:pt x="2536433" y="0"/>
                </a:lnTo>
                <a:lnTo>
                  <a:pt x="2536433" y="4168067"/>
                </a:lnTo>
                <a:lnTo>
                  <a:pt x="0" y="41680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37415" y="962609"/>
            <a:ext cx="9199210" cy="793274"/>
            <a:chOff x="0" y="0"/>
            <a:chExt cx="12265614" cy="1057698"/>
          </a:xfrm>
        </p:grpSpPr>
        <p:sp>
          <p:nvSpPr>
            <p:cNvPr name="Freeform 5" id="5"/>
            <p:cNvSpPr/>
            <p:nvPr/>
          </p:nvSpPr>
          <p:spPr>
            <a:xfrm flipH="false" flipV="false" rot="0">
              <a:off x="10812311" y="0"/>
              <a:ext cx="1453303" cy="1057698"/>
            </a:xfrm>
            <a:custGeom>
              <a:avLst/>
              <a:gdLst/>
              <a:ahLst/>
              <a:cxnLst/>
              <a:rect r="r" b="b" t="t" l="l"/>
              <a:pathLst>
                <a:path h="1057698" w="1453303">
                  <a:moveTo>
                    <a:pt x="0" y="0"/>
                  </a:moveTo>
                  <a:lnTo>
                    <a:pt x="1453303" y="0"/>
                  </a:lnTo>
                  <a:lnTo>
                    <a:pt x="1453303" y="1057698"/>
                  </a:lnTo>
                  <a:lnTo>
                    <a:pt x="0" y="1057698"/>
                  </a:lnTo>
                  <a:lnTo>
                    <a:pt x="0" y="0"/>
                  </a:lnTo>
                  <a:close/>
                </a:path>
              </a:pathLst>
            </a:custGeom>
            <a:blipFill>
              <a:blip r:embed="rId4"/>
              <a:stretch>
                <a:fillRect l="-45222" t="-21822" r="-54596" b="-32615"/>
              </a:stretch>
            </a:blipFill>
          </p:spPr>
        </p:sp>
        <p:sp>
          <p:nvSpPr>
            <p:cNvPr name="Freeform 6" id="6"/>
            <p:cNvSpPr/>
            <p:nvPr/>
          </p:nvSpPr>
          <p:spPr>
            <a:xfrm flipH="false" flipV="false" rot="0">
              <a:off x="0" y="203172"/>
              <a:ext cx="2285455" cy="651355"/>
            </a:xfrm>
            <a:custGeom>
              <a:avLst/>
              <a:gdLst/>
              <a:ahLst/>
              <a:cxnLst/>
              <a:rect r="r" b="b" t="t" l="l"/>
              <a:pathLst>
                <a:path h="651355" w="2285455">
                  <a:moveTo>
                    <a:pt x="0" y="0"/>
                  </a:moveTo>
                  <a:lnTo>
                    <a:pt x="2285455" y="0"/>
                  </a:lnTo>
                  <a:lnTo>
                    <a:pt x="2285455" y="651355"/>
                  </a:lnTo>
                  <a:lnTo>
                    <a:pt x="0" y="651355"/>
                  </a:lnTo>
                  <a:lnTo>
                    <a:pt x="0" y="0"/>
                  </a:lnTo>
                  <a:close/>
                </a:path>
              </a:pathLst>
            </a:custGeom>
            <a:blipFill>
              <a:blip r:embed="rId5"/>
              <a:stretch>
                <a:fillRect l="0" t="0" r="0" b="0"/>
              </a:stretch>
            </a:blipFill>
          </p:spPr>
        </p:sp>
      </p:grpSp>
      <p:sp>
        <p:nvSpPr>
          <p:cNvPr name="Freeform 7" id="7"/>
          <p:cNvSpPr/>
          <p:nvPr/>
        </p:nvSpPr>
        <p:spPr>
          <a:xfrm flipH="false" flipV="false" rot="0">
            <a:off x="2927192" y="2794358"/>
            <a:ext cx="6094888" cy="2964101"/>
          </a:xfrm>
          <a:custGeom>
            <a:avLst/>
            <a:gdLst/>
            <a:ahLst/>
            <a:cxnLst/>
            <a:rect r="r" b="b" t="t" l="l"/>
            <a:pathLst>
              <a:path h="2964101" w="6094888">
                <a:moveTo>
                  <a:pt x="0" y="0"/>
                </a:moveTo>
                <a:lnTo>
                  <a:pt x="6094888" y="0"/>
                </a:lnTo>
                <a:lnTo>
                  <a:pt x="6094888" y="2964101"/>
                </a:lnTo>
                <a:lnTo>
                  <a:pt x="0" y="2964101"/>
                </a:lnTo>
                <a:lnTo>
                  <a:pt x="0" y="0"/>
                </a:lnTo>
                <a:close/>
              </a:path>
            </a:pathLst>
          </a:custGeom>
          <a:blipFill>
            <a:blip r:embed="rId6"/>
            <a:stretch>
              <a:fillRect l="0" t="0" r="0" b="0"/>
            </a:stretch>
          </a:blipFill>
        </p:spPr>
      </p:sp>
      <p:sp>
        <p:nvSpPr>
          <p:cNvPr name="TextBox 8" id="8"/>
          <p:cNvSpPr txBox="true"/>
          <p:nvPr/>
        </p:nvSpPr>
        <p:spPr>
          <a:xfrm rot="0">
            <a:off x="3090823" y="1784458"/>
            <a:ext cx="6662777" cy="617474"/>
          </a:xfrm>
          <a:prstGeom prst="rect">
            <a:avLst/>
          </a:prstGeom>
        </p:spPr>
        <p:txBody>
          <a:bodyPr anchor="t" rtlCol="false" tIns="0" lIns="0" bIns="0" rIns="0">
            <a:spAutoFit/>
          </a:bodyPr>
          <a:lstStyle/>
          <a:p>
            <a:pPr algn="l">
              <a:lnSpc>
                <a:spcPts val="4608"/>
              </a:lnSpc>
            </a:pPr>
            <a:r>
              <a:rPr lang="en-US" sz="4266">
                <a:solidFill>
                  <a:srgbClr val="BD64B5"/>
                </a:solidFill>
                <a:latin typeface="Arimo"/>
              </a:rPr>
              <a:t>Access modifiers:</a:t>
            </a:r>
          </a:p>
        </p:txBody>
      </p:sp>
      <p:sp>
        <p:nvSpPr>
          <p:cNvPr name="TextBox 9" id="9"/>
          <p:cNvSpPr txBox="true"/>
          <p:nvPr/>
        </p:nvSpPr>
        <p:spPr>
          <a:xfrm rot="0">
            <a:off x="8976760" y="5225348"/>
            <a:ext cx="456400" cy="721925"/>
          </a:xfrm>
          <a:prstGeom prst="rect">
            <a:avLst/>
          </a:prstGeom>
        </p:spPr>
        <p:txBody>
          <a:bodyPr anchor="t" rtlCol="false" tIns="0" lIns="0" bIns="0" rIns="0">
            <a:spAutoFit/>
          </a:bodyPr>
          <a:lstStyle/>
          <a:p>
            <a:pPr algn="l">
              <a:lnSpc>
                <a:spcPts val="6399"/>
              </a:lnSpc>
            </a:pPr>
            <a:r>
              <a:rPr lang="en-US" sz="5333">
                <a:solidFill>
                  <a:srgbClr val="4CAE97"/>
                </a:solidFill>
                <a:latin typeface="Comfortaa"/>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0111A"/>
        </a:solidFill>
      </p:bgPr>
    </p:bg>
    <p:spTree>
      <p:nvGrpSpPr>
        <p:cNvPr id="1" name=""/>
        <p:cNvGrpSpPr/>
        <p:nvPr/>
      </p:nvGrpSpPr>
      <p:grpSpPr>
        <a:xfrm>
          <a:off x="0" y="0"/>
          <a:ext cx="0" cy="0"/>
          <a:chOff x="0" y="0"/>
          <a:chExt cx="0" cy="0"/>
        </a:xfrm>
      </p:grpSpPr>
      <p:sp>
        <p:nvSpPr>
          <p:cNvPr name="TextBox 2" id="2"/>
          <p:cNvSpPr txBox="true"/>
          <p:nvPr/>
        </p:nvSpPr>
        <p:spPr>
          <a:xfrm rot="0">
            <a:off x="4557840" y="2482839"/>
            <a:ext cx="4647120" cy="1003185"/>
          </a:xfrm>
          <a:prstGeom prst="rect">
            <a:avLst/>
          </a:prstGeom>
        </p:spPr>
        <p:txBody>
          <a:bodyPr anchor="t" rtlCol="false" tIns="0" lIns="0" bIns="0" rIns="0">
            <a:spAutoFit/>
          </a:bodyPr>
          <a:lstStyle/>
          <a:p>
            <a:pPr algn="l">
              <a:lnSpc>
                <a:spcPts val="4608"/>
              </a:lnSpc>
            </a:pPr>
            <a:r>
              <a:rPr lang="en-US" sz="4266">
                <a:solidFill>
                  <a:srgbClr val="E7E7E7"/>
                </a:solidFill>
                <a:latin typeface="Arimo"/>
              </a:rPr>
              <a:t>Thanks!</a:t>
            </a:r>
          </a:p>
        </p:txBody>
      </p:sp>
      <p:grpSp>
        <p:nvGrpSpPr>
          <p:cNvPr name="Group 3" id="3"/>
          <p:cNvGrpSpPr/>
          <p:nvPr/>
        </p:nvGrpSpPr>
        <p:grpSpPr>
          <a:xfrm rot="0">
            <a:off x="2780614" y="3570744"/>
            <a:ext cx="5801042" cy="1351402"/>
            <a:chOff x="0" y="0"/>
            <a:chExt cx="14502604" cy="3378506"/>
          </a:xfrm>
        </p:grpSpPr>
        <p:sp>
          <p:nvSpPr>
            <p:cNvPr name="Freeform 4" id="4"/>
            <p:cNvSpPr/>
            <p:nvPr/>
          </p:nvSpPr>
          <p:spPr>
            <a:xfrm flipH="false" flipV="false" rot="0">
              <a:off x="0" y="0"/>
              <a:ext cx="14502667" cy="3378515"/>
            </a:xfrm>
            <a:custGeom>
              <a:avLst/>
              <a:gdLst/>
              <a:ahLst/>
              <a:cxnLst/>
              <a:rect r="r" b="b" t="t" l="l"/>
              <a:pathLst>
                <a:path h="3378515" w="14502667">
                  <a:moveTo>
                    <a:pt x="0" y="0"/>
                  </a:moveTo>
                  <a:lnTo>
                    <a:pt x="14502667" y="0"/>
                  </a:lnTo>
                  <a:lnTo>
                    <a:pt x="14502667" y="3378515"/>
                  </a:lnTo>
                  <a:lnTo>
                    <a:pt x="0" y="3378515"/>
                  </a:lnTo>
                  <a:close/>
                </a:path>
              </a:pathLst>
            </a:custGeom>
            <a:solidFill>
              <a:srgbClr val="2C293A"/>
            </a:solidFill>
          </p:spPr>
        </p:sp>
        <p:sp>
          <p:nvSpPr>
            <p:cNvPr name="TextBox 5" id="5"/>
            <p:cNvSpPr txBox="true"/>
            <p:nvPr/>
          </p:nvSpPr>
          <p:spPr>
            <a:xfrm>
              <a:off x="0" y="-47625"/>
              <a:ext cx="13188000" cy="2870825"/>
            </a:xfrm>
            <a:prstGeom prst="rect">
              <a:avLst/>
            </a:prstGeom>
          </p:spPr>
          <p:txBody>
            <a:bodyPr anchor="ctr" rtlCol="false" tIns="27093" lIns="27093" bIns="27093" rIns="27093"/>
            <a:lstStyle/>
            <a:p>
              <a:pPr algn="ctr">
                <a:lnSpc>
                  <a:spcPts val="2943"/>
                </a:lnSpc>
              </a:pPr>
              <a:r>
                <a:rPr lang="en-US" sz="2133">
                  <a:solidFill>
                    <a:srgbClr val="EC7955"/>
                  </a:solidFill>
                  <a:latin typeface="Arimo Medium"/>
                </a:rPr>
                <a:t>&lt; Do you have any questions? &gt;</a:t>
              </a:r>
            </a:p>
            <a:p>
              <a:pPr algn="ctr">
                <a:lnSpc>
                  <a:spcPts val="2355"/>
                </a:lnSpc>
              </a:pPr>
              <a:r>
                <a:rPr lang="en-US" sz="1706">
                  <a:solidFill>
                    <a:srgbClr val="EC7955"/>
                  </a:solidFill>
                  <a:latin typeface="Arimo Medium"/>
                </a:rPr>
                <a:t> mail:   vitacmsc@gmail.com</a:t>
              </a:r>
            </a:p>
            <a:p>
              <a:pPr algn="ctr">
                <a:lnSpc>
                  <a:spcPts val="2355"/>
                </a:lnSpc>
              </a:pPr>
              <a:r>
                <a:rPr lang="en-US" sz="1706">
                  <a:solidFill>
                    <a:srgbClr val="E7E7E7"/>
                  </a:solidFill>
                  <a:latin typeface="Arimo"/>
                </a:rPr>
                <a:t>website:  https://vitchennai.acm.org/</a:t>
              </a:r>
            </a:p>
            <a:p>
              <a:pPr algn="l">
                <a:lnSpc>
                  <a:spcPts val="2355"/>
                </a:lnSpc>
              </a:pPr>
            </a:p>
          </p:txBody>
        </p:sp>
      </p:grpSp>
      <p:sp>
        <p:nvSpPr>
          <p:cNvPr name="Freeform 6" id="6"/>
          <p:cNvSpPr/>
          <p:nvPr/>
        </p:nvSpPr>
        <p:spPr>
          <a:xfrm flipH="false" flipV="false" rot="0">
            <a:off x="272139" y="1657267"/>
            <a:ext cx="2536433" cy="4168066"/>
          </a:xfrm>
          <a:custGeom>
            <a:avLst/>
            <a:gdLst/>
            <a:ahLst/>
            <a:cxnLst/>
            <a:rect r="r" b="b" t="t" l="l"/>
            <a:pathLst>
              <a:path h="4168066" w="2536433">
                <a:moveTo>
                  <a:pt x="0" y="0"/>
                </a:moveTo>
                <a:lnTo>
                  <a:pt x="2536433" y="0"/>
                </a:lnTo>
                <a:lnTo>
                  <a:pt x="2536433" y="4168066"/>
                </a:lnTo>
                <a:lnTo>
                  <a:pt x="0" y="41680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7" id="7"/>
          <p:cNvSpPr/>
          <p:nvPr/>
        </p:nvSpPr>
        <p:spPr>
          <a:xfrm rot="10575726">
            <a:off x="8581416" y="1387560"/>
            <a:ext cx="536261" cy="0"/>
          </a:xfrm>
          <a:prstGeom prst="line">
            <a:avLst/>
          </a:prstGeom>
          <a:ln cap="rnd" w="9525">
            <a:solidFill>
              <a:srgbClr val="E7E7E7"/>
            </a:solidFill>
            <a:prstDash val="solid"/>
            <a:headEnd type="none" len="sm" w="sm"/>
            <a:tailEnd type="none" len="sm" w="sm"/>
          </a:ln>
        </p:spPr>
      </p:sp>
      <p:sp>
        <p:nvSpPr>
          <p:cNvPr name="AutoShape 8" id="8"/>
          <p:cNvSpPr/>
          <p:nvPr/>
        </p:nvSpPr>
        <p:spPr>
          <a:xfrm rot="10575726">
            <a:off x="8581416" y="1484787"/>
            <a:ext cx="536261" cy="0"/>
          </a:xfrm>
          <a:prstGeom prst="line">
            <a:avLst/>
          </a:prstGeom>
          <a:ln cap="rnd" w="9525">
            <a:solidFill>
              <a:srgbClr val="E7E7E7"/>
            </a:solidFill>
            <a:prstDash val="solid"/>
            <a:headEnd type="none" len="sm" w="sm"/>
            <a:tailEnd type="none" len="sm" w="sm"/>
          </a:ln>
        </p:spPr>
      </p:sp>
      <p:sp>
        <p:nvSpPr>
          <p:cNvPr name="AutoShape 9" id="9"/>
          <p:cNvSpPr/>
          <p:nvPr/>
        </p:nvSpPr>
        <p:spPr>
          <a:xfrm rot="10575726">
            <a:off x="8581416" y="1582013"/>
            <a:ext cx="536261" cy="0"/>
          </a:xfrm>
          <a:prstGeom prst="line">
            <a:avLst/>
          </a:prstGeom>
          <a:ln cap="rnd" w="9525">
            <a:solidFill>
              <a:srgbClr val="E7E7E7"/>
            </a:solidFill>
            <a:prstDash val="solid"/>
            <a:headEnd type="none" len="sm" w="sm"/>
            <a:tailEnd type="none" len="sm" w="sm"/>
          </a:ln>
        </p:spPr>
      </p:sp>
      <p:grpSp>
        <p:nvGrpSpPr>
          <p:cNvPr name="Group 10" id="10"/>
          <p:cNvGrpSpPr/>
          <p:nvPr/>
        </p:nvGrpSpPr>
        <p:grpSpPr>
          <a:xfrm rot="0">
            <a:off x="237415" y="962609"/>
            <a:ext cx="9199210" cy="793274"/>
            <a:chOff x="0" y="0"/>
            <a:chExt cx="12265614" cy="1057698"/>
          </a:xfrm>
        </p:grpSpPr>
        <p:sp>
          <p:nvSpPr>
            <p:cNvPr name="Freeform 11" id="11"/>
            <p:cNvSpPr/>
            <p:nvPr/>
          </p:nvSpPr>
          <p:spPr>
            <a:xfrm flipH="false" flipV="false" rot="0">
              <a:off x="10812311" y="0"/>
              <a:ext cx="1453303" cy="1057698"/>
            </a:xfrm>
            <a:custGeom>
              <a:avLst/>
              <a:gdLst/>
              <a:ahLst/>
              <a:cxnLst/>
              <a:rect r="r" b="b" t="t" l="l"/>
              <a:pathLst>
                <a:path h="1057698" w="1453303">
                  <a:moveTo>
                    <a:pt x="0" y="0"/>
                  </a:moveTo>
                  <a:lnTo>
                    <a:pt x="1453303" y="0"/>
                  </a:lnTo>
                  <a:lnTo>
                    <a:pt x="1453303" y="1057698"/>
                  </a:lnTo>
                  <a:lnTo>
                    <a:pt x="0" y="1057698"/>
                  </a:lnTo>
                  <a:lnTo>
                    <a:pt x="0" y="0"/>
                  </a:lnTo>
                  <a:close/>
                </a:path>
              </a:pathLst>
            </a:custGeom>
            <a:blipFill>
              <a:blip r:embed="rId4"/>
              <a:stretch>
                <a:fillRect l="-45222" t="-21822" r="-54596" b="-32615"/>
              </a:stretch>
            </a:blipFill>
          </p:spPr>
        </p:sp>
        <p:sp>
          <p:nvSpPr>
            <p:cNvPr name="Freeform 12" id="12"/>
            <p:cNvSpPr/>
            <p:nvPr/>
          </p:nvSpPr>
          <p:spPr>
            <a:xfrm flipH="false" flipV="false" rot="0">
              <a:off x="0" y="203172"/>
              <a:ext cx="2285455" cy="651355"/>
            </a:xfrm>
            <a:custGeom>
              <a:avLst/>
              <a:gdLst/>
              <a:ahLst/>
              <a:cxnLst/>
              <a:rect r="r" b="b" t="t" l="l"/>
              <a:pathLst>
                <a:path h="651355" w="2285455">
                  <a:moveTo>
                    <a:pt x="0" y="0"/>
                  </a:moveTo>
                  <a:lnTo>
                    <a:pt x="2285455" y="0"/>
                  </a:lnTo>
                  <a:lnTo>
                    <a:pt x="2285455" y="651355"/>
                  </a:lnTo>
                  <a:lnTo>
                    <a:pt x="0" y="651355"/>
                  </a:lnTo>
                  <a:lnTo>
                    <a:pt x="0" y="0"/>
                  </a:lnTo>
                  <a:close/>
                </a:path>
              </a:pathLst>
            </a:custGeom>
            <a:blipFill>
              <a:blip r:embed="rId5"/>
              <a:stretch>
                <a:fillRect l="0" t="0" r="0" b="0"/>
              </a:stretch>
            </a:blipFill>
          </p:spPr>
        </p:sp>
      </p:grpSp>
      <p:grpSp>
        <p:nvGrpSpPr>
          <p:cNvPr name="Group 13" id="13"/>
          <p:cNvGrpSpPr/>
          <p:nvPr/>
        </p:nvGrpSpPr>
        <p:grpSpPr>
          <a:xfrm rot="0">
            <a:off x="3325317" y="5769544"/>
            <a:ext cx="4925334" cy="426187"/>
            <a:chOff x="0" y="0"/>
            <a:chExt cx="6567112" cy="568250"/>
          </a:xfrm>
        </p:grpSpPr>
        <p:sp>
          <p:nvSpPr>
            <p:cNvPr name="TextBox 14" id="14"/>
            <p:cNvSpPr txBox="true"/>
            <p:nvPr/>
          </p:nvSpPr>
          <p:spPr>
            <a:xfrm rot="0">
              <a:off x="3806963" y="128096"/>
              <a:ext cx="1077744" cy="273957"/>
            </a:xfrm>
            <a:prstGeom prst="rect">
              <a:avLst/>
            </a:prstGeom>
          </p:spPr>
          <p:txBody>
            <a:bodyPr anchor="t" rtlCol="false" tIns="0" lIns="0" bIns="0" rIns="0">
              <a:spAutoFit/>
            </a:bodyPr>
            <a:lstStyle/>
            <a:p>
              <a:pPr algn="ctr">
                <a:lnSpc>
                  <a:spcPts val="1659"/>
                </a:lnSpc>
              </a:pPr>
              <a:r>
                <a:rPr lang="en-US" sz="1185">
                  <a:solidFill>
                    <a:srgbClr val="FFFFFF"/>
                  </a:solidFill>
                  <a:latin typeface="Georgia Pro Bold Italics"/>
                </a:rPr>
                <a:t>acm_vitcc</a:t>
              </a:r>
            </a:p>
          </p:txBody>
        </p:sp>
        <p:sp>
          <p:nvSpPr>
            <p:cNvPr name="TextBox 15" id="15"/>
            <p:cNvSpPr txBox="true"/>
            <p:nvPr/>
          </p:nvSpPr>
          <p:spPr>
            <a:xfrm rot="0">
              <a:off x="5567204" y="144046"/>
              <a:ext cx="999908" cy="251583"/>
            </a:xfrm>
            <a:prstGeom prst="rect">
              <a:avLst/>
            </a:prstGeom>
          </p:spPr>
          <p:txBody>
            <a:bodyPr anchor="t" rtlCol="false" tIns="0" lIns="0" bIns="0" rIns="0">
              <a:spAutoFit/>
            </a:bodyPr>
            <a:lstStyle/>
            <a:p>
              <a:pPr algn="ctr">
                <a:lnSpc>
                  <a:spcPts val="1538"/>
                </a:lnSpc>
              </a:pPr>
              <a:r>
                <a:rPr lang="en-US" sz="1099">
                  <a:solidFill>
                    <a:srgbClr val="FFFFFF"/>
                  </a:solidFill>
                  <a:latin typeface="Georgia Pro Bold Italics"/>
                </a:rPr>
                <a:t>ACM VITC</a:t>
              </a:r>
            </a:p>
          </p:txBody>
        </p:sp>
        <p:sp>
          <p:nvSpPr>
            <p:cNvPr name="Freeform 16" id="16"/>
            <p:cNvSpPr/>
            <p:nvPr/>
          </p:nvSpPr>
          <p:spPr>
            <a:xfrm flipH="false" flipV="false" rot="0">
              <a:off x="4933474" y="0"/>
              <a:ext cx="584964" cy="568250"/>
            </a:xfrm>
            <a:custGeom>
              <a:avLst/>
              <a:gdLst/>
              <a:ahLst/>
              <a:cxnLst/>
              <a:rect r="r" b="b" t="t" l="l"/>
              <a:pathLst>
                <a:path h="568250" w="584964">
                  <a:moveTo>
                    <a:pt x="0" y="0"/>
                  </a:moveTo>
                  <a:lnTo>
                    <a:pt x="584963" y="0"/>
                  </a:lnTo>
                  <a:lnTo>
                    <a:pt x="584963" y="568250"/>
                  </a:lnTo>
                  <a:lnTo>
                    <a:pt x="0" y="568250"/>
                  </a:lnTo>
                  <a:lnTo>
                    <a:pt x="0" y="0"/>
                  </a:lnTo>
                  <a:close/>
                </a:path>
              </a:pathLst>
            </a:custGeom>
            <a:blipFill>
              <a:blip r:embed="rId6"/>
              <a:stretch>
                <a:fillRect l="-9782" t="-1999" r="-712" b="-11746"/>
              </a:stretch>
            </a:blipFill>
          </p:spPr>
        </p:sp>
        <p:sp>
          <p:nvSpPr>
            <p:cNvPr name="Freeform 17" id="17"/>
            <p:cNvSpPr/>
            <p:nvPr/>
          </p:nvSpPr>
          <p:spPr>
            <a:xfrm flipH="false" flipV="false" rot="0">
              <a:off x="3190786" y="419"/>
              <a:ext cx="567412" cy="567412"/>
            </a:xfrm>
            <a:custGeom>
              <a:avLst/>
              <a:gdLst/>
              <a:ahLst/>
              <a:cxnLst/>
              <a:rect r="r" b="b" t="t" l="l"/>
              <a:pathLst>
                <a:path h="567412" w="567412">
                  <a:moveTo>
                    <a:pt x="0" y="0"/>
                  </a:moveTo>
                  <a:lnTo>
                    <a:pt x="567411" y="0"/>
                  </a:lnTo>
                  <a:lnTo>
                    <a:pt x="567411" y="567412"/>
                  </a:lnTo>
                  <a:lnTo>
                    <a:pt x="0" y="567412"/>
                  </a:lnTo>
                  <a:lnTo>
                    <a:pt x="0" y="0"/>
                  </a:lnTo>
                  <a:close/>
                </a:path>
              </a:pathLst>
            </a:custGeom>
            <a:blipFill>
              <a:blip r:embed="rId7"/>
              <a:stretch>
                <a:fillRect l="0" t="0" r="0" b="0"/>
              </a:stretch>
            </a:blipFill>
          </p:spPr>
        </p:sp>
        <p:sp>
          <p:nvSpPr>
            <p:cNvPr name="TextBox 18" id="18"/>
            <p:cNvSpPr txBox="true"/>
            <p:nvPr/>
          </p:nvSpPr>
          <p:spPr>
            <a:xfrm rot="0">
              <a:off x="522214" y="106831"/>
              <a:ext cx="2619805" cy="318419"/>
            </a:xfrm>
            <a:prstGeom prst="rect">
              <a:avLst/>
            </a:prstGeom>
          </p:spPr>
          <p:txBody>
            <a:bodyPr anchor="t" rtlCol="false" tIns="0" lIns="0" bIns="0" rIns="0">
              <a:spAutoFit/>
            </a:bodyPr>
            <a:lstStyle/>
            <a:p>
              <a:pPr algn="ctr">
                <a:lnSpc>
                  <a:spcPts val="1960"/>
                </a:lnSpc>
                <a:spcBef>
                  <a:spcPct val="0"/>
                </a:spcBef>
              </a:pPr>
              <a:r>
                <a:rPr lang="en-US" sz="1400">
                  <a:solidFill>
                    <a:srgbClr val="FFFFFF"/>
                  </a:solidFill>
                  <a:latin typeface="Georgia Pro Bold Italics"/>
                </a:rPr>
                <a:t>vitchennai.acm.org</a:t>
              </a:r>
            </a:p>
          </p:txBody>
        </p:sp>
        <p:sp>
          <p:nvSpPr>
            <p:cNvPr name="Freeform 19" id="19"/>
            <p:cNvSpPr/>
            <p:nvPr/>
          </p:nvSpPr>
          <p:spPr>
            <a:xfrm flipH="false" flipV="false" rot="0">
              <a:off x="0" y="47401"/>
              <a:ext cx="473448" cy="473448"/>
            </a:xfrm>
            <a:custGeom>
              <a:avLst/>
              <a:gdLst/>
              <a:ahLst/>
              <a:cxnLst/>
              <a:rect r="r" b="b" t="t" l="l"/>
              <a:pathLst>
                <a:path h="473448" w="473448">
                  <a:moveTo>
                    <a:pt x="0" y="0"/>
                  </a:moveTo>
                  <a:lnTo>
                    <a:pt x="473448" y="0"/>
                  </a:lnTo>
                  <a:lnTo>
                    <a:pt x="473448" y="473448"/>
                  </a:lnTo>
                  <a:lnTo>
                    <a:pt x="0" y="4734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DAFuy-ys9ng</dc:identifier>
  <dcterms:modified xsi:type="dcterms:W3CDTF">2011-08-01T06:04:30Z</dcterms:modified>
  <cp:revision>1</cp:revision>
  <dc:title>Welcome to Recursive Functions</dc:title>
</cp:coreProperties>
</file>