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</p:sldIdLst>
  <p:sldSz cx="97536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Georgia Pro" charset="1" panose="02040502050405020303"/>
      <p:regular r:id="rId10"/>
    </p:embeddedFont>
    <p:embeddedFont>
      <p:font typeface="Georgia Pro Bold" charset="1" panose="02040802050405020203"/>
      <p:regular r:id="rId11"/>
    </p:embeddedFont>
    <p:embeddedFont>
      <p:font typeface="Georgia Pro Italics" charset="1" panose="02040502050405090303"/>
      <p:regular r:id="rId12"/>
    </p:embeddedFont>
    <p:embeddedFont>
      <p:font typeface="Georgia Pro Bold Italics" charset="1" panose="02040802050405090203"/>
      <p:regular r:id="rId13"/>
    </p:embeddedFont>
    <p:embeddedFont>
      <p:font typeface="Georgia Pro Light" charset="1" panose="02040302050405020303"/>
      <p:regular r:id="rId14"/>
    </p:embeddedFont>
    <p:embeddedFont>
      <p:font typeface="Georgia Pro Light Italics" charset="1" panose="02040302050405090303"/>
      <p:regular r:id="rId15"/>
    </p:embeddedFont>
    <p:embeddedFont>
      <p:font typeface="Georgia Pro Heavy" charset="1" panose="02040A02050405020203"/>
      <p:regular r:id="rId16"/>
    </p:embeddedFont>
    <p:embeddedFont>
      <p:font typeface="Georgia Pro Heavy Italics" charset="1" panose="02040A02050405090203"/>
      <p:regular r:id="rId17"/>
    </p:embeddedFont>
    <p:embeddedFont>
      <p:font typeface="Comfortaa" charset="1" panose="00000500000000000000"/>
      <p:regular r:id="rId18"/>
    </p:embeddedFont>
    <p:embeddedFont>
      <p:font typeface="Comfortaa Bold" charset="1" panose="00000800000000000000"/>
      <p:regular r:id="rId19"/>
    </p:embeddedFont>
    <p:embeddedFont>
      <p:font typeface="Comfortaa Light" charset="1" panose="000004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1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95985" y="1562702"/>
            <a:ext cx="654160" cy="840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5333">
                <a:solidFill>
                  <a:srgbClr val="E81A81"/>
                </a:solidFill>
                <a:latin typeface="Comfortaa"/>
              </a:rPr>
              <a:t>{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37415" y="1779206"/>
            <a:ext cx="2536433" cy="4168066"/>
          </a:xfrm>
          <a:custGeom>
            <a:avLst/>
            <a:gdLst/>
            <a:ahLst/>
            <a:cxnLst/>
            <a:rect r="r" b="b" t="t" l="l"/>
            <a:pathLst>
              <a:path h="4168066" w="2536433">
                <a:moveTo>
                  <a:pt x="0" y="0"/>
                </a:moveTo>
                <a:lnTo>
                  <a:pt x="2536433" y="0"/>
                </a:lnTo>
                <a:lnTo>
                  <a:pt x="2536433" y="4168067"/>
                </a:lnTo>
                <a:lnTo>
                  <a:pt x="0" y="41680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37415" y="962609"/>
            <a:ext cx="9199210" cy="793274"/>
            <a:chOff x="0" y="0"/>
            <a:chExt cx="12265614" cy="10576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0812311" y="0"/>
              <a:ext cx="1453303" cy="1057698"/>
            </a:xfrm>
            <a:custGeom>
              <a:avLst/>
              <a:gdLst/>
              <a:ahLst/>
              <a:cxnLst/>
              <a:rect r="r" b="b" t="t" l="l"/>
              <a:pathLst>
                <a:path h="1057698" w="1453303">
                  <a:moveTo>
                    <a:pt x="0" y="0"/>
                  </a:moveTo>
                  <a:lnTo>
                    <a:pt x="1453303" y="0"/>
                  </a:lnTo>
                  <a:lnTo>
                    <a:pt x="1453303" y="1057698"/>
                  </a:lnTo>
                  <a:lnTo>
                    <a:pt x="0" y="1057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5222" t="-21822" r="-54596" b="-32615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203172"/>
              <a:ext cx="2285455" cy="651355"/>
            </a:xfrm>
            <a:custGeom>
              <a:avLst/>
              <a:gdLst/>
              <a:ahLst/>
              <a:cxnLst/>
              <a:rect r="r" b="b" t="t" l="l"/>
              <a:pathLst>
                <a:path h="651355" w="2285455">
                  <a:moveTo>
                    <a:pt x="0" y="0"/>
                  </a:moveTo>
                  <a:lnTo>
                    <a:pt x="2285455" y="0"/>
                  </a:lnTo>
                  <a:lnTo>
                    <a:pt x="2285455" y="651355"/>
                  </a:lnTo>
                  <a:lnTo>
                    <a:pt x="0" y="6513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3474210" y="3288250"/>
            <a:ext cx="6086480" cy="1789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4266">
                <a:solidFill>
                  <a:srgbClr val="E7E7E7"/>
                </a:solidFill>
                <a:latin typeface="Arimo"/>
              </a:rPr>
              <a:t>Welcome to </a:t>
            </a:r>
          </a:p>
          <a:p>
            <a:pPr algn="l">
              <a:lnSpc>
                <a:spcPts val="4608"/>
              </a:lnSpc>
            </a:pPr>
            <a:r>
              <a:rPr lang="en-US" sz="4266">
                <a:solidFill>
                  <a:srgbClr val="BD64B5"/>
                </a:solidFill>
                <a:latin typeface="Arimo"/>
              </a:rPr>
              <a:t> Strings</a:t>
            </a:r>
          </a:p>
          <a:p>
            <a:pPr algn="l">
              <a:lnSpc>
                <a:spcPts val="4608"/>
              </a:lnSpc>
            </a:pPr>
            <a:r>
              <a:rPr lang="en-US" sz="4266">
                <a:solidFill>
                  <a:srgbClr val="E7E7E7"/>
                </a:solidFill>
                <a:latin typeface="Arimo"/>
              </a:rPr>
              <a:t>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76760" y="5225348"/>
            <a:ext cx="456400" cy="72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5333">
                <a:solidFill>
                  <a:srgbClr val="4CAE97"/>
                </a:solidFill>
                <a:latin typeface="Comfortaa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1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95985" y="1562702"/>
            <a:ext cx="654160" cy="840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5333">
                <a:solidFill>
                  <a:srgbClr val="E81A81"/>
                </a:solidFill>
                <a:latin typeface="Comfortaa"/>
              </a:rPr>
              <a:t>{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37415" y="1779206"/>
            <a:ext cx="2536433" cy="4168066"/>
          </a:xfrm>
          <a:custGeom>
            <a:avLst/>
            <a:gdLst/>
            <a:ahLst/>
            <a:cxnLst/>
            <a:rect r="r" b="b" t="t" l="l"/>
            <a:pathLst>
              <a:path h="4168066" w="2536433">
                <a:moveTo>
                  <a:pt x="0" y="0"/>
                </a:moveTo>
                <a:lnTo>
                  <a:pt x="2536433" y="0"/>
                </a:lnTo>
                <a:lnTo>
                  <a:pt x="2536433" y="4168067"/>
                </a:lnTo>
                <a:lnTo>
                  <a:pt x="0" y="41680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37415" y="962609"/>
            <a:ext cx="9199210" cy="793274"/>
            <a:chOff x="0" y="0"/>
            <a:chExt cx="12265614" cy="10576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0812311" y="0"/>
              <a:ext cx="1453303" cy="1057698"/>
            </a:xfrm>
            <a:custGeom>
              <a:avLst/>
              <a:gdLst/>
              <a:ahLst/>
              <a:cxnLst/>
              <a:rect r="r" b="b" t="t" l="l"/>
              <a:pathLst>
                <a:path h="1057698" w="1453303">
                  <a:moveTo>
                    <a:pt x="0" y="0"/>
                  </a:moveTo>
                  <a:lnTo>
                    <a:pt x="1453303" y="0"/>
                  </a:lnTo>
                  <a:lnTo>
                    <a:pt x="1453303" y="1057698"/>
                  </a:lnTo>
                  <a:lnTo>
                    <a:pt x="0" y="1057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5222" t="-21822" r="-54596" b="-32615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203172"/>
              <a:ext cx="2285455" cy="651355"/>
            </a:xfrm>
            <a:custGeom>
              <a:avLst/>
              <a:gdLst/>
              <a:ahLst/>
              <a:cxnLst/>
              <a:rect r="r" b="b" t="t" l="l"/>
              <a:pathLst>
                <a:path h="651355" w="2285455">
                  <a:moveTo>
                    <a:pt x="0" y="0"/>
                  </a:moveTo>
                  <a:lnTo>
                    <a:pt x="2285455" y="0"/>
                  </a:lnTo>
                  <a:lnTo>
                    <a:pt x="2285455" y="651355"/>
                  </a:lnTo>
                  <a:lnTo>
                    <a:pt x="0" y="6513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3346680" y="1691430"/>
            <a:ext cx="6086480" cy="62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4266">
                <a:solidFill>
                  <a:srgbClr val="BD64B5"/>
                </a:solidFill>
                <a:latin typeface="Arimo"/>
              </a:rPr>
              <a:t>Agenda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76760" y="5225348"/>
            <a:ext cx="456400" cy="72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5333">
                <a:solidFill>
                  <a:srgbClr val="4CAE97"/>
                </a:solidFill>
                <a:latin typeface="Comfortaa"/>
              </a:rPr>
              <a:t>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74983" y="2848509"/>
            <a:ext cx="5645978" cy="1014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1"/>
              </a:lnSpc>
            </a:pPr>
            <a:r>
              <a:rPr lang="en-US" sz="3267">
                <a:solidFill>
                  <a:srgbClr val="FFFFFF"/>
                </a:solidFill>
                <a:latin typeface="Comfortaa"/>
              </a:rPr>
              <a:t>Strings</a:t>
            </a:r>
          </a:p>
          <a:p>
            <a:pPr algn="l">
              <a:lnSpc>
                <a:spcPts val="3921"/>
              </a:lnSpc>
              <a:spcBef>
                <a:spcPct val="0"/>
              </a:spcBef>
            </a:pPr>
            <a:r>
              <a:rPr lang="en-US" sz="3267">
                <a:solidFill>
                  <a:srgbClr val="FFFFFF"/>
                </a:solidFill>
                <a:latin typeface="Comfortaa"/>
              </a:rPr>
              <a:t>String methods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1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95985" y="1562702"/>
            <a:ext cx="654160" cy="840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5333">
                <a:solidFill>
                  <a:srgbClr val="E81A81"/>
                </a:solidFill>
                <a:latin typeface="Comfortaa"/>
              </a:rPr>
              <a:t>{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37415" y="1779206"/>
            <a:ext cx="2536433" cy="4168066"/>
          </a:xfrm>
          <a:custGeom>
            <a:avLst/>
            <a:gdLst/>
            <a:ahLst/>
            <a:cxnLst/>
            <a:rect r="r" b="b" t="t" l="l"/>
            <a:pathLst>
              <a:path h="4168066" w="2536433">
                <a:moveTo>
                  <a:pt x="0" y="0"/>
                </a:moveTo>
                <a:lnTo>
                  <a:pt x="2536433" y="0"/>
                </a:lnTo>
                <a:lnTo>
                  <a:pt x="2536433" y="4168067"/>
                </a:lnTo>
                <a:lnTo>
                  <a:pt x="0" y="41680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37415" y="962609"/>
            <a:ext cx="9199210" cy="793274"/>
            <a:chOff x="0" y="0"/>
            <a:chExt cx="12265614" cy="10576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0812311" y="0"/>
              <a:ext cx="1453303" cy="1057698"/>
            </a:xfrm>
            <a:custGeom>
              <a:avLst/>
              <a:gdLst/>
              <a:ahLst/>
              <a:cxnLst/>
              <a:rect r="r" b="b" t="t" l="l"/>
              <a:pathLst>
                <a:path h="1057698" w="1453303">
                  <a:moveTo>
                    <a:pt x="0" y="0"/>
                  </a:moveTo>
                  <a:lnTo>
                    <a:pt x="1453303" y="0"/>
                  </a:lnTo>
                  <a:lnTo>
                    <a:pt x="1453303" y="1057698"/>
                  </a:lnTo>
                  <a:lnTo>
                    <a:pt x="0" y="1057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5222" t="-21822" r="-54596" b="-32615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203172"/>
              <a:ext cx="2285455" cy="651355"/>
            </a:xfrm>
            <a:custGeom>
              <a:avLst/>
              <a:gdLst/>
              <a:ahLst/>
              <a:cxnLst/>
              <a:rect r="r" b="b" t="t" l="l"/>
              <a:pathLst>
                <a:path h="651355" w="2285455">
                  <a:moveTo>
                    <a:pt x="0" y="0"/>
                  </a:moveTo>
                  <a:lnTo>
                    <a:pt x="2285455" y="0"/>
                  </a:lnTo>
                  <a:lnTo>
                    <a:pt x="2285455" y="651355"/>
                  </a:lnTo>
                  <a:lnTo>
                    <a:pt x="0" y="6513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3346680" y="1691430"/>
            <a:ext cx="6086480" cy="62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4266">
                <a:solidFill>
                  <a:srgbClr val="BD64B5"/>
                </a:solidFill>
                <a:latin typeface="Arimo"/>
              </a:rPr>
              <a:t>Strings: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76760" y="5225348"/>
            <a:ext cx="456400" cy="72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5333">
                <a:solidFill>
                  <a:srgbClr val="4CAE97"/>
                </a:solidFill>
                <a:latin typeface="Comfortaa"/>
              </a:rPr>
              <a:t>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23065" y="2886075"/>
            <a:ext cx="5999015" cy="1574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  <a:spcBef>
                <a:spcPct val="0"/>
              </a:spcBef>
            </a:pPr>
            <a:r>
              <a:rPr lang="en-US" sz="2053">
                <a:solidFill>
                  <a:srgbClr val="FFFFFF"/>
                </a:solidFill>
                <a:latin typeface="Comfortaa"/>
              </a:rPr>
              <a:t>Strings in Java are immutable, which means their values cannot be changed after they are created. When you modify a string, a new string object is created with the modified value.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56068" y="4907654"/>
            <a:ext cx="3810794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9"/>
              </a:lnSpc>
            </a:pPr>
            <a:r>
              <a:rPr lang="en-US" sz="2666">
                <a:solidFill>
                  <a:srgbClr val="FFFFFF"/>
                </a:solidFill>
                <a:latin typeface="Comfortaa"/>
              </a:rPr>
              <a:t>Eg: String str = "Hello";</a:t>
            </a:r>
          </a:p>
          <a:p>
            <a:pPr algn="ctr">
              <a:lnSpc>
                <a:spcPts val="3199"/>
              </a:lnSpc>
            </a:pPr>
            <a:r>
              <a:rPr lang="en-US" sz="2666">
                <a:solidFill>
                  <a:srgbClr val="FFFFFF"/>
                </a:solidFill>
                <a:latin typeface="Comfortaa"/>
              </a:rPr>
              <a:t>str = str + " World";</a:t>
            </a:r>
          </a:p>
          <a:p>
            <a:pPr algn="ctr">
              <a:lnSpc>
                <a:spcPts val="1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1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95985" y="1562702"/>
            <a:ext cx="654160" cy="840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5333">
                <a:solidFill>
                  <a:srgbClr val="E81A81"/>
                </a:solidFill>
                <a:latin typeface="Comfortaa"/>
              </a:rPr>
              <a:t>{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37415" y="1779206"/>
            <a:ext cx="2536433" cy="4168066"/>
          </a:xfrm>
          <a:custGeom>
            <a:avLst/>
            <a:gdLst/>
            <a:ahLst/>
            <a:cxnLst/>
            <a:rect r="r" b="b" t="t" l="l"/>
            <a:pathLst>
              <a:path h="4168066" w="2536433">
                <a:moveTo>
                  <a:pt x="0" y="0"/>
                </a:moveTo>
                <a:lnTo>
                  <a:pt x="2536433" y="0"/>
                </a:lnTo>
                <a:lnTo>
                  <a:pt x="2536433" y="4168067"/>
                </a:lnTo>
                <a:lnTo>
                  <a:pt x="0" y="41680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37415" y="962609"/>
            <a:ext cx="9199210" cy="793274"/>
            <a:chOff x="0" y="0"/>
            <a:chExt cx="12265614" cy="10576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0812311" y="0"/>
              <a:ext cx="1453303" cy="1057698"/>
            </a:xfrm>
            <a:custGeom>
              <a:avLst/>
              <a:gdLst/>
              <a:ahLst/>
              <a:cxnLst/>
              <a:rect r="r" b="b" t="t" l="l"/>
              <a:pathLst>
                <a:path h="1057698" w="1453303">
                  <a:moveTo>
                    <a:pt x="0" y="0"/>
                  </a:moveTo>
                  <a:lnTo>
                    <a:pt x="1453303" y="0"/>
                  </a:lnTo>
                  <a:lnTo>
                    <a:pt x="1453303" y="1057698"/>
                  </a:lnTo>
                  <a:lnTo>
                    <a:pt x="0" y="1057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5222" t="-21822" r="-54596" b="-32615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203172"/>
              <a:ext cx="2285455" cy="651355"/>
            </a:xfrm>
            <a:custGeom>
              <a:avLst/>
              <a:gdLst/>
              <a:ahLst/>
              <a:cxnLst/>
              <a:rect r="r" b="b" t="t" l="l"/>
              <a:pathLst>
                <a:path h="651355" w="2285455">
                  <a:moveTo>
                    <a:pt x="0" y="0"/>
                  </a:moveTo>
                  <a:lnTo>
                    <a:pt x="2285455" y="0"/>
                  </a:lnTo>
                  <a:lnTo>
                    <a:pt x="2285455" y="651355"/>
                  </a:lnTo>
                  <a:lnTo>
                    <a:pt x="0" y="6513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3346680" y="1691430"/>
            <a:ext cx="6086480" cy="62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4266">
                <a:solidFill>
                  <a:srgbClr val="BD64B5"/>
                </a:solidFill>
                <a:latin typeface="Arimo"/>
              </a:rPr>
              <a:t>String methods: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76760" y="5225348"/>
            <a:ext cx="456400" cy="72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5333">
                <a:solidFill>
                  <a:srgbClr val="4CAE97"/>
                </a:solidFill>
                <a:latin typeface="Comfortaa"/>
              </a:rPr>
              <a:t>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94865" y="2687955"/>
            <a:ext cx="6958735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FFFFFF"/>
                </a:solidFill>
                <a:latin typeface="Comfortaa"/>
              </a:rPr>
              <a:t>String text = "Hello, World!";</a:t>
            </a:r>
          </a:p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FFFFFF"/>
                </a:solidFill>
                <a:latin typeface="Comfortaa"/>
              </a:rPr>
              <a:t>char character = text.charAt(7); // Gets the character 'W' at index 7</a:t>
            </a:r>
          </a:p>
          <a:p>
            <a:pPr algn="ctr">
              <a:lnSpc>
                <a:spcPts val="18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023065" y="3373755"/>
            <a:ext cx="641356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FFFFFF"/>
                </a:solidFill>
                <a:latin typeface="Comfortaa"/>
              </a:rPr>
              <a:t>String text = "Hello, World!";</a:t>
            </a:r>
          </a:p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FFFFFF"/>
                </a:solidFill>
                <a:latin typeface="Comfortaa"/>
              </a:rPr>
              <a:t>String subString1 = text.substring(7); // "World!"</a:t>
            </a:r>
          </a:p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FFFFFF"/>
                </a:solidFill>
                <a:latin typeface="Comfortaa"/>
              </a:rPr>
              <a:t>String subString2 = text.substring(0, 5); // "Hello"</a:t>
            </a:r>
          </a:p>
          <a:p>
            <a:pPr algn="ctr">
              <a:lnSpc>
                <a:spcPts val="180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3725382" y="4288155"/>
            <a:ext cx="5008926" cy="697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3"/>
              </a:lnSpc>
            </a:pPr>
            <a:r>
              <a:rPr lang="en-US" sz="1986">
                <a:solidFill>
                  <a:srgbClr val="FFFFFF"/>
                </a:solidFill>
                <a:latin typeface="Comfortaa"/>
              </a:rPr>
              <a:t>String text = "Hello";</a:t>
            </a:r>
          </a:p>
          <a:p>
            <a:pPr algn="ctr">
              <a:lnSpc>
                <a:spcPts val="2383"/>
              </a:lnSpc>
            </a:pPr>
            <a:r>
              <a:rPr lang="en-US" sz="1986">
                <a:solidFill>
                  <a:srgbClr val="FFFFFF"/>
                </a:solidFill>
                <a:latin typeface="Comfortaa"/>
              </a:rPr>
              <a:t>int length = text.length(); // 5</a:t>
            </a:r>
          </a:p>
          <a:p>
            <a:pPr algn="ctr">
              <a:lnSpc>
                <a:spcPts val="6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1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77278" y="1765361"/>
            <a:ext cx="654160" cy="840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5333">
                <a:solidFill>
                  <a:srgbClr val="E81A81"/>
                </a:solidFill>
                <a:latin typeface="Comfortaa"/>
              </a:rPr>
              <a:t>{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8707" y="1981865"/>
            <a:ext cx="2536433" cy="4168066"/>
          </a:xfrm>
          <a:custGeom>
            <a:avLst/>
            <a:gdLst/>
            <a:ahLst/>
            <a:cxnLst/>
            <a:rect r="r" b="b" t="t" l="l"/>
            <a:pathLst>
              <a:path h="4168066" w="2536433">
                <a:moveTo>
                  <a:pt x="0" y="0"/>
                </a:moveTo>
                <a:lnTo>
                  <a:pt x="2536433" y="0"/>
                </a:lnTo>
                <a:lnTo>
                  <a:pt x="2536433" y="4168067"/>
                </a:lnTo>
                <a:lnTo>
                  <a:pt x="0" y="41680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8707" y="1165268"/>
            <a:ext cx="9199210" cy="793274"/>
            <a:chOff x="0" y="0"/>
            <a:chExt cx="12265614" cy="10576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0812311" y="0"/>
              <a:ext cx="1453303" cy="1057698"/>
            </a:xfrm>
            <a:custGeom>
              <a:avLst/>
              <a:gdLst/>
              <a:ahLst/>
              <a:cxnLst/>
              <a:rect r="r" b="b" t="t" l="l"/>
              <a:pathLst>
                <a:path h="1057698" w="1453303">
                  <a:moveTo>
                    <a:pt x="0" y="0"/>
                  </a:moveTo>
                  <a:lnTo>
                    <a:pt x="1453303" y="0"/>
                  </a:lnTo>
                  <a:lnTo>
                    <a:pt x="1453303" y="1057698"/>
                  </a:lnTo>
                  <a:lnTo>
                    <a:pt x="0" y="1057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5222" t="-21822" r="-54596" b="-32615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203172"/>
              <a:ext cx="2285455" cy="651355"/>
            </a:xfrm>
            <a:custGeom>
              <a:avLst/>
              <a:gdLst/>
              <a:ahLst/>
              <a:cxnLst/>
              <a:rect r="r" b="b" t="t" l="l"/>
              <a:pathLst>
                <a:path h="651355" w="2285455">
                  <a:moveTo>
                    <a:pt x="0" y="0"/>
                  </a:moveTo>
                  <a:lnTo>
                    <a:pt x="2285455" y="0"/>
                  </a:lnTo>
                  <a:lnTo>
                    <a:pt x="2285455" y="651355"/>
                  </a:lnTo>
                  <a:lnTo>
                    <a:pt x="0" y="6513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3227973" y="1894089"/>
            <a:ext cx="6086480" cy="62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4266">
                <a:solidFill>
                  <a:srgbClr val="BD64B5"/>
                </a:solidFill>
                <a:latin typeface="Arimo"/>
              </a:rPr>
              <a:t>String methods: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58053" y="5428007"/>
            <a:ext cx="456400" cy="72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5333">
                <a:solidFill>
                  <a:srgbClr val="4CAE97"/>
                </a:solidFill>
                <a:latin typeface="Comfortaa"/>
              </a:rPr>
              <a:t>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76158" y="2890614"/>
            <a:ext cx="6958735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FFFFFF"/>
                </a:solidFill>
                <a:latin typeface="Comfortaa"/>
              </a:rPr>
              <a:t>String text = "This is a sample sentence.";</a:t>
            </a:r>
          </a:p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FFFFFF"/>
                </a:solidFill>
                <a:latin typeface="Comfortaa"/>
              </a:rPr>
              <a:t>int index = text.indexOf("sample"); // 10</a:t>
            </a:r>
          </a:p>
          <a:p>
            <a:pPr algn="ctr">
              <a:lnSpc>
                <a:spcPts val="18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904358" y="3576414"/>
            <a:ext cx="6413560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FFFFFF"/>
                </a:solidFill>
                <a:latin typeface="Comfortaa"/>
              </a:rPr>
              <a:t>String text = "Hello World";</a:t>
            </a:r>
          </a:p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FFFFFF"/>
                </a:solidFill>
                <a:latin typeface="Comfortaa"/>
              </a:rPr>
              <a:t>String lowerCaseText = text.toLowerCase(); // "hello world"</a:t>
            </a:r>
          </a:p>
          <a:p>
            <a:pPr algn="ctr">
              <a:lnSpc>
                <a:spcPts val="180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3606675" y="4490814"/>
            <a:ext cx="5008926" cy="99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3"/>
              </a:lnSpc>
            </a:pPr>
            <a:r>
              <a:rPr lang="en-US" sz="1986">
                <a:solidFill>
                  <a:srgbClr val="FFFFFF"/>
                </a:solidFill>
                <a:latin typeface="Comfortaa"/>
              </a:rPr>
              <a:t>String text = "Hello World";</a:t>
            </a:r>
          </a:p>
          <a:p>
            <a:pPr algn="ctr">
              <a:lnSpc>
                <a:spcPts val="2383"/>
              </a:lnSpc>
            </a:pPr>
            <a:r>
              <a:rPr lang="en-US" sz="1986">
                <a:solidFill>
                  <a:srgbClr val="FFFFFF"/>
                </a:solidFill>
                <a:latin typeface="Comfortaa"/>
              </a:rPr>
              <a:t>String upperCaseText = text.toUpperCase(); // "HELLO WORLD"</a:t>
            </a:r>
          </a:p>
          <a:p>
            <a:pPr algn="ctr">
              <a:lnSpc>
                <a:spcPts val="6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1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77278" y="1765361"/>
            <a:ext cx="654160" cy="840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5333">
                <a:solidFill>
                  <a:srgbClr val="E81A81"/>
                </a:solidFill>
                <a:latin typeface="Comfortaa"/>
              </a:rPr>
              <a:t>{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8707" y="1981865"/>
            <a:ext cx="2536433" cy="4168066"/>
          </a:xfrm>
          <a:custGeom>
            <a:avLst/>
            <a:gdLst/>
            <a:ahLst/>
            <a:cxnLst/>
            <a:rect r="r" b="b" t="t" l="l"/>
            <a:pathLst>
              <a:path h="4168066" w="2536433">
                <a:moveTo>
                  <a:pt x="0" y="0"/>
                </a:moveTo>
                <a:lnTo>
                  <a:pt x="2536433" y="0"/>
                </a:lnTo>
                <a:lnTo>
                  <a:pt x="2536433" y="4168067"/>
                </a:lnTo>
                <a:lnTo>
                  <a:pt x="0" y="41680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8707" y="1165268"/>
            <a:ext cx="9199210" cy="793274"/>
            <a:chOff x="0" y="0"/>
            <a:chExt cx="12265614" cy="10576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0812311" y="0"/>
              <a:ext cx="1453303" cy="1057698"/>
            </a:xfrm>
            <a:custGeom>
              <a:avLst/>
              <a:gdLst/>
              <a:ahLst/>
              <a:cxnLst/>
              <a:rect r="r" b="b" t="t" l="l"/>
              <a:pathLst>
                <a:path h="1057698" w="1453303">
                  <a:moveTo>
                    <a:pt x="0" y="0"/>
                  </a:moveTo>
                  <a:lnTo>
                    <a:pt x="1453303" y="0"/>
                  </a:lnTo>
                  <a:lnTo>
                    <a:pt x="1453303" y="1057698"/>
                  </a:lnTo>
                  <a:lnTo>
                    <a:pt x="0" y="1057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5222" t="-21822" r="-54596" b="-32615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203172"/>
              <a:ext cx="2285455" cy="651355"/>
            </a:xfrm>
            <a:custGeom>
              <a:avLst/>
              <a:gdLst/>
              <a:ahLst/>
              <a:cxnLst/>
              <a:rect r="r" b="b" t="t" l="l"/>
              <a:pathLst>
                <a:path h="651355" w="2285455">
                  <a:moveTo>
                    <a:pt x="0" y="0"/>
                  </a:moveTo>
                  <a:lnTo>
                    <a:pt x="2285455" y="0"/>
                  </a:lnTo>
                  <a:lnTo>
                    <a:pt x="2285455" y="651355"/>
                  </a:lnTo>
                  <a:lnTo>
                    <a:pt x="0" y="6513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3227973" y="1894089"/>
            <a:ext cx="6086480" cy="62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4266">
                <a:solidFill>
                  <a:srgbClr val="BD64B5"/>
                </a:solidFill>
                <a:latin typeface="Arimo"/>
              </a:rPr>
              <a:t>String methods: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58053" y="5428007"/>
            <a:ext cx="456400" cy="72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5333">
                <a:solidFill>
                  <a:srgbClr val="4CAE97"/>
                </a:solidFill>
                <a:latin typeface="Comfortaa"/>
              </a:rPr>
              <a:t>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76158" y="2890614"/>
            <a:ext cx="695873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FFFFFF"/>
                </a:solidFill>
                <a:latin typeface="Comfortaa"/>
              </a:rPr>
              <a:t>String str1 = "hello";</a:t>
            </a:r>
          </a:p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FFFFFF"/>
                </a:solidFill>
                <a:latin typeface="Comfortaa"/>
              </a:rPr>
              <a:t>String str2 = "Hello";</a:t>
            </a:r>
          </a:p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FFFFFF"/>
                </a:solidFill>
                <a:latin typeface="Comfortaa"/>
              </a:rPr>
              <a:t>boolean areEqual = str1.equals(str2); // false</a:t>
            </a:r>
          </a:p>
          <a:p>
            <a:pPr algn="ctr">
              <a:lnSpc>
                <a:spcPts val="18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900893" y="3805014"/>
            <a:ext cx="641356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FFFFFF"/>
                </a:solidFill>
                <a:latin typeface="Comfortaa"/>
              </a:rPr>
              <a:t>String str1 = "hello";</a:t>
            </a:r>
          </a:p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FFFFFF"/>
                </a:solidFill>
                <a:latin typeface="Comfortaa"/>
              </a:rPr>
              <a:t>String str2 = "Hello";</a:t>
            </a:r>
          </a:p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FFFFFF"/>
                </a:solidFill>
                <a:latin typeface="Comfortaa"/>
              </a:rPr>
              <a:t>boolean areEqual = str1.equalsIgnoreCase(str2); // true</a:t>
            </a:r>
          </a:p>
          <a:p>
            <a:pPr algn="ctr">
              <a:lnSpc>
                <a:spcPts val="180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3734698" y="4719414"/>
            <a:ext cx="4745949" cy="1074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5"/>
              </a:lnSpc>
            </a:pPr>
            <a:r>
              <a:rPr lang="en-US" sz="1637">
                <a:solidFill>
                  <a:srgbClr val="FFFFFF"/>
                </a:solidFill>
                <a:latin typeface="Comfortaa"/>
              </a:rPr>
              <a:t>String text = "I love Java. Java is fun!";</a:t>
            </a:r>
          </a:p>
          <a:p>
            <a:pPr algn="ctr">
              <a:lnSpc>
                <a:spcPts val="1965"/>
              </a:lnSpc>
            </a:pPr>
            <a:r>
              <a:rPr lang="en-US" sz="1637">
                <a:solidFill>
                  <a:srgbClr val="FFFFFF"/>
                </a:solidFill>
                <a:latin typeface="Comfortaa"/>
              </a:rPr>
              <a:t>String replacedText = text.replace("Java", "programming"); // "I love programming. programming is fun!"</a:t>
            </a:r>
          </a:p>
          <a:p>
            <a:pPr algn="ctr">
              <a:lnSpc>
                <a:spcPts val="55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1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7840" y="2482839"/>
            <a:ext cx="4647120" cy="100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4266">
                <a:solidFill>
                  <a:srgbClr val="E7E7E7"/>
                </a:solidFill>
                <a:latin typeface="Arimo"/>
              </a:rPr>
              <a:t>Thanks!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780614" y="3570744"/>
            <a:ext cx="5801042" cy="1351402"/>
            <a:chOff x="0" y="0"/>
            <a:chExt cx="14502604" cy="33785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02667" cy="3378515"/>
            </a:xfrm>
            <a:custGeom>
              <a:avLst/>
              <a:gdLst/>
              <a:ahLst/>
              <a:cxnLst/>
              <a:rect r="r" b="b" t="t" l="l"/>
              <a:pathLst>
                <a:path h="3378515" w="14502667">
                  <a:moveTo>
                    <a:pt x="0" y="0"/>
                  </a:moveTo>
                  <a:lnTo>
                    <a:pt x="14502667" y="0"/>
                  </a:lnTo>
                  <a:lnTo>
                    <a:pt x="14502667" y="3378515"/>
                  </a:lnTo>
                  <a:lnTo>
                    <a:pt x="0" y="3378515"/>
                  </a:lnTo>
                  <a:close/>
                </a:path>
              </a:pathLst>
            </a:custGeom>
            <a:solidFill>
              <a:srgbClr val="2C293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188000" cy="2870825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2943"/>
                </a:lnSpc>
              </a:pPr>
              <a:r>
                <a:rPr lang="en-US" sz="2133">
                  <a:solidFill>
                    <a:srgbClr val="EC7955"/>
                  </a:solidFill>
                  <a:latin typeface="Arimo Medium"/>
                </a:rPr>
                <a:t>&lt; Do you have any questions? &gt;</a:t>
              </a:r>
            </a:p>
            <a:p>
              <a:pPr algn="ctr">
                <a:lnSpc>
                  <a:spcPts val="2355"/>
                </a:lnSpc>
              </a:pPr>
              <a:r>
                <a:rPr lang="en-US" sz="1706">
                  <a:solidFill>
                    <a:srgbClr val="EC7955"/>
                  </a:solidFill>
                  <a:latin typeface="Arimo Medium"/>
                </a:rPr>
                <a:t> mail:   vitacmsc@gmail.com</a:t>
              </a:r>
            </a:p>
            <a:p>
              <a:pPr algn="ctr">
                <a:lnSpc>
                  <a:spcPts val="2355"/>
                </a:lnSpc>
              </a:pPr>
              <a:r>
                <a:rPr lang="en-US" sz="1706">
                  <a:solidFill>
                    <a:srgbClr val="E7E7E7"/>
                  </a:solidFill>
                  <a:latin typeface="Arimo"/>
                </a:rPr>
                <a:t>website:  https://vitchennai.acm.org/</a:t>
              </a:r>
            </a:p>
            <a:p>
              <a:pPr algn="l">
                <a:lnSpc>
                  <a:spcPts val="235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72139" y="1657267"/>
            <a:ext cx="2536433" cy="4168066"/>
          </a:xfrm>
          <a:custGeom>
            <a:avLst/>
            <a:gdLst/>
            <a:ahLst/>
            <a:cxnLst/>
            <a:rect r="r" b="b" t="t" l="l"/>
            <a:pathLst>
              <a:path h="4168066" w="2536433">
                <a:moveTo>
                  <a:pt x="0" y="0"/>
                </a:moveTo>
                <a:lnTo>
                  <a:pt x="2536433" y="0"/>
                </a:lnTo>
                <a:lnTo>
                  <a:pt x="2536433" y="4168066"/>
                </a:lnTo>
                <a:lnTo>
                  <a:pt x="0" y="41680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10575726">
            <a:off x="8581416" y="1387560"/>
            <a:ext cx="536261" cy="0"/>
          </a:xfrm>
          <a:prstGeom prst="line">
            <a:avLst/>
          </a:prstGeom>
          <a:ln cap="rnd" w="9525">
            <a:solidFill>
              <a:srgbClr val="E7E7E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10575726">
            <a:off x="8581416" y="1484787"/>
            <a:ext cx="536261" cy="0"/>
          </a:xfrm>
          <a:prstGeom prst="line">
            <a:avLst/>
          </a:prstGeom>
          <a:ln cap="rnd" w="9525">
            <a:solidFill>
              <a:srgbClr val="E7E7E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10575726">
            <a:off x="8581416" y="1582013"/>
            <a:ext cx="536261" cy="0"/>
          </a:xfrm>
          <a:prstGeom prst="line">
            <a:avLst/>
          </a:prstGeom>
          <a:ln cap="rnd" w="9525">
            <a:solidFill>
              <a:srgbClr val="E7E7E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237415" y="962609"/>
            <a:ext cx="9199210" cy="793274"/>
            <a:chOff x="0" y="0"/>
            <a:chExt cx="12265614" cy="10576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12311" y="0"/>
              <a:ext cx="1453303" cy="1057698"/>
            </a:xfrm>
            <a:custGeom>
              <a:avLst/>
              <a:gdLst/>
              <a:ahLst/>
              <a:cxnLst/>
              <a:rect r="r" b="b" t="t" l="l"/>
              <a:pathLst>
                <a:path h="1057698" w="1453303">
                  <a:moveTo>
                    <a:pt x="0" y="0"/>
                  </a:moveTo>
                  <a:lnTo>
                    <a:pt x="1453303" y="0"/>
                  </a:lnTo>
                  <a:lnTo>
                    <a:pt x="1453303" y="1057698"/>
                  </a:lnTo>
                  <a:lnTo>
                    <a:pt x="0" y="1057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5222" t="-21822" r="-54596" b="-32615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203172"/>
              <a:ext cx="2285455" cy="651355"/>
            </a:xfrm>
            <a:custGeom>
              <a:avLst/>
              <a:gdLst/>
              <a:ahLst/>
              <a:cxnLst/>
              <a:rect r="r" b="b" t="t" l="l"/>
              <a:pathLst>
                <a:path h="651355" w="2285455">
                  <a:moveTo>
                    <a:pt x="0" y="0"/>
                  </a:moveTo>
                  <a:lnTo>
                    <a:pt x="2285455" y="0"/>
                  </a:lnTo>
                  <a:lnTo>
                    <a:pt x="2285455" y="651355"/>
                  </a:lnTo>
                  <a:lnTo>
                    <a:pt x="0" y="6513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3325317" y="5769544"/>
            <a:ext cx="4925334" cy="426187"/>
            <a:chOff x="0" y="0"/>
            <a:chExt cx="6567112" cy="56825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3806963" y="128096"/>
              <a:ext cx="1077744" cy="2739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59"/>
                </a:lnSpc>
              </a:pPr>
              <a:r>
                <a:rPr lang="en-US" sz="1185">
                  <a:solidFill>
                    <a:srgbClr val="FFFFFF"/>
                  </a:solidFill>
                  <a:latin typeface="Georgia Pro Bold Italics"/>
                </a:rPr>
                <a:t>acm_vitcc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5567204" y="144046"/>
              <a:ext cx="999908" cy="251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38"/>
                </a:lnSpc>
              </a:pPr>
              <a:r>
                <a:rPr lang="en-US" sz="1099">
                  <a:solidFill>
                    <a:srgbClr val="FFFFFF"/>
                  </a:solidFill>
                  <a:latin typeface="Georgia Pro Bold Italics"/>
                </a:rPr>
                <a:t>ACM VITC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4933474" y="0"/>
              <a:ext cx="584964" cy="568250"/>
            </a:xfrm>
            <a:custGeom>
              <a:avLst/>
              <a:gdLst/>
              <a:ahLst/>
              <a:cxnLst/>
              <a:rect r="r" b="b" t="t" l="l"/>
              <a:pathLst>
                <a:path h="568250" w="584964">
                  <a:moveTo>
                    <a:pt x="0" y="0"/>
                  </a:moveTo>
                  <a:lnTo>
                    <a:pt x="584963" y="0"/>
                  </a:lnTo>
                  <a:lnTo>
                    <a:pt x="584963" y="568250"/>
                  </a:lnTo>
                  <a:lnTo>
                    <a:pt x="0" y="568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9782" t="-1999" r="-712" b="-11746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190786" y="419"/>
              <a:ext cx="567412" cy="567412"/>
            </a:xfrm>
            <a:custGeom>
              <a:avLst/>
              <a:gdLst/>
              <a:ahLst/>
              <a:cxnLst/>
              <a:rect r="r" b="b" t="t" l="l"/>
              <a:pathLst>
                <a:path h="567412" w="567412">
                  <a:moveTo>
                    <a:pt x="0" y="0"/>
                  </a:moveTo>
                  <a:lnTo>
                    <a:pt x="567411" y="0"/>
                  </a:lnTo>
                  <a:lnTo>
                    <a:pt x="567411" y="567412"/>
                  </a:lnTo>
                  <a:lnTo>
                    <a:pt x="0" y="5674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522214" y="106831"/>
              <a:ext cx="2619805" cy="3184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FFFFFF"/>
                  </a:solidFill>
                  <a:latin typeface="Georgia Pro Bold Italics"/>
                </a:rPr>
                <a:t>vitchennai.acm.org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0" y="47401"/>
              <a:ext cx="473448" cy="473448"/>
            </a:xfrm>
            <a:custGeom>
              <a:avLst/>
              <a:gdLst/>
              <a:ahLst/>
              <a:cxnLst/>
              <a:rect r="r" b="b" t="t" l="l"/>
              <a:pathLst>
                <a:path h="473448" w="473448">
                  <a:moveTo>
                    <a:pt x="0" y="0"/>
                  </a:moveTo>
                  <a:lnTo>
                    <a:pt x="473448" y="0"/>
                  </a:lnTo>
                  <a:lnTo>
                    <a:pt x="473448" y="473448"/>
                  </a:lnTo>
                  <a:lnTo>
                    <a:pt x="0" y="473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DAFuyP79xec</dc:identifier>
  <dcterms:modified xsi:type="dcterms:W3CDTF">2011-08-01T06:04:30Z</dcterms:modified>
  <cp:revision>1</cp:revision>
  <dc:title>Welcome to Strings</dc:title>
</cp:coreProperties>
</file>