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9"/>
  </p:notesMasterIdLst>
  <p:sldIdLst>
    <p:sldId id="256" r:id="rId2"/>
    <p:sldId id="257" r:id="rId3"/>
    <p:sldId id="259" r:id="rId4"/>
    <p:sldId id="311" r:id="rId5"/>
    <p:sldId id="312" r:id="rId6"/>
    <p:sldId id="317" r:id="rId7"/>
    <p:sldId id="320" r:id="rId8"/>
  </p:sldIdLst>
  <p:sldSz cx="9144000" cy="5143500" type="screen16x9"/>
  <p:notesSz cx="6858000" cy="9144000"/>
  <p:embeddedFontLst>
    <p:embeddedFont>
      <p:font typeface="Comfortaa" panose="020B0604020202020204" charset="0"/>
      <p:regular r:id="rId10"/>
      <p:bold r:id="rId11"/>
    </p:embeddedFont>
    <p:embeddedFont>
      <p:font typeface="Fira Code" panose="020B0809050000020004" pitchFamily="49" charset="0"/>
      <p:regular r:id="rId12"/>
      <p:bold r:id="rId13"/>
    </p:embeddedFont>
    <p:embeddedFont>
      <p:font typeface="Nunito Light" pitchFamily="2" charset="0"/>
      <p:regular r:id="rId14"/>
      <p:italic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1B639-8AB0-48FE-97A4-2432059E32E0}" v="17" dt="2023-09-17T10:35:57.501"/>
  </p1510:revLst>
</p1510:revInfo>
</file>

<file path=ppt/tableStyles.xml><?xml version="1.0" encoding="utf-8"?>
<a:tblStyleLst xmlns:a="http://schemas.openxmlformats.org/drawingml/2006/main" def="{3FC7FA98-5936-4EE5-BCDB-DC72C534F1DB}">
  <a:tblStyle styleId="{3FC7FA98-5936-4EE5-BCDB-DC72C534F1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E4A7E0-A648-4E65-A6AF-677539FBAF7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98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057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55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7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3872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231324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72" r:id="rId5"/>
    <p:sldLayoutId id="2147483673"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Divide and Conquer Approach</a:t>
            </a:r>
            <a:endParaRPr dirty="0"/>
          </a:p>
        </p:txBody>
      </p:sp>
      <p:sp>
        <p:nvSpPr>
          <p:cNvPr id="239" name="Google Shape;239;p31"/>
          <p:cNvSpPr txBox="1">
            <a:spLocks noGrp="1"/>
          </p:cNvSpPr>
          <p:nvPr>
            <p:ph type="subTitle" idx="1"/>
          </p:nvPr>
        </p:nvSpPr>
        <p:spPr>
          <a:xfrm>
            <a:off x="2735500" y="3297650"/>
            <a:ext cx="5797500" cy="4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 Competitive Programming Day-3 &gt;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489541" y="1254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r>
              <a:rPr lang="en" dirty="0">
                <a:solidFill>
                  <a:schemeClr val="accent4"/>
                </a:solidFill>
              </a:rPr>
              <a:t>of this Video</a:t>
            </a:r>
            <a:endParaRPr dirty="0">
              <a:solidFill>
                <a:schemeClr val="accent4"/>
              </a:solidFill>
            </a:endParaRPr>
          </a:p>
        </p:txBody>
      </p:sp>
      <p:sp>
        <p:nvSpPr>
          <p:cNvPr id="298" name="Google Shape;298;p32"/>
          <p:cNvSpPr txBox="1">
            <a:spLocks noGrp="1"/>
          </p:cNvSpPr>
          <p:nvPr>
            <p:ph type="body" idx="1"/>
          </p:nvPr>
        </p:nvSpPr>
        <p:spPr>
          <a:xfrm>
            <a:off x="720000" y="2011203"/>
            <a:ext cx="7704000" cy="28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1.Divide and Conquer Approach</a:t>
            </a:r>
          </a:p>
          <a:p>
            <a:pPr marL="0" lvl="0" indent="0" algn="l" rtl="0">
              <a:spcBef>
                <a:spcPts val="0"/>
              </a:spcBef>
              <a:spcAft>
                <a:spcPts val="0"/>
              </a:spcAft>
              <a:buNone/>
            </a:pPr>
            <a:r>
              <a:rPr lang="en-IN" sz="3200" dirty="0"/>
              <a:t>2.Example problem</a:t>
            </a:r>
            <a:endParaRPr sz="3200" dirty="0"/>
          </a:p>
        </p:txBody>
      </p:sp>
      <p:pic>
        <p:nvPicPr>
          <p:cNvPr id="2" name="Picture 1">
            <a:extLst>
              <a:ext uri="{FF2B5EF4-FFF2-40B4-BE49-F238E27FC236}">
                <a16:creationId xmlns:a16="http://schemas.microsoft.com/office/drawing/2014/main" id="{5CF94754-4663-0817-98E0-5F71CC4BE072}"/>
              </a:ext>
            </a:extLst>
          </p:cNvPr>
          <p:cNvPicPr>
            <a:picLocks noChangeAspect="1"/>
          </p:cNvPicPr>
          <p:nvPr/>
        </p:nvPicPr>
        <p:blipFill>
          <a:blip r:embed="rId3"/>
          <a:stretch>
            <a:fillRect/>
          </a:stretch>
        </p:blipFill>
        <p:spPr>
          <a:xfrm>
            <a:off x="68229" y="60843"/>
            <a:ext cx="2043031" cy="766137"/>
          </a:xfrm>
          <a:prstGeom prst="rect">
            <a:avLst/>
          </a:prstGeom>
        </p:spPr>
      </p:pic>
      <p:pic>
        <p:nvPicPr>
          <p:cNvPr id="4" name="Picture 3">
            <a:extLst>
              <a:ext uri="{FF2B5EF4-FFF2-40B4-BE49-F238E27FC236}">
                <a16:creationId xmlns:a16="http://schemas.microsoft.com/office/drawing/2014/main" id="{151002C2-43F2-244A-F300-EB1789B3C6E7}"/>
              </a:ext>
            </a:extLst>
          </p:cNvPr>
          <p:cNvPicPr>
            <a:picLocks noChangeAspect="1"/>
          </p:cNvPicPr>
          <p:nvPr/>
        </p:nvPicPr>
        <p:blipFill>
          <a:blip r:embed="rId4"/>
          <a:stretch>
            <a:fillRect/>
          </a:stretch>
        </p:blipFill>
        <p:spPr>
          <a:xfrm>
            <a:off x="7287677" y="21731"/>
            <a:ext cx="1224422" cy="10709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660570" y="212719"/>
            <a:ext cx="4983014" cy="9062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Approach</a:t>
            </a:r>
            <a:endParaRPr sz="6000" dirty="0"/>
          </a:p>
        </p:txBody>
      </p:sp>
      <p:sp>
        <p:nvSpPr>
          <p:cNvPr id="353" name="Google Shape;353;p34"/>
          <p:cNvSpPr txBox="1">
            <a:spLocks noGrp="1"/>
          </p:cNvSpPr>
          <p:nvPr>
            <p:ph type="subTitle" idx="1"/>
          </p:nvPr>
        </p:nvSpPr>
        <p:spPr>
          <a:xfrm>
            <a:off x="4019738" y="1345792"/>
            <a:ext cx="4206000" cy="1066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E7E7E7"/>
              </a:buClr>
              <a:buSzPts val="1400"/>
              <a:buFont typeface="Source Code Pro"/>
              <a:buNone/>
              <a:tabLst/>
              <a:defRPr/>
            </a:pPr>
            <a:r>
              <a:rPr lang="en" sz="1400" dirty="0"/>
              <a:t>&lt; </a:t>
            </a:r>
            <a:r>
              <a:rPr kumimoji="0" lang="en-US" sz="1400" b="0" i="0" u="none" strike="noStrike" kern="0" cap="none" spc="0" normalizeH="0" baseline="0" noProof="0" dirty="0">
                <a:ln>
                  <a:noFill/>
                </a:ln>
                <a:solidFill>
                  <a:srgbClr val="E7E7E7"/>
                </a:solidFill>
                <a:effectLst/>
                <a:uLnTx/>
                <a:uFillTx/>
                <a:latin typeface="Source Code Pro" panose="020B0509030403020204" pitchFamily="49" charset="0"/>
                <a:ea typeface="Source Code Pro" panose="020B0509030403020204" pitchFamily="49" charset="0"/>
                <a:sym typeface="Source Code Pro"/>
              </a:rPr>
              <a:t>The divide and conquer algorithm is a fundamental problem-solving strategy in computer science and mathematics. It involves breaking down a complex problem into smaller, more manageable subproblems, solving each subproblem independently,</a:t>
            </a:r>
            <a:r>
              <a:rPr kumimoji="0" lang="en-US" sz="1400" b="0" i="0" u="none" strike="noStrike" kern="0" cap="none" spc="0" normalizeH="0" baseline="0" noProof="0" dirty="0">
                <a:ln>
                  <a:noFill/>
                </a:ln>
                <a:solidFill>
                  <a:srgbClr val="E7E7E7"/>
                </a:solidFill>
                <a:effectLst/>
                <a:uLnTx/>
                <a:uFillTx/>
                <a:latin typeface="Source Code Pro"/>
                <a:ea typeface="Source Code Pro"/>
                <a:sym typeface="Source Code Pro"/>
              </a:rPr>
              <a:t> and </a:t>
            </a:r>
            <a:r>
              <a:rPr kumimoji="0" lang="en-US" sz="1400" b="0" i="0" u="none" strike="noStrike" kern="0" cap="none" spc="0" normalizeH="0" baseline="0" noProof="0" dirty="0">
                <a:ln>
                  <a:noFill/>
                </a:ln>
                <a:solidFill>
                  <a:srgbClr val="E7E7E7"/>
                </a:solidFill>
                <a:effectLst/>
                <a:uLnTx/>
                <a:uFillTx/>
                <a:latin typeface="Source Code Pro" panose="020B0509030403020204" pitchFamily="49" charset="0"/>
                <a:ea typeface="Source Code Pro" panose="020B0509030403020204" pitchFamily="49" charset="0"/>
                <a:sym typeface="Source Code Pro"/>
              </a:rPr>
              <a:t>then combining the solutions to the subproblems to obtain the solution to the original problem. The divide and conquer approach is often used to solve problems efficiently by reducing their time complexity.</a:t>
            </a:r>
            <a:r>
              <a:rPr lang="en" sz="1400" dirty="0"/>
              <a:t>&gt;</a:t>
            </a:r>
            <a:endParaRPr lang="en"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294800" y="1023540"/>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373504" y="2036413"/>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C71B3219-047D-691B-EB83-E985A2039B63}"/>
              </a:ext>
            </a:extLst>
          </p:cNvPr>
          <p:cNvPicPr>
            <a:picLocks noChangeAspect="1"/>
          </p:cNvPicPr>
          <p:nvPr/>
        </p:nvPicPr>
        <p:blipFill>
          <a:blip r:embed="rId3"/>
          <a:stretch>
            <a:fillRect/>
          </a:stretch>
        </p:blipFill>
        <p:spPr>
          <a:xfrm>
            <a:off x="68229" y="60843"/>
            <a:ext cx="2043031" cy="766137"/>
          </a:xfrm>
          <a:prstGeom prst="rect">
            <a:avLst/>
          </a:prstGeom>
        </p:spPr>
      </p:pic>
      <p:pic>
        <p:nvPicPr>
          <p:cNvPr id="3" name="Picture 2">
            <a:extLst>
              <a:ext uri="{FF2B5EF4-FFF2-40B4-BE49-F238E27FC236}">
                <a16:creationId xmlns:a16="http://schemas.microsoft.com/office/drawing/2014/main" id="{AA3B2433-1CF7-043F-BAFE-97F5940AA733}"/>
              </a:ext>
            </a:extLst>
          </p:cNvPr>
          <p:cNvPicPr>
            <a:picLocks noChangeAspect="1"/>
          </p:cNvPicPr>
          <p:nvPr/>
        </p:nvPicPr>
        <p:blipFill>
          <a:blip r:embed="rId4"/>
          <a:stretch>
            <a:fillRect/>
          </a:stretch>
        </p:blipFill>
        <p:spPr>
          <a:xfrm>
            <a:off x="7668382" y="-47372"/>
            <a:ext cx="1224422" cy="10709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Approach</a:t>
            </a:r>
            <a:endParaRPr dirty="0">
              <a:solidFill>
                <a:schemeClr val="lt2"/>
              </a:solidFill>
            </a:endParaRPr>
          </a:p>
        </p:txBody>
      </p:sp>
      <p:sp>
        <p:nvSpPr>
          <p:cNvPr id="432" name="Google Shape;432;p36"/>
          <p:cNvSpPr txBox="1">
            <a:spLocks noGrp="1"/>
          </p:cNvSpPr>
          <p:nvPr>
            <p:ph type="subTitle" idx="1"/>
          </p:nvPr>
        </p:nvSpPr>
        <p:spPr>
          <a:xfrm>
            <a:off x="513839" y="1273048"/>
            <a:ext cx="7485302" cy="24847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solidFill>
                <a:effectLst/>
                <a:latin typeface="Source Code Pro" panose="020B0509030403020204" pitchFamily="49" charset="0"/>
                <a:ea typeface="Source Code Pro" panose="020B0509030403020204" pitchFamily="49" charset="0"/>
              </a:rPr>
              <a:t>The divide and conquer algorithm typically follows a recursive structure with three main steps:</a:t>
            </a:r>
          </a:p>
          <a:p>
            <a:pPr marL="0" lvl="0" indent="0" algn="l" rtl="0">
              <a:spcBef>
                <a:spcPts val="0"/>
              </a:spcBef>
              <a:spcAft>
                <a:spcPts val="0"/>
              </a:spcAft>
              <a:buNone/>
            </a:pPr>
            <a:endParaRPr lang="en-US" dirty="0">
              <a:solidFill>
                <a:schemeClr val="tx1"/>
              </a:solidFill>
              <a:latin typeface="Source Code Pro" panose="020B0509030403020204" pitchFamily="49" charset="0"/>
              <a:ea typeface="Source Code Pro" panose="020B0509030403020204" pitchFamily="49" charset="0"/>
            </a:endParaRPr>
          </a:p>
          <a:p>
            <a:pPr marL="0" lvl="0" indent="0" algn="l" rtl="0">
              <a:spcBef>
                <a:spcPts val="0"/>
              </a:spcBef>
              <a:spcAft>
                <a:spcPts val="0"/>
              </a:spcAft>
              <a:buNone/>
            </a:pPr>
            <a:r>
              <a:rPr lang="en-US" b="1" i="0" dirty="0">
                <a:solidFill>
                  <a:schemeClr val="tx1"/>
                </a:solidFill>
                <a:effectLst/>
                <a:latin typeface="Source Code Pro" panose="020B0509030403020204" pitchFamily="49" charset="0"/>
                <a:ea typeface="Source Code Pro" panose="020B0509030403020204" pitchFamily="49" charset="0"/>
              </a:rPr>
              <a:t>Divide</a:t>
            </a:r>
            <a:r>
              <a:rPr lang="en-US" b="0" i="0" dirty="0">
                <a:solidFill>
                  <a:schemeClr val="tx1"/>
                </a:solidFill>
                <a:effectLst/>
                <a:latin typeface="Source Code Pro" panose="020B0509030403020204" pitchFamily="49" charset="0"/>
                <a:ea typeface="Source Code Pro" panose="020B0509030403020204" pitchFamily="49" charset="0"/>
              </a:rPr>
              <a:t>: Break the problem into smaller subproblems of the same type. This is usually done by partitioning the input data or problem space into smaller, more manageable portions.</a:t>
            </a:r>
            <a:endParaRPr dirty="0">
              <a:solidFill>
                <a:schemeClr val="tx1"/>
              </a:solidFill>
              <a:latin typeface="Source Code Pro" panose="020B0509030403020204" pitchFamily="49" charset="0"/>
              <a:ea typeface="Source Code Pro" panose="020B0509030403020204" pitchFamily="49" charset="0"/>
            </a:endParaRPr>
          </a:p>
        </p:txBody>
      </p:sp>
      <p:sp>
        <p:nvSpPr>
          <p:cNvPr id="433" name="Google Shape;433;p36"/>
          <p:cNvSpPr txBox="1">
            <a:spLocks noGrp="1"/>
          </p:cNvSpPr>
          <p:nvPr>
            <p:ph type="subTitle" idx="2"/>
          </p:nvPr>
        </p:nvSpPr>
        <p:spPr>
          <a:xfrm>
            <a:off x="532418" y="3099487"/>
            <a:ext cx="8097743" cy="2433000"/>
          </a:xfrm>
          <a:prstGeom prst="rect">
            <a:avLst/>
          </a:prstGeom>
        </p:spPr>
        <p:txBody>
          <a:bodyPr spcFirstLastPara="1" wrap="square" lIns="91425" tIns="91425" rIns="91425" bIns="91425" anchor="t" anchorCtr="0">
            <a:noAutofit/>
          </a:bodyPr>
          <a:lstStyle/>
          <a:p>
            <a:pPr marL="0" indent="0"/>
            <a:r>
              <a:rPr lang="en-US" b="0" i="0" dirty="0">
                <a:solidFill>
                  <a:schemeClr val="tx1"/>
                </a:solidFill>
                <a:effectLst/>
                <a:latin typeface="Source Code Pro" panose="020B0509030403020204" pitchFamily="49" charset="0"/>
                <a:ea typeface="Source Code Pro" panose="020B0509030403020204" pitchFamily="49" charset="0"/>
              </a:rPr>
              <a:t>Each subproblem should be of a size that can be solved independently.</a:t>
            </a:r>
          </a:p>
          <a:p>
            <a:pPr marL="0" indent="0"/>
            <a:endParaRPr lang="en-US" dirty="0">
              <a:solidFill>
                <a:schemeClr val="tx1"/>
              </a:solidFill>
              <a:latin typeface="Source Code Pro" panose="020B0509030403020204" pitchFamily="49" charset="0"/>
              <a:ea typeface="Source Code Pro" panose="020B0509030403020204" pitchFamily="49" charset="0"/>
            </a:endParaRPr>
          </a:p>
          <a:p>
            <a:pPr marL="0" lvl="0" indent="0" algn="l" rtl="0">
              <a:spcBef>
                <a:spcPts val="0"/>
              </a:spcBef>
              <a:spcAft>
                <a:spcPts val="0"/>
              </a:spcAft>
              <a:buNone/>
            </a:pPr>
            <a:endParaRPr dirty="0"/>
          </a:p>
        </p:txBody>
      </p:sp>
      <p:grpSp>
        <p:nvGrpSpPr>
          <p:cNvPr id="434" name="Google Shape;434;p36"/>
          <p:cNvGrpSpPr/>
          <p:nvPr/>
        </p:nvGrpSpPr>
        <p:grpSpPr>
          <a:xfrm>
            <a:off x="350039" y="39865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7158670" y="41145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311270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Approach</a:t>
            </a:r>
            <a:endParaRPr dirty="0">
              <a:solidFill>
                <a:schemeClr val="lt2"/>
              </a:solidFill>
            </a:endParaRPr>
          </a:p>
        </p:txBody>
      </p:sp>
      <p:sp>
        <p:nvSpPr>
          <p:cNvPr id="432" name="Google Shape;432;p36"/>
          <p:cNvSpPr txBox="1">
            <a:spLocks noGrp="1"/>
          </p:cNvSpPr>
          <p:nvPr>
            <p:ph type="subTitle" idx="1"/>
          </p:nvPr>
        </p:nvSpPr>
        <p:spPr>
          <a:xfrm>
            <a:off x="513839" y="1273048"/>
            <a:ext cx="7704000" cy="2484713"/>
          </a:xfrm>
          <a:prstGeom prst="rect">
            <a:avLst/>
          </a:prstGeom>
        </p:spPr>
        <p:txBody>
          <a:bodyPr spcFirstLastPara="1" wrap="square" lIns="91425" tIns="91425" rIns="91425" bIns="91425" anchor="t" anchorCtr="0">
            <a:noAutofit/>
          </a:bodyPr>
          <a:lstStyle/>
          <a:p>
            <a:pPr marL="0" indent="0"/>
            <a:r>
              <a:rPr lang="en-US" b="1" i="0" dirty="0">
                <a:solidFill>
                  <a:schemeClr val="tx1"/>
                </a:solidFill>
                <a:effectLst/>
                <a:latin typeface="Source Code Pro" panose="020B0509030403020204" pitchFamily="49" charset="0"/>
                <a:ea typeface="Source Code Pro" panose="020B0509030403020204" pitchFamily="49" charset="0"/>
              </a:rPr>
              <a:t>Conquer</a:t>
            </a:r>
            <a:r>
              <a:rPr lang="en-US" b="0" i="0" dirty="0">
                <a:solidFill>
                  <a:schemeClr val="tx1"/>
                </a:solidFill>
                <a:effectLst/>
                <a:latin typeface="Source Code Pro" panose="020B0509030403020204" pitchFamily="49" charset="0"/>
                <a:ea typeface="Source Code Pro" panose="020B0509030403020204" pitchFamily="49" charset="0"/>
              </a:rPr>
              <a:t>: Solve the subproblems recursively. This step involves applying the same algorithm to each of the subproblems independently. If the subproblems are small enough, they may be solved directly using a base case.</a:t>
            </a:r>
          </a:p>
          <a:p>
            <a:pPr marL="0" lvl="0" indent="0" algn="l" rtl="0">
              <a:spcBef>
                <a:spcPts val="0"/>
              </a:spcBef>
              <a:spcAft>
                <a:spcPts val="0"/>
              </a:spcAft>
              <a:buNone/>
            </a:pPr>
            <a:endParaRPr lang="en-US" b="1" i="0" dirty="0">
              <a:solidFill>
                <a:schemeClr val="tx1"/>
              </a:solidFill>
              <a:effectLst/>
              <a:latin typeface="Source Code Pro" panose="020B0509030403020204" pitchFamily="49" charset="0"/>
              <a:ea typeface="Source Code Pro" panose="020B0509030403020204" pitchFamily="49" charset="0"/>
            </a:endParaRPr>
          </a:p>
          <a:p>
            <a:pPr marL="0" lvl="0" indent="0" algn="l" rtl="0">
              <a:spcBef>
                <a:spcPts val="0"/>
              </a:spcBef>
              <a:spcAft>
                <a:spcPts val="0"/>
              </a:spcAft>
              <a:buNone/>
            </a:pPr>
            <a:r>
              <a:rPr lang="en-US" b="1" i="0" dirty="0">
                <a:solidFill>
                  <a:schemeClr val="tx1"/>
                </a:solidFill>
                <a:effectLst/>
                <a:latin typeface="Source Code Pro" panose="020B0509030403020204" pitchFamily="49" charset="0"/>
                <a:ea typeface="Source Code Pro" panose="020B0509030403020204" pitchFamily="49" charset="0"/>
              </a:rPr>
              <a:t>Combine</a:t>
            </a:r>
            <a:r>
              <a:rPr lang="en-US" b="0" i="0" dirty="0">
                <a:solidFill>
                  <a:schemeClr val="tx1"/>
                </a:solidFill>
                <a:effectLst/>
                <a:latin typeface="Source Code Pro" panose="020B0509030403020204" pitchFamily="49" charset="0"/>
                <a:ea typeface="Source Code Pro" panose="020B0509030403020204" pitchFamily="49" charset="0"/>
              </a:rPr>
              <a:t>: Combine the solutions of the subproblems to obtain the solution to the original problem. This step involves merging or aggregating the results from the subproblems in a way that solves the overall problem efficiently.</a:t>
            </a:r>
            <a:endParaRPr dirty="0">
              <a:solidFill>
                <a:schemeClr val="tx1"/>
              </a:solidFill>
              <a:latin typeface="Source Code Pro" panose="020B0509030403020204" pitchFamily="49" charset="0"/>
              <a:ea typeface="Source Code Pro" panose="020B0509030403020204" pitchFamily="49" charset="0"/>
            </a:endParaRPr>
          </a:p>
        </p:txBody>
      </p:sp>
      <p:grpSp>
        <p:nvGrpSpPr>
          <p:cNvPr id="434" name="Google Shape;434;p36"/>
          <p:cNvGrpSpPr/>
          <p:nvPr/>
        </p:nvGrpSpPr>
        <p:grpSpPr>
          <a:xfrm>
            <a:off x="350039" y="39865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7158670" y="41145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115337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Example</a:t>
            </a:r>
            <a:endParaRPr dirty="0">
              <a:solidFill>
                <a:schemeClr val="accent4"/>
              </a:solidFill>
            </a:endParaRPr>
          </a:p>
        </p:txBody>
      </p:sp>
      <p:sp>
        <p:nvSpPr>
          <p:cNvPr id="455" name="Google Shape;455;p37"/>
          <p:cNvSpPr txBox="1">
            <a:spLocks noGrp="1"/>
          </p:cNvSpPr>
          <p:nvPr>
            <p:ph type="subTitle" idx="1"/>
          </p:nvPr>
        </p:nvSpPr>
        <p:spPr>
          <a:xfrm>
            <a:off x="3466228" y="1406375"/>
            <a:ext cx="4965600" cy="3075000"/>
          </a:xfrm>
          <a:prstGeom prst="rect">
            <a:avLst/>
          </a:prstGeom>
        </p:spPr>
        <p:txBody>
          <a:bodyPr spcFirstLastPara="1" wrap="square" lIns="91425" tIns="91425" rIns="91425" bIns="91425" anchor="t" anchorCtr="0">
            <a:noAutofit/>
          </a:bodyPr>
          <a:lstStyle/>
          <a:p>
            <a:pPr marL="139700" indent="0" algn="l">
              <a:buNone/>
            </a:pPr>
            <a:r>
              <a:rPr lang="en-US" sz="2000" b="1" i="0" dirty="0">
                <a:solidFill>
                  <a:schemeClr val="tx1"/>
                </a:solidFill>
                <a:effectLst/>
                <a:latin typeface="Source Code Pro" panose="020B0509030403020204" pitchFamily="49" charset="0"/>
                <a:ea typeface="Source Code Pro" panose="020B0509030403020204" pitchFamily="49" charset="0"/>
              </a:rPr>
              <a:t>Problem statement </a:t>
            </a:r>
            <a:r>
              <a:rPr lang="en-US" sz="2000" b="0" i="0" dirty="0">
                <a:solidFill>
                  <a:schemeClr val="tx1"/>
                </a:solidFill>
                <a:effectLst/>
                <a:latin typeface="Source Code Pro" panose="020B0509030403020204" pitchFamily="49" charset="0"/>
                <a:ea typeface="Source Code Pro" panose="020B0509030403020204" pitchFamily="49" charset="0"/>
              </a:rPr>
              <a:t>: </a:t>
            </a:r>
          </a:p>
          <a:p>
            <a:pPr marL="139700" indent="0" algn="l">
              <a:buNone/>
            </a:pPr>
            <a:endParaRPr lang="en-US" sz="2000" dirty="0">
              <a:solidFill>
                <a:schemeClr val="tx1"/>
              </a:solidFill>
              <a:latin typeface="Source Code Pro" panose="020B0509030403020204" pitchFamily="49" charset="0"/>
              <a:ea typeface="Source Code Pro" panose="020B0509030403020204" pitchFamily="49" charset="0"/>
            </a:endParaRPr>
          </a:p>
          <a:p>
            <a:pPr marL="139700" indent="0">
              <a:buNone/>
            </a:pPr>
            <a:r>
              <a:rPr kumimoji="0" lang="en-US" altLang="en-US" sz="2000" b="1" i="0" u="none" strike="noStrike" cap="none" normalizeH="0" baseline="0" dirty="0">
                <a:ln>
                  <a:noFill/>
                </a:ln>
                <a:solidFill>
                  <a:schemeClr val="tx1"/>
                </a:solidFill>
                <a:effectLst/>
                <a:latin typeface="Söhne"/>
              </a:rPr>
              <a:t>Power of a Number:</a:t>
            </a:r>
            <a:r>
              <a:rPr kumimoji="0" lang="en-US" altLang="en-US" sz="2000" b="0" i="0" u="none" strike="noStrike" cap="none" normalizeH="0" baseline="0" dirty="0">
                <a:ln>
                  <a:noFill/>
                </a:ln>
                <a:solidFill>
                  <a:srgbClr val="D1D5DB"/>
                </a:solidFill>
                <a:effectLst/>
                <a:latin typeface="Söhne"/>
              </a:rPr>
              <a:t> Given a number </a:t>
            </a:r>
            <a:r>
              <a:rPr kumimoji="0" lang="en-US" altLang="en-US" sz="2000" b="1" i="0" u="none" strike="noStrike" cap="none" normalizeH="0" baseline="0" dirty="0">
                <a:ln>
                  <a:noFill/>
                </a:ln>
                <a:solidFill>
                  <a:schemeClr val="tx1"/>
                </a:solidFill>
                <a:effectLst/>
                <a:latin typeface="Söhne Mono"/>
              </a:rPr>
              <a:t>x</a:t>
            </a:r>
            <a:r>
              <a:rPr kumimoji="0" lang="en-US" altLang="en-US" sz="2000" b="0" i="0" u="none" strike="noStrike" cap="none" normalizeH="0" baseline="0" dirty="0">
                <a:ln>
                  <a:noFill/>
                </a:ln>
                <a:solidFill>
                  <a:srgbClr val="D1D5DB"/>
                </a:solidFill>
                <a:effectLst/>
                <a:latin typeface="Söhne"/>
              </a:rPr>
              <a:t> and a non-negative integer </a:t>
            </a:r>
            <a:r>
              <a:rPr kumimoji="0" lang="en-US" altLang="en-US" sz="2000" b="1" i="0" u="none" strike="noStrike" cap="none" normalizeH="0" baseline="0" dirty="0">
                <a:ln>
                  <a:noFill/>
                </a:ln>
                <a:solidFill>
                  <a:schemeClr val="tx1"/>
                </a:solidFill>
                <a:effectLst/>
                <a:latin typeface="Söhne Mono"/>
              </a:rPr>
              <a:t>n</a:t>
            </a:r>
            <a:r>
              <a:rPr kumimoji="0" lang="en-US" altLang="en-US" sz="2000" b="0" i="0" u="none" strike="noStrike" cap="none" normalizeH="0" baseline="0" dirty="0">
                <a:ln>
                  <a:noFill/>
                </a:ln>
                <a:solidFill>
                  <a:srgbClr val="D1D5DB"/>
                </a:solidFill>
                <a:effectLst/>
                <a:latin typeface="Söhne"/>
              </a:rPr>
              <a:t>, calculate </a:t>
            </a:r>
            <a:r>
              <a:rPr kumimoji="0" lang="en-US" altLang="en-US" sz="2000" b="1" i="0" u="none" strike="noStrike" cap="none" normalizeH="0" baseline="0" dirty="0">
                <a:ln>
                  <a:noFill/>
                </a:ln>
                <a:solidFill>
                  <a:schemeClr val="tx1"/>
                </a:solidFill>
                <a:effectLst/>
                <a:latin typeface="Söhne Mono"/>
              </a:rPr>
              <a:t>x</a:t>
            </a:r>
            <a:r>
              <a:rPr kumimoji="0" lang="en-US" altLang="en-US" sz="2000" b="0" i="0" u="none" strike="noStrike" cap="none" normalizeH="0" baseline="0" dirty="0">
                <a:ln>
                  <a:noFill/>
                </a:ln>
                <a:solidFill>
                  <a:srgbClr val="D1D5DB"/>
                </a:solidFill>
                <a:effectLst/>
                <a:latin typeface="Söhne"/>
              </a:rPr>
              <a:t> raised to the power of </a:t>
            </a:r>
            <a:r>
              <a:rPr kumimoji="0" lang="en-US" altLang="en-US" sz="2000" b="1" i="0" u="none" strike="noStrike" cap="none" normalizeH="0" baseline="0" dirty="0">
                <a:ln>
                  <a:noFill/>
                </a:ln>
                <a:solidFill>
                  <a:schemeClr val="tx1"/>
                </a:solidFill>
                <a:effectLst/>
                <a:latin typeface="Söhne Mono"/>
              </a:rPr>
              <a:t>n</a:t>
            </a:r>
            <a:r>
              <a:rPr kumimoji="0" lang="en-US" altLang="en-US" sz="2000" b="0" i="0" u="none" strike="noStrike" cap="none" normalizeH="0" baseline="0" dirty="0">
                <a:ln>
                  <a:noFill/>
                </a:ln>
                <a:solidFill>
                  <a:srgbClr val="D1D5DB"/>
                </a:solidFill>
                <a:effectLst/>
                <a:latin typeface="Söhne"/>
              </a:rPr>
              <a:t> (</a:t>
            </a:r>
            <a:r>
              <a:rPr kumimoji="0" lang="en-US" altLang="en-US" sz="2000" b="0" i="0" u="none" strike="noStrike" cap="none" normalizeH="0" baseline="0" dirty="0" err="1">
                <a:ln>
                  <a:noFill/>
                </a:ln>
                <a:solidFill>
                  <a:srgbClr val="D1D5DB"/>
                </a:solidFill>
                <a:effectLst/>
                <a:latin typeface="Söhne"/>
              </a:rPr>
              <a:t>x^n</a:t>
            </a:r>
            <a:r>
              <a:rPr kumimoji="0" lang="en-US" altLang="en-US" sz="2000" b="0" i="0" u="none" strike="noStrike" cap="none" normalizeH="0" baseline="0" dirty="0">
                <a:ln>
                  <a:noFill/>
                </a:ln>
                <a:solidFill>
                  <a:srgbClr val="D1D5DB"/>
                </a:solidFill>
                <a:effectLst/>
                <a:latin typeface="Söhn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2F09D205-C1F8-3DD1-2783-2C0B1D33B304}"/>
              </a:ext>
            </a:extLst>
          </p:cNvPr>
          <p:cNvPicPr>
            <a:picLocks noChangeAspect="1"/>
          </p:cNvPicPr>
          <p:nvPr/>
        </p:nvPicPr>
        <p:blipFill>
          <a:blip r:embed="rId3"/>
          <a:stretch>
            <a:fillRect/>
          </a:stretch>
        </p:blipFill>
        <p:spPr>
          <a:xfrm>
            <a:off x="7572603" y="72013"/>
            <a:ext cx="1224422" cy="1070912"/>
          </a:xfrm>
          <a:prstGeom prst="rect">
            <a:avLst/>
          </a:prstGeom>
        </p:spPr>
      </p:pic>
      <p:pic>
        <p:nvPicPr>
          <p:cNvPr id="3" name="Picture 2">
            <a:extLst>
              <a:ext uri="{FF2B5EF4-FFF2-40B4-BE49-F238E27FC236}">
                <a16:creationId xmlns:a16="http://schemas.microsoft.com/office/drawing/2014/main" id="{60B6D73C-FEC7-9C4D-F07A-552225C3028D}"/>
              </a:ext>
            </a:extLst>
          </p:cNvPr>
          <p:cNvPicPr>
            <a:picLocks noChangeAspect="1"/>
          </p:cNvPicPr>
          <p:nvPr/>
        </p:nvPicPr>
        <p:blipFill>
          <a:blip r:embed="rId4"/>
          <a:stretch>
            <a:fillRect/>
          </a:stretch>
        </p:blipFill>
        <p:spPr>
          <a:xfrm>
            <a:off x="76596" y="105563"/>
            <a:ext cx="2043031" cy="766137"/>
          </a:xfrm>
          <a:prstGeom prst="rect">
            <a:avLst/>
          </a:prstGeom>
        </p:spPr>
      </p:pic>
    </p:spTree>
    <p:extLst>
      <p:ext uri="{BB962C8B-B14F-4D97-AF65-F5344CB8AC3E}">
        <p14:creationId xmlns:p14="http://schemas.microsoft.com/office/powerpoint/2010/main" val="201132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878116" y="2280648"/>
            <a:ext cx="4983014" cy="19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600" dirty="0"/>
              <a:t>Thanks for watching!</a:t>
            </a:r>
            <a:endParaRPr sz="66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282870" y="1038409"/>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373504" y="2036413"/>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0843AE2C-C12A-A6D3-9443-CF93E0FBF567}"/>
              </a:ext>
            </a:extLst>
          </p:cNvPr>
          <p:cNvPicPr>
            <a:picLocks noChangeAspect="1"/>
          </p:cNvPicPr>
          <p:nvPr/>
        </p:nvPicPr>
        <p:blipFill>
          <a:blip r:embed="rId3"/>
          <a:stretch>
            <a:fillRect/>
          </a:stretch>
        </p:blipFill>
        <p:spPr>
          <a:xfrm>
            <a:off x="68229" y="60843"/>
            <a:ext cx="2043031" cy="766137"/>
          </a:xfrm>
          <a:prstGeom prst="rect">
            <a:avLst/>
          </a:prstGeom>
        </p:spPr>
      </p:pic>
      <p:pic>
        <p:nvPicPr>
          <p:cNvPr id="3" name="Picture 2">
            <a:extLst>
              <a:ext uri="{FF2B5EF4-FFF2-40B4-BE49-F238E27FC236}">
                <a16:creationId xmlns:a16="http://schemas.microsoft.com/office/drawing/2014/main" id="{68AAAC93-5AC0-7E3E-EA59-15F23571F33A}"/>
              </a:ext>
            </a:extLst>
          </p:cNvPr>
          <p:cNvPicPr>
            <a:picLocks noChangeAspect="1"/>
          </p:cNvPicPr>
          <p:nvPr/>
        </p:nvPicPr>
        <p:blipFill>
          <a:blip r:embed="rId4"/>
          <a:stretch>
            <a:fillRect/>
          </a:stretch>
        </p:blipFill>
        <p:spPr>
          <a:xfrm>
            <a:off x="7761293" y="41447"/>
            <a:ext cx="1224422" cy="1070912"/>
          </a:xfrm>
          <a:prstGeom prst="rect">
            <a:avLst/>
          </a:prstGeom>
        </p:spPr>
      </p:pic>
    </p:spTree>
    <p:extLst>
      <p:ext uri="{BB962C8B-B14F-4D97-AF65-F5344CB8AC3E}">
        <p14:creationId xmlns:p14="http://schemas.microsoft.com/office/powerpoint/2010/main" val="1457370726"/>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283</Words>
  <Application>Microsoft Office PowerPoint</Application>
  <PresentationFormat>On-screen Show (16:9)</PresentationFormat>
  <Paragraphs>33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Source Code Pro</vt:lpstr>
      <vt:lpstr>Arial</vt:lpstr>
      <vt:lpstr>Söhne</vt:lpstr>
      <vt:lpstr>Fira Code</vt:lpstr>
      <vt:lpstr>Söhne Mono</vt:lpstr>
      <vt:lpstr>Nunito Light</vt:lpstr>
      <vt:lpstr>Comfortaa</vt:lpstr>
      <vt:lpstr>Introduction to Java Programming for High School by Slidesgo</vt:lpstr>
      <vt:lpstr>Divide and Conquer Approach</vt:lpstr>
      <vt:lpstr>Contents of this Video</vt:lpstr>
      <vt:lpstr>Approach</vt:lpstr>
      <vt:lpstr>Approach</vt:lpstr>
      <vt:lpstr>Approach</vt:lpstr>
      <vt:lpstr>Example</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Approach</dc:title>
  <cp:lastModifiedBy>Arun Santhosh R A</cp:lastModifiedBy>
  <cp:revision>2</cp:revision>
  <dcterms:modified xsi:type="dcterms:W3CDTF">2023-09-18T16:09:53Z</dcterms:modified>
</cp:coreProperties>
</file>