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Arimo"/>
      <p:regular r:id="rId13"/>
      <p:bold r:id="rId14"/>
      <p:italic r:id="rId15"/>
      <p:boldItalic r:id="rId16"/>
    </p:embeddedFont>
    <p:embeddedFont>
      <p:font typeface="Source Code Pro"/>
      <p:regular r:id="rId17"/>
      <p:bold r:id="rId18"/>
      <p:italic r:id="rId19"/>
      <p:boldItalic r:id="rId20"/>
    </p:embeddedFont>
    <p:embeddedFont>
      <p:font typeface="Fira Code"/>
      <p:regular r:id="rId21"/>
      <p:bold r:id="rId22"/>
    </p:embeddedFont>
    <p:embeddedFont>
      <p:font typeface="Helvetica Neue"/>
      <p:regular r:id="rId23"/>
      <p:bold r:id="rId24"/>
      <p:italic r:id="rId25"/>
      <p:boldItalic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j/r7fodPTcz6cGo0lKG8UJrlPc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22" Type="http://schemas.openxmlformats.org/officeDocument/2006/relationships/font" Target="fonts/FiraCode-bold.fntdata"/><Relationship Id="rId21" Type="http://schemas.openxmlformats.org/officeDocument/2006/relationships/font" Target="fonts/FiraCode-regular.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rimo-regular.fntdata"/><Relationship Id="rId12" Type="http://schemas.openxmlformats.org/officeDocument/2006/relationships/slide" Target="slides/slide7.xml"/><Relationship Id="rId15" Type="http://schemas.openxmlformats.org/officeDocument/2006/relationships/font" Target="fonts/Arimo-italic.fntdata"/><Relationship Id="rId14" Type="http://schemas.openxmlformats.org/officeDocument/2006/relationships/font" Target="fonts/Arimo-bold.fntdata"/><Relationship Id="rId17" Type="http://schemas.openxmlformats.org/officeDocument/2006/relationships/font" Target="fonts/SourceCodePro-regular.fntdata"/><Relationship Id="rId16" Type="http://schemas.openxmlformats.org/officeDocument/2006/relationships/font" Target="fonts/Arimo-boldItalic.fntdata"/><Relationship Id="rId19" Type="http://schemas.openxmlformats.org/officeDocument/2006/relationships/font" Target="fonts/SourceCodePro-italic.fntdata"/><Relationship Id="rId18" Type="http://schemas.openxmlformats.org/officeDocument/2006/relationships/font" Target="fonts/SourceCodePr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11.jpg"/><Relationship Id="rId5" Type="http://schemas.openxmlformats.org/officeDocument/2006/relationships/image" Target="../media/image14.png"/><Relationship Id="rId6" Type="http://schemas.openxmlformats.org/officeDocument/2006/relationships/image" Target="../media/image10.jpg"/><Relationship Id="rId7" Type="http://schemas.openxmlformats.org/officeDocument/2006/relationships/image" Target="../media/image13.jpg"/><Relationship Id="rId8"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83" name="Shape 83"/>
        <p:cNvGrpSpPr/>
        <p:nvPr/>
      </p:nvGrpSpPr>
      <p:grpSpPr>
        <a:xfrm>
          <a:off x="0" y="0"/>
          <a:ext cx="0" cy="0"/>
          <a:chOff x="0" y="0"/>
          <a:chExt cx="0" cy="0"/>
        </a:xfrm>
      </p:grpSpPr>
      <p:sp>
        <p:nvSpPr>
          <p:cNvPr id="84" name="Google Shape;84;p1"/>
          <p:cNvSpPr txBox="1"/>
          <p:nvPr/>
        </p:nvSpPr>
        <p:spPr>
          <a:xfrm>
            <a:off x="4286025" y="1233425"/>
            <a:ext cx="1226550" cy="155715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IN" sz="9999" u="none" cap="none" strike="noStrike">
                <a:solidFill>
                  <a:srgbClr val="E81A81"/>
                </a:solidFill>
                <a:latin typeface="Comfortaa"/>
                <a:ea typeface="Comfortaa"/>
                <a:cs typeface="Comfortaa"/>
                <a:sym typeface="Comfortaa"/>
              </a:rPr>
              <a:t>{</a:t>
            </a:r>
            <a:endParaRPr/>
          </a:p>
        </p:txBody>
      </p:sp>
      <p:sp>
        <p:nvSpPr>
          <p:cNvPr id="85" name="Google Shape;85;p1"/>
          <p:cNvSpPr/>
          <p:nvPr/>
        </p:nvSpPr>
        <p:spPr>
          <a:xfrm>
            <a:off x="445152" y="1621512"/>
            <a:ext cx="4755812" cy="7815124"/>
          </a:xfrm>
          <a:custGeom>
            <a:rect b="b" l="l" r="r" t="t"/>
            <a:pathLst>
              <a:path extrusionOk="0" h="7815124" w="4755812">
                <a:moveTo>
                  <a:pt x="0" y="0"/>
                </a:moveTo>
                <a:lnTo>
                  <a:pt x="4755812" y="0"/>
                </a:lnTo>
                <a:lnTo>
                  <a:pt x="4755812" y="7815124"/>
                </a:lnTo>
                <a:lnTo>
                  <a:pt x="0" y="7815124"/>
                </a:lnTo>
                <a:lnTo>
                  <a:pt x="0" y="0"/>
                </a:lnTo>
                <a:close/>
              </a:path>
            </a:pathLst>
          </a:custGeom>
          <a:blipFill rotWithShape="1">
            <a:blip r:embed="rId3">
              <a:alphaModFix/>
            </a:blip>
            <a:stretch>
              <a:fillRect b="0" l="0" r="0" t="0"/>
            </a:stretch>
          </a:blipFill>
          <a:ln>
            <a:noFill/>
          </a:ln>
        </p:spPr>
      </p:sp>
      <p:grpSp>
        <p:nvGrpSpPr>
          <p:cNvPr id="86" name="Google Shape;86;p1"/>
          <p:cNvGrpSpPr/>
          <p:nvPr/>
        </p:nvGrpSpPr>
        <p:grpSpPr>
          <a:xfrm>
            <a:off x="445152" y="90393"/>
            <a:ext cx="17248521" cy="1487388"/>
            <a:chOff x="0" y="0"/>
            <a:chExt cx="22998027" cy="1983185"/>
          </a:xfrm>
        </p:grpSpPr>
        <p:sp>
          <p:nvSpPr>
            <p:cNvPr id="87" name="Google Shape;87;p1"/>
            <p:cNvSpPr/>
            <p:nvPr/>
          </p:nvSpPr>
          <p:spPr>
            <a:xfrm>
              <a:off x="20273083" y="0"/>
              <a:ext cx="2724944" cy="1983185"/>
            </a:xfrm>
            <a:custGeom>
              <a:rect b="b" l="l" r="r" t="t"/>
              <a:pathLst>
                <a:path extrusionOk="0" h="1983185" w="2724944">
                  <a:moveTo>
                    <a:pt x="0" y="0"/>
                  </a:moveTo>
                  <a:lnTo>
                    <a:pt x="2724943" y="0"/>
                  </a:lnTo>
                  <a:lnTo>
                    <a:pt x="2724943" y="1983185"/>
                  </a:lnTo>
                  <a:lnTo>
                    <a:pt x="0" y="1983185"/>
                  </a:lnTo>
                  <a:lnTo>
                    <a:pt x="0" y="0"/>
                  </a:lnTo>
                  <a:close/>
                </a:path>
              </a:pathLst>
            </a:custGeom>
            <a:blipFill rotWithShape="1">
              <a:blip r:embed="rId4">
                <a:alphaModFix/>
              </a:blip>
              <a:stretch>
                <a:fillRect b="-32611" l="-45219" r="-54592" t="-21821"/>
              </a:stretch>
            </a:blipFill>
            <a:ln>
              <a:noFill/>
            </a:ln>
          </p:spPr>
        </p:sp>
        <p:sp>
          <p:nvSpPr>
            <p:cNvPr id="88" name="Google Shape;88;p1"/>
            <p:cNvSpPr/>
            <p:nvPr/>
          </p:nvSpPr>
          <p:spPr>
            <a:xfrm>
              <a:off x="0" y="380947"/>
              <a:ext cx="4285228" cy="1221290"/>
            </a:xfrm>
            <a:custGeom>
              <a:rect b="b" l="l" r="r" t="t"/>
              <a:pathLst>
                <a:path extrusionOk="0" h="1221290" w="4285228">
                  <a:moveTo>
                    <a:pt x="0" y="0"/>
                  </a:moveTo>
                  <a:lnTo>
                    <a:pt x="4285228" y="0"/>
                  </a:lnTo>
                  <a:lnTo>
                    <a:pt x="4285228" y="1221290"/>
                  </a:lnTo>
                  <a:lnTo>
                    <a:pt x="0" y="1221290"/>
                  </a:lnTo>
                  <a:lnTo>
                    <a:pt x="0" y="0"/>
                  </a:lnTo>
                  <a:close/>
                </a:path>
              </a:pathLst>
            </a:custGeom>
            <a:blipFill rotWithShape="1">
              <a:blip r:embed="rId5">
                <a:alphaModFix/>
              </a:blip>
              <a:stretch>
                <a:fillRect b="0" l="0" r="0" t="0"/>
              </a:stretch>
            </a:blipFill>
            <a:ln>
              <a:noFill/>
            </a:ln>
          </p:spPr>
        </p:sp>
      </p:grpSp>
      <p:sp>
        <p:nvSpPr>
          <p:cNvPr id="89" name="Google Shape;89;p1"/>
          <p:cNvSpPr txBox="1"/>
          <p:nvPr/>
        </p:nvSpPr>
        <p:spPr>
          <a:xfrm>
            <a:off x="5539641" y="3631825"/>
            <a:ext cx="11412150" cy="1102866"/>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IN" sz="8000" u="none" cap="none" strike="noStrike">
                <a:solidFill>
                  <a:srgbClr val="E7E7E7"/>
                </a:solidFill>
                <a:latin typeface="Arimo"/>
                <a:ea typeface="Arimo"/>
                <a:cs typeface="Arimo"/>
                <a:sym typeface="Arimo"/>
              </a:rPr>
              <a:t>Branch and Bound	</a:t>
            </a:r>
            <a:endParaRPr/>
          </a:p>
        </p:txBody>
      </p:sp>
      <p:sp>
        <p:nvSpPr>
          <p:cNvPr id="90" name="Google Shape;90;p1"/>
          <p:cNvSpPr txBox="1"/>
          <p:nvPr/>
        </p:nvSpPr>
        <p:spPr>
          <a:xfrm>
            <a:off x="14859743" y="8098023"/>
            <a:ext cx="855750" cy="133575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IN" sz="9999" u="none" cap="none" strike="noStrike">
                <a:solidFill>
                  <a:srgbClr val="4CAE97"/>
                </a:solidFill>
                <a:latin typeface="Comfortaa"/>
                <a:ea typeface="Comfortaa"/>
                <a:cs typeface="Comfortaa"/>
                <a:sym typeface="Comfortaa"/>
              </a:rPr>
              <a:t>}</a:t>
            </a:r>
            <a:endParaRPr/>
          </a:p>
        </p:txBody>
      </p:sp>
      <p:sp>
        <p:nvSpPr>
          <p:cNvPr id="91" name="Google Shape;91;p1"/>
          <p:cNvSpPr txBox="1"/>
          <p:nvPr/>
        </p:nvSpPr>
        <p:spPr>
          <a:xfrm>
            <a:off x="15315743" y="8981761"/>
            <a:ext cx="2712150" cy="909750"/>
          </a:xfrm>
          <a:prstGeom prst="rect">
            <a:avLst/>
          </a:prstGeom>
          <a:noFill/>
          <a:ln>
            <a:noFill/>
          </a:ln>
        </p:spPr>
        <p:txBody>
          <a:bodyPr anchorCtr="0" anchor="t" bIns="0" lIns="0" spcFirstLastPara="1" rIns="0" wrap="square" tIns="0">
            <a:spAutoFit/>
          </a:bodyPr>
          <a:lstStyle/>
          <a:p>
            <a:pPr indent="0" lvl="0" marL="0" marR="0" rtl="0" algn="r">
              <a:lnSpc>
                <a:spcPct val="120002"/>
              </a:lnSpc>
              <a:spcBef>
                <a:spcPts val="0"/>
              </a:spcBef>
              <a:spcAft>
                <a:spcPts val="0"/>
              </a:spcAft>
              <a:buNone/>
            </a:pPr>
            <a:r>
              <a:rPr b="0" i="0" lang="en-IN" sz="9999" u="none" cap="none" strike="noStrike">
                <a:solidFill>
                  <a:srgbClr val="94EE6B"/>
                </a:solidFill>
                <a:latin typeface="Fira Code"/>
                <a:ea typeface="Fira Code"/>
                <a:cs typeface="Fira Code"/>
                <a:sym typeface="Fira Code"/>
              </a:rPr>
              <a:t>...</a:t>
            </a:r>
            <a:endParaRPr/>
          </a:p>
        </p:txBody>
      </p:sp>
      <p:sp>
        <p:nvSpPr>
          <p:cNvPr id="92" name="Google Shape;92;p1"/>
          <p:cNvSpPr txBox="1"/>
          <p:nvPr/>
        </p:nvSpPr>
        <p:spPr>
          <a:xfrm>
            <a:off x="5512575" y="5322775"/>
            <a:ext cx="9004500" cy="909900"/>
          </a:xfrm>
          <a:prstGeom prst="rect">
            <a:avLst/>
          </a:prstGeom>
          <a:solidFill>
            <a:srgbClr val="2C293A"/>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IN" sz="3500">
                <a:solidFill>
                  <a:srgbClr val="E7E7E7"/>
                </a:solidFill>
                <a:latin typeface="Source Code Pro"/>
                <a:ea typeface="Source Code Pro"/>
                <a:cs typeface="Source Code Pro"/>
                <a:sym typeface="Source Code Pro"/>
              </a:rPr>
              <a:t> </a:t>
            </a:r>
            <a:r>
              <a:rPr lang="en-IN" sz="3300">
                <a:solidFill>
                  <a:srgbClr val="E7E7E7"/>
                </a:solidFill>
                <a:latin typeface="Source Code Pro"/>
                <a:ea typeface="Source Code Pro"/>
                <a:cs typeface="Source Code Pro"/>
                <a:sym typeface="Source Code Pro"/>
              </a:rPr>
              <a:t>&lt; Competitive Programming Day-6 &gt;</a:t>
            </a:r>
            <a:endParaRPr sz="3500">
              <a:solidFill>
                <a:srgbClr val="E7E7E7"/>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96" name="Shape 96"/>
        <p:cNvGrpSpPr/>
        <p:nvPr/>
      </p:nvGrpSpPr>
      <p:grpSpPr>
        <a:xfrm>
          <a:off x="0" y="0"/>
          <a:ext cx="0" cy="0"/>
          <a:chOff x="0" y="0"/>
          <a:chExt cx="0" cy="0"/>
        </a:xfrm>
      </p:grpSpPr>
      <p:sp>
        <p:nvSpPr>
          <p:cNvPr id="97" name="Google Shape;97;p2"/>
          <p:cNvSpPr/>
          <p:nvPr/>
        </p:nvSpPr>
        <p:spPr>
          <a:xfrm>
            <a:off x="15550" y="-3600"/>
            <a:ext cx="18288000" cy="2320766"/>
          </a:xfrm>
          <a:custGeom>
            <a:rect b="b" l="l" r="r" t="t"/>
            <a:pathLst>
              <a:path extrusionOk="0" h="3094355" w="24384000">
                <a:moveTo>
                  <a:pt x="0" y="0"/>
                </a:moveTo>
                <a:lnTo>
                  <a:pt x="24384000" y="0"/>
                </a:lnTo>
                <a:lnTo>
                  <a:pt x="24384000" y="3094355"/>
                </a:lnTo>
                <a:lnTo>
                  <a:pt x="0" y="3094355"/>
                </a:lnTo>
                <a:close/>
              </a:path>
            </a:pathLst>
          </a:custGeom>
          <a:solidFill>
            <a:srgbClr val="2C293A"/>
          </a:solidFill>
          <a:ln>
            <a:noFill/>
          </a:ln>
        </p:spPr>
      </p:sp>
      <p:sp>
        <p:nvSpPr>
          <p:cNvPr id="98" name="Google Shape;98;p2"/>
          <p:cNvSpPr txBox="1"/>
          <p:nvPr/>
        </p:nvSpPr>
        <p:spPr>
          <a:xfrm>
            <a:off x="2024403" y="2542142"/>
            <a:ext cx="14619300" cy="147732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IN" sz="3200" u="none" cap="none" strike="noStrike">
                <a:solidFill>
                  <a:srgbClr val="D4D4D4"/>
                </a:solidFill>
                <a:latin typeface="Arial"/>
                <a:ea typeface="Arial"/>
                <a:cs typeface="Arial"/>
                <a:sym typeface="Arial"/>
              </a:rPr>
              <a:t>Before delving into Branch and Bound, it's important to grasp two essential algorithms: </a:t>
            </a:r>
            <a:r>
              <a:rPr b="0" i="0" lang="en-IN" sz="3200" u="none" cap="none" strike="noStrike">
                <a:solidFill>
                  <a:srgbClr val="CE9178"/>
                </a:solidFill>
                <a:latin typeface="Arial"/>
                <a:ea typeface="Arial"/>
                <a:cs typeface="Arial"/>
                <a:sym typeface="Arial"/>
              </a:rPr>
              <a:t>`Depth First Search (DFS)`</a:t>
            </a:r>
            <a:r>
              <a:rPr b="0" i="0" lang="en-IN" sz="3200" u="none" cap="none" strike="noStrike">
                <a:solidFill>
                  <a:srgbClr val="D4D4D4"/>
                </a:solidFill>
                <a:latin typeface="Arial"/>
                <a:ea typeface="Arial"/>
                <a:cs typeface="Arial"/>
                <a:sym typeface="Arial"/>
              </a:rPr>
              <a:t> and </a:t>
            </a:r>
            <a:r>
              <a:rPr b="0" i="0" lang="en-IN" sz="3200" u="none" cap="none" strike="noStrike">
                <a:solidFill>
                  <a:srgbClr val="CE9178"/>
                </a:solidFill>
                <a:latin typeface="Arial"/>
                <a:ea typeface="Arial"/>
                <a:cs typeface="Arial"/>
                <a:sym typeface="Arial"/>
              </a:rPr>
              <a:t>`Breadth First Search (BFS)`</a:t>
            </a:r>
            <a:r>
              <a:rPr b="0" i="0" lang="en-IN" sz="3200" u="none" cap="none" strike="noStrike">
                <a:solidFill>
                  <a:srgbClr val="D4D4D4"/>
                </a:solidFill>
                <a:latin typeface="Arial"/>
                <a:ea typeface="Arial"/>
                <a:cs typeface="Arial"/>
                <a:sym typeface="Arial"/>
              </a:rPr>
              <a:t>.</a:t>
            </a:r>
            <a:endParaRPr/>
          </a:p>
        </p:txBody>
      </p:sp>
      <p:sp>
        <p:nvSpPr>
          <p:cNvPr id="99" name="Google Shape;99;p2"/>
          <p:cNvSpPr txBox="1"/>
          <p:nvPr/>
        </p:nvSpPr>
        <p:spPr>
          <a:xfrm>
            <a:off x="91425" y="2392271"/>
            <a:ext cx="1226550" cy="155715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IN" sz="9999">
                <a:solidFill>
                  <a:srgbClr val="94EE6B"/>
                </a:solidFill>
                <a:latin typeface="Comfortaa"/>
                <a:ea typeface="Comfortaa"/>
                <a:cs typeface="Comfortaa"/>
                <a:sym typeface="Comfortaa"/>
              </a:rPr>
              <a:t>{</a:t>
            </a:r>
            <a:endParaRPr/>
          </a:p>
        </p:txBody>
      </p:sp>
      <p:sp>
        <p:nvSpPr>
          <p:cNvPr id="100" name="Google Shape;100;p2"/>
          <p:cNvSpPr txBox="1"/>
          <p:nvPr/>
        </p:nvSpPr>
        <p:spPr>
          <a:xfrm>
            <a:off x="16243944" y="8185563"/>
            <a:ext cx="855750" cy="133575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IN" sz="9999">
                <a:solidFill>
                  <a:srgbClr val="4CAE97"/>
                </a:solidFill>
                <a:latin typeface="Comfortaa"/>
                <a:ea typeface="Comfortaa"/>
                <a:cs typeface="Comfortaa"/>
                <a:sym typeface="Comfortaa"/>
              </a:rPr>
              <a:t>}</a:t>
            </a:r>
            <a:endParaRPr/>
          </a:p>
        </p:txBody>
      </p:sp>
      <p:sp>
        <p:nvSpPr>
          <p:cNvPr id="101" name="Google Shape;101;p2"/>
          <p:cNvSpPr txBox="1"/>
          <p:nvPr/>
        </p:nvSpPr>
        <p:spPr>
          <a:xfrm>
            <a:off x="16332297" y="8611563"/>
            <a:ext cx="1769550" cy="909750"/>
          </a:xfrm>
          <a:prstGeom prst="rect">
            <a:avLst/>
          </a:prstGeom>
          <a:noFill/>
          <a:ln>
            <a:noFill/>
          </a:ln>
        </p:spPr>
        <p:txBody>
          <a:bodyPr anchorCtr="0" anchor="t" bIns="0" lIns="0" spcFirstLastPara="1" rIns="0" wrap="square" tIns="0">
            <a:spAutoFit/>
          </a:bodyPr>
          <a:lstStyle/>
          <a:p>
            <a:pPr indent="0" lvl="0" marL="0" marR="0" rtl="0" algn="r">
              <a:lnSpc>
                <a:spcPct val="120002"/>
              </a:lnSpc>
              <a:spcBef>
                <a:spcPts val="0"/>
              </a:spcBef>
              <a:spcAft>
                <a:spcPts val="0"/>
              </a:spcAft>
              <a:buNone/>
            </a:pPr>
            <a:r>
              <a:rPr lang="en-IN" sz="9999">
                <a:solidFill>
                  <a:srgbClr val="94EE6B"/>
                </a:solidFill>
                <a:latin typeface="Fira Code"/>
                <a:ea typeface="Fira Code"/>
                <a:cs typeface="Fira Code"/>
                <a:sym typeface="Fira Code"/>
              </a:rPr>
              <a:t>..</a:t>
            </a:r>
            <a:endParaRPr/>
          </a:p>
        </p:txBody>
      </p:sp>
      <p:sp>
        <p:nvSpPr>
          <p:cNvPr id="102" name="Google Shape;102;p2"/>
          <p:cNvSpPr txBox="1"/>
          <p:nvPr/>
        </p:nvSpPr>
        <p:spPr>
          <a:xfrm>
            <a:off x="254853" y="2505466"/>
            <a:ext cx="1769550" cy="909750"/>
          </a:xfrm>
          <a:prstGeom prst="rect">
            <a:avLst/>
          </a:prstGeom>
          <a:noFill/>
          <a:ln>
            <a:noFill/>
          </a:ln>
        </p:spPr>
        <p:txBody>
          <a:bodyPr anchorCtr="0" anchor="t" bIns="0" lIns="0" spcFirstLastPara="1" rIns="0" wrap="square" tIns="0">
            <a:spAutoFit/>
          </a:bodyPr>
          <a:lstStyle/>
          <a:p>
            <a:pPr indent="0" lvl="0" marL="0" marR="0" rtl="0" algn="r">
              <a:lnSpc>
                <a:spcPct val="120002"/>
              </a:lnSpc>
              <a:spcBef>
                <a:spcPts val="0"/>
              </a:spcBef>
              <a:spcAft>
                <a:spcPts val="0"/>
              </a:spcAft>
              <a:buNone/>
            </a:pPr>
            <a:r>
              <a:rPr lang="en-IN" sz="9999">
                <a:solidFill>
                  <a:srgbClr val="FFFF99"/>
                </a:solidFill>
                <a:latin typeface="Fira Code"/>
                <a:ea typeface="Fira Code"/>
                <a:cs typeface="Fira Code"/>
                <a:sym typeface="Fira Code"/>
              </a:rPr>
              <a:t>..</a:t>
            </a:r>
            <a:endParaRPr/>
          </a:p>
        </p:txBody>
      </p:sp>
      <p:sp>
        <p:nvSpPr>
          <p:cNvPr id="103" name="Google Shape;103;p2"/>
          <p:cNvSpPr txBox="1"/>
          <p:nvPr/>
        </p:nvSpPr>
        <p:spPr>
          <a:xfrm>
            <a:off x="1540375" y="695483"/>
            <a:ext cx="15238350" cy="184665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IN" sz="12000">
                <a:solidFill>
                  <a:srgbClr val="00B050"/>
                </a:solidFill>
                <a:latin typeface="Fira Code"/>
                <a:ea typeface="Fira Code"/>
                <a:cs typeface="Fira Code"/>
                <a:sym typeface="Fira Code"/>
              </a:rPr>
              <a:t>DFS and BFS</a:t>
            </a:r>
            <a:endParaRPr/>
          </a:p>
        </p:txBody>
      </p:sp>
      <p:grpSp>
        <p:nvGrpSpPr>
          <p:cNvPr id="104" name="Google Shape;104;p2"/>
          <p:cNvGrpSpPr/>
          <p:nvPr/>
        </p:nvGrpSpPr>
        <p:grpSpPr>
          <a:xfrm>
            <a:off x="445152" y="90393"/>
            <a:ext cx="17248521" cy="1487388"/>
            <a:chOff x="0" y="0"/>
            <a:chExt cx="22998027" cy="1983185"/>
          </a:xfrm>
        </p:grpSpPr>
        <p:sp>
          <p:nvSpPr>
            <p:cNvPr id="105" name="Google Shape;105;p2"/>
            <p:cNvSpPr/>
            <p:nvPr/>
          </p:nvSpPr>
          <p:spPr>
            <a:xfrm>
              <a:off x="20273083" y="0"/>
              <a:ext cx="2724944" cy="1983185"/>
            </a:xfrm>
            <a:custGeom>
              <a:rect b="b" l="l" r="r" t="t"/>
              <a:pathLst>
                <a:path extrusionOk="0" h="1983185" w="2724944">
                  <a:moveTo>
                    <a:pt x="0" y="0"/>
                  </a:moveTo>
                  <a:lnTo>
                    <a:pt x="2724943" y="0"/>
                  </a:lnTo>
                  <a:lnTo>
                    <a:pt x="2724943" y="1983185"/>
                  </a:lnTo>
                  <a:lnTo>
                    <a:pt x="0" y="1983185"/>
                  </a:lnTo>
                  <a:lnTo>
                    <a:pt x="0" y="0"/>
                  </a:lnTo>
                  <a:close/>
                </a:path>
              </a:pathLst>
            </a:custGeom>
            <a:blipFill rotWithShape="1">
              <a:blip r:embed="rId3">
                <a:alphaModFix/>
              </a:blip>
              <a:stretch>
                <a:fillRect b="-32611" l="-45219" r="-54592" t="-21821"/>
              </a:stretch>
            </a:blipFill>
            <a:ln>
              <a:noFill/>
            </a:ln>
          </p:spPr>
        </p:sp>
        <p:sp>
          <p:nvSpPr>
            <p:cNvPr id="106" name="Google Shape;106;p2"/>
            <p:cNvSpPr/>
            <p:nvPr/>
          </p:nvSpPr>
          <p:spPr>
            <a:xfrm>
              <a:off x="0" y="380947"/>
              <a:ext cx="4285228" cy="1221290"/>
            </a:xfrm>
            <a:custGeom>
              <a:rect b="b" l="l" r="r" t="t"/>
              <a:pathLst>
                <a:path extrusionOk="0" h="1221290" w="4285228">
                  <a:moveTo>
                    <a:pt x="0" y="0"/>
                  </a:moveTo>
                  <a:lnTo>
                    <a:pt x="4285228" y="0"/>
                  </a:lnTo>
                  <a:lnTo>
                    <a:pt x="4285228" y="1221290"/>
                  </a:lnTo>
                  <a:lnTo>
                    <a:pt x="0" y="1221290"/>
                  </a:lnTo>
                  <a:lnTo>
                    <a:pt x="0" y="0"/>
                  </a:lnTo>
                  <a:close/>
                </a:path>
              </a:pathLst>
            </a:custGeom>
            <a:blipFill rotWithShape="1">
              <a:blip r:embed="rId4">
                <a:alphaModFix/>
              </a:blip>
              <a:stretch>
                <a:fillRect b="0" l="0" r="0" t="0"/>
              </a:stretch>
            </a:blipFill>
            <a:ln>
              <a:noFill/>
            </a:ln>
          </p:spPr>
        </p:sp>
      </p:grpSp>
      <p:sp>
        <p:nvSpPr>
          <p:cNvPr id="107" name="Google Shape;107;p2"/>
          <p:cNvSpPr txBox="1"/>
          <p:nvPr/>
        </p:nvSpPr>
        <p:spPr>
          <a:xfrm>
            <a:off x="2460395" y="4185480"/>
            <a:ext cx="979038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569CD6"/>
                </a:solidFill>
                <a:latin typeface="Arial"/>
                <a:ea typeface="Arial"/>
                <a:cs typeface="Arial"/>
                <a:sym typeface="Arial"/>
              </a:rPr>
              <a:t>BFS </a:t>
            </a:r>
            <a:r>
              <a:rPr b="0" lang="en-IN" sz="2400">
                <a:solidFill>
                  <a:srgbClr val="D4D4D4"/>
                </a:solidFill>
                <a:latin typeface="Arial"/>
                <a:ea typeface="Arial"/>
                <a:cs typeface="Arial"/>
                <a:sym typeface="Arial"/>
              </a:rPr>
              <a:t>is another graph traversal technique. It explores all neighbours at the current level before moving to the next level</a:t>
            </a:r>
            <a:endParaRPr/>
          </a:p>
        </p:txBody>
      </p:sp>
      <p:sp>
        <p:nvSpPr>
          <p:cNvPr id="108" name="Google Shape;108;p2"/>
          <p:cNvSpPr txBox="1"/>
          <p:nvPr/>
        </p:nvSpPr>
        <p:spPr>
          <a:xfrm>
            <a:off x="2474250" y="5581302"/>
            <a:ext cx="979038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569CD6"/>
                </a:solidFill>
                <a:latin typeface="Arial"/>
                <a:ea typeface="Arial"/>
                <a:cs typeface="Arial"/>
                <a:sym typeface="Arial"/>
              </a:rPr>
              <a:t>DFS</a:t>
            </a:r>
            <a:r>
              <a:rPr b="0" lang="en-IN" sz="2400">
                <a:solidFill>
                  <a:srgbClr val="D4D4D4"/>
                </a:solidFill>
                <a:latin typeface="Arial"/>
                <a:ea typeface="Arial"/>
                <a:cs typeface="Arial"/>
                <a:sym typeface="Arial"/>
              </a:rPr>
              <a:t> on the </a:t>
            </a:r>
            <a:r>
              <a:rPr lang="en-IN" sz="2400">
                <a:solidFill>
                  <a:srgbClr val="D4D4D4"/>
                </a:solidFill>
                <a:latin typeface="Arial"/>
                <a:ea typeface="Arial"/>
                <a:cs typeface="Arial"/>
                <a:sym typeface="Arial"/>
              </a:rPr>
              <a:t>other hand, is</a:t>
            </a:r>
            <a:r>
              <a:rPr b="0" lang="en-IN" sz="2400">
                <a:solidFill>
                  <a:srgbClr val="D4D4D4"/>
                </a:solidFill>
                <a:latin typeface="Arial"/>
                <a:ea typeface="Arial"/>
                <a:cs typeface="Arial"/>
                <a:sym typeface="Arial"/>
              </a:rPr>
              <a:t> a graph traversal method where you start at a node, delve as deep as possible along each branch, and backtrack when </a:t>
            </a:r>
            <a:r>
              <a:rPr b="1" lang="en-IN" sz="2400">
                <a:solidFill>
                  <a:srgbClr val="D4D4D4"/>
                </a:solidFill>
                <a:latin typeface="Arial"/>
                <a:ea typeface="Arial"/>
                <a:cs typeface="Arial"/>
                <a:sym typeface="Arial"/>
              </a:rPr>
              <a:t>necessary</a:t>
            </a:r>
            <a:r>
              <a:rPr b="0" lang="en-IN" sz="2400">
                <a:solidFill>
                  <a:srgbClr val="D4D4D4"/>
                </a:solidFill>
                <a:latin typeface="Arial"/>
                <a:ea typeface="Arial"/>
                <a:cs typeface="Arial"/>
                <a:sym typeface="Arial"/>
              </a:rPr>
              <a:t>.</a:t>
            </a:r>
            <a:endParaRPr/>
          </a:p>
        </p:txBody>
      </p:sp>
      <p:pic>
        <p:nvPicPr>
          <p:cNvPr id="109" name="Google Shape;109;p2"/>
          <p:cNvPicPr preferRelativeResize="0"/>
          <p:nvPr/>
        </p:nvPicPr>
        <p:blipFill rotWithShape="1">
          <a:blip r:embed="rId5">
            <a:alphaModFix/>
          </a:blip>
          <a:srcRect b="0" l="0" r="0" t="0"/>
          <a:stretch/>
        </p:blipFill>
        <p:spPr>
          <a:xfrm>
            <a:off x="5108186" y="7087562"/>
            <a:ext cx="7188952" cy="28565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13" name="Shape 113"/>
        <p:cNvGrpSpPr/>
        <p:nvPr/>
      </p:nvGrpSpPr>
      <p:grpSpPr>
        <a:xfrm>
          <a:off x="0" y="0"/>
          <a:ext cx="0" cy="0"/>
          <a:chOff x="0" y="0"/>
          <a:chExt cx="0" cy="0"/>
        </a:xfrm>
      </p:grpSpPr>
      <p:sp>
        <p:nvSpPr>
          <p:cNvPr id="114" name="Google Shape;114;p3"/>
          <p:cNvSpPr/>
          <p:nvPr/>
        </p:nvSpPr>
        <p:spPr>
          <a:xfrm>
            <a:off x="15550" y="-3600"/>
            <a:ext cx="18288000" cy="2320766"/>
          </a:xfrm>
          <a:custGeom>
            <a:rect b="b" l="l" r="r" t="t"/>
            <a:pathLst>
              <a:path extrusionOk="0" h="3094355" w="24384000">
                <a:moveTo>
                  <a:pt x="0" y="0"/>
                </a:moveTo>
                <a:lnTo>
                  <a:pt x="24384000" y="0"/>
                </a:lnTo>
                <a:lnTo>
                  <a:pt x="24384000" y="3094355"/>
                </a:lnTo>
                <a:lnTo>
                  <a:pt x="0" y="3094355"/>
                </a:lnTo>
                <a:close/>
              </a:path>
            </a:pathLst>
          </a:custGeom>
          <a:solidFill>
            <a:srgbClr val="2C293A"/>
          </a:solidFill>
          <a:ln>
            <a:noFill/>
          </a:ln>
        </p:spPr>
      </p:sp>
      <p:sp>
        <p:nvSpPr>
          <p:cNvPr id="115" name="Google Shape;115;p3"/>
          <p:cNvSpPr txBox="1"/>
          <p:nvPr/>
        </p:nvSpPr>
        <p:spPr>
          <a:xfrm>
            <a:off x="1531425" y="943375"/>
            <a:ext cx="15225150" cy="107721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IN" sz="7000">
                <a:solidFill>
                  <a:srgbClr val="00B050"/>
                </a:solidFill>
                <a:latin typeface="Arimo"/>
                <a:ea typeface="Arimo"/>
                <a:cs typeface="Arimo"/>
                <a:sym typeface="Arimo"/>
              </a:rPr>
              <a:t>Branch and Bound</a:t>
            </a:r>
            <a:endParaRPr/>
          </a:p>
        </p:txBody>
      </p:sp>
      <p:sp>
        <p:nvSpPr>
          <p:cNvPr id="116" name="Google Shape;116;p3"/>
          <p:cNvSpPr/>
          <p:nvPr/>
        </p:nvSpPr>
        <p:spPr>
          <a:xfrm>
            <a:off x="788016" y="2958852"/>
            <a:ext cx="4082432" cy="5769456"/>
          </a:xfrm>
          <a:custGeom>
            <a:rect b="b" l="l" r="r" t="t"/>
            <a:pathLst>
              <a:path extrusionOk="0" h="5769456" w="4082432">
                <a:moveTo>
                  <a:pt x="0" y="0"/>
                </a:moveTo>
                <a:lnTo>
                  <a:pt x="4082432" y="0"/>
                </a:lnTo>
                <a:lnTo>
                  <a:pt x="4082432" y="5769456"/>
                </a:lnTo>
                <a:lnTo>
                  <a:pt x="0" y="5769456"/>
                </a:lnTo>
                <a:lnTo>
                  <a:pt x="0" y="0"/>
                </a:lnTo>
                <a:close/>
              </a:path>
            </a:pathLst>
          </a:custGeom>
          <a:blipFill rotWithShape="1">
            <a:blip r:embed="rId3">
              <a:alphaModFix/>
            </a:blip>
            <a:stretch>
              <a:fillRect b="0" l="0" r="0" t="0"/>
            </a:stretch>
          </a:blipFill>
          <a:ln>
            <a:noFill/>
          </a:ln>
        </p:spPr>
      </p:sp>
      <p:grpSp>
        <p:nvGrpSpPr>
          <p:cNvPr id="117" name="Google Shape;117;p3"/>
          <p:cNvGrpSpPr/>
          <p:nvPr/>
        </p:nvGrpSpPr>
        <p:grpSpPr>
          <a:xfrm>
            <a:off x="445152" y="90393"/>
            <a:ext cx="17248521" cy="1487388"/>
            <a:chOff x="0" y="0"/>
            <a:chExt cx="22998027" cy="1983185"/>
          </a:xfrm>
        </p:grpSpPr>
        <p:sp>
          <p:nvSpPr>
            <p:cNvPr id="118" name="Google Shape;118;p3"/>
            <p:cNvSpPr/>
            <p:nvPr/>
          </p:nvSpPr>
          <p:spPr>
            <a:xfrm>
              <a:off x="20273083" y="0"/>
              <a:ext cx="2724944" cy="1983185"/>
            </a:xfrm>
            <a:custGeom>
              <a:rect b="b" l="l" r="r" t="t"/>
              <a:pathLst>
                <a:path extrusionOk="0" h="1983185" w="2724944">
                  <a:moveTo>
                    <a:pt x="0" y="0"/>
                  </a:moveTo>
                  <a:lnTo>
                    <a:pt x="2724943" y="0"/>
                  </a:lnTo>
                  <a:lnTo>
                    <a:pt x="2724943" y="1983185"/>
                  </a:lnTo>
                  <a:lnTo>
                    <a:pt x="0" y="1983185"/>
                  </a:lnTo>
                  <a:lnTo>
                    <a:pt x="0" y="0"/>
                  </a:lnTo>
                  <a:close/>
                </a:path>
              </a:pathLst>
            </a:custGeom>
            <a:blipFill rotWithShape="1">
              <a:blip r:embed="rId4">
                <a:alphaModFix/>
              </a:blip>
              <a:stretch>
                <a:fillRect b="-32611" l="-45219" r="-54592" t="-21821"/>
              </a:stretch>
            </a:blipFill>
            <a:ln>
              <a:noFill/>
            </a:ln>
          </p:spPr>
        </p:sp>
        <p:sp>
          <p:nvSpPr>
            <p:cNvPr id="119" name="Google Shape;119;p3"/>
            <p:cNvSpPr/>
            <p:nvPr/>
          </p:nvSpPr>
          <p:spPr>
            <a:xfrm>
              <a:off x="0" y="380947"/>
              <a:ext cx="4285228" cy="1221290"/>
            </a:xfrm>
            <a:custGeom>
              <a:rect b="b" l="l" r="r" t="t"/>
              <a:pathLst>
                <a:path extrusionOk="0" h="1221290" w="4285228">
                  <a:moveTo>
                    <a:pt x="0" y="0"/>
                  </a:moveTo>
                  <a:lnTo>
                    <a:pt x="4285228" y="0"/>
                  </a:lnTo>
                  <a:lnTo>
                    <a:pt x="4285228" y="1221290"/>
                  </a:lnTo>
                  <a:lnTo>
                    <a:pt x="0" y="1221290"/>
                  </a:lnTo>
                  <a:lnTo>
                    <a:pt x="0" y="0"/>
                  </a:lnTo>
                  <a:close/>
                </a:path>
              </a:pathLst>
            </a:custGeom>
            <a:blipFill rotWithShape="1">
              <a:blip r:embed="rId5">
                <a:alphaModFix/>
              </a:blip>
              <a:stretch>
                <a:fillRect b="0" l="0" r="0" t="0"/>
              </a:stretch>
            </a:blipFill>
            <a:ln>
              <a:noFill/>
            </a:ln>
          </p:spPr>
        </p:sp>
      </p:grpSp>
      <p:sp>
        <p:nvSpPr>
          <p:cNvPr id="120" name="Google Shape;120;p3"/>
          <p:cNvSpPr txBox="1"/>
          <p:nvPr/>
        </p:nvSpPr>
        <p:spPr>
          <a:xfrm>
            <a:off x="5181600" y="3104592"/>
            <a:ext cx="9157854"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a:solidFill>
                  <a:schemeClr val="lt1"/>
                </a:solidFill>
                <a:latin typeface="Helvetica Neue"/>
                <a:ea typeface="Helvetica Neue"/>
                <a:cs typeface="Helvetica Neue"/>
                <a:sym typeface="Helvetica Neue"/>
              </a:rPr>
              <a:t>This is an algorithmic approach for optimizing complex problems by systematically exploring the solution space while eliminating unpromising branches. algorithmic approach for optimizing complex problems by systematically exploring the solution space while eliminating unpromising branches.</a:t>
            </a:r>
            <a:endParaRPr sz="2800">
              <a:solidFill>
                <a:schemeClr val="lt1"/>
              </a:solidFill>
              <a:latin typeface="Calibri"/>
              <a:ea typeface="Calibri"/>
              <a:cs typeface="Calibri"/>
              <a:sym typeface="Calibri"/>
            </a:endParaRPr>
          </a:p>
        </p:txBody>
      </p:sp>
      <p:sp>
        <p:nvSpPr>
          <p:cNvPr id="121" name="Google Shape;121;p3"/>
          <p:cNvSpPr txBox="1"/>
          <p:nvPr/>
        </p:nvSpPr>
        <p:spPr>
          <a:xfrm>
            <a:off x="6013596" y="5981700"/>
            <a:ext cx="9601200" cy="3785652"/>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Initialization</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Start with an initial feasible solution (if available) and an upper bound.</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Branching</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Divide the problem into smaller branches, representing different choices, and explore them systematically.</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Bounding</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Calculate lower bounds for branches and prune those worse than the current upper bound.</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Exploration</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Explore branches based on priority (often using a priority queue) determined by lower bounds.</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Update Bounds</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Continuously update upper and lower bounds, adjusting the upper bound if a better solution is found.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25" name="Shape 125"/>
        <p:cNvGrpSpPr/>
        <p:nvPr/>
      </p:nvGrpSpPr>
      <p:grpSpPr>
        <a:xfrm>
          <a:off x="0" y="0"/>
          <a:ext cx="0" cy="0"/>
          <a:chOff x="0" y="0"/>
          <a:chExt cx="0" cy="0"/>
        </a:xfrm>
      </p:grpSpPr>
      <p:sp>
        <p:nvSpPr>
          <p:cNvPr id="126" name="Google Shape;126;p4"/>
          <p:cNvSpPr/>
          <p:nvPr/>
        </p:nvSpPr>
        <p:spPr>
          <a:xfrm>
            <a:off x="15550" y="-3600"/>
            <a:ext cx="18288000" cy="2320766"/>
          </a:xfrm>
          <a:custGeom>
            <a:rect b="b" l="l" r="r" t="t"/>
            <a:pathLst>
              <a:path extrusionOk="0" h="3094355" w="24384000">
                <a:moveTo>
                  <a:pt x="0" y="0"/>
                </a:moveTo>
                <a:lnTo>
                  <a:pt x="24384000" y="0"/>
                </a:lnTo>
                <a:lnTo>
                  <a:pt x="24384000" y="3094355"/>
                </a:lnTo>
                <a:lnTo>
                  <a:pt x="0" y="3094355"/>
                </a:lnTo>
                <a:close/>
              </a:path>
            </a:pathLst>
          </a:custGeom>
          <a:solidFill>
            <a:srgbClr val="2C293A"/>
          </a:solidFill>
          <a:ln>
            <a:noFill/>
          </a:ln>
        </p:spPr>
      </p:sp>
      <p:sp>
        <p:nvSpPr>
          <p:cNvPr id="127" name="Google Shape;127;p4"/>
          <p:cNvSpPr txBox="1"/>
          <p:nvPr/>
        </p:nvSpPr>
        <p:spPr>
          <a:xfrm>
            <a:off x="1531425" y="943375"/>
            <a:ext cx="15225150" cy="107721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IN" sz="7000">
                <a:solidFill>
                  <a:srgbClr val="00B050"/>
                </a:solidFill>
                <a:latin typeface="Arimo"/>
                <a:ea typeface="Arimo"/>
                <a:cs typeface="Arimo"/>
                <a:sym typeface="Arimo"/>
              </a:rPr>
              <a:t>Branch and Bound</a:t>
            </a:r>
            <a:endParaRPr/>
          </a:p>
        </p:txBody>
      </p:sp>
      <p:sp>
        <p:nvSpPr>
          <p:cNvPr id="128" name="Google Shape;128;p4"/>
          <p:cNvSpPr/>
          <p:nvPr/>
        </p:nvSpPr>
        <p:spPr>
          <a:xfrm>
            <a:off x="788016" y="2958852"/>
            <a:ext cx="4082432" cy="5769456"/>
          </a:xfrm>
          <a:custGeom>
            <a:rect b="b" l="l" r="r" t="t"/>
            <a:pathLst>
              <a:path extrusionOk="0" h="5769456" w="4082432">
                <a:moveTo>
                  <a:pt x="0" y="0"/>
                </a:moveTo>
                <a:lnTo>
                  <a:pt x="4082432" y="0"/>
                </a:lnTo>
                <a:lnTo>
                  <a:pt x="4082432" y="5769456"/>
                </a:lnTo>
                <a:lnTo>
                  <a:pt x="0" y="5769456"/>
                </a:lnTo>
                <a:lnTo>
                  <a:pt x="0" y="0"/>
                </a:lnTo>
                <a:close/>
              </a:path>
            </a:pathLst>
          </a:custGeom>
          <a:blipFill rotWithShape="1">
            <a:blip r:embed="rId3">
              <a:alphaModFix/>
            </a:blip>
            <a:stretch>
              <a:fillRect b="0" l="0" r="0" t="0"/>
            </a:stretch>
          </a:blipFill>
          <a:ln>
            <a:noFill/>
          </a:ln>
        </p:spPr>
      </p:sp>
      <p:grpSp>
        <p:nvGrpSpPr>
          <p:cNvPr id="129" name="Google Shape;129;p4"/>
          <p:cNvGrpSpPr/>
          <p:nvPr/>
        </p:nvGrpSpPr>
        <p:grpSpPr>
          <a:xfrm>
            <a:off x="445152" y="90393"/>
            <a:ext cx="17248521" cy="1487388"/>
            <a:chOff x="0" y="0"/>
            <a:chExt cx="22998027" cy="1983185"/>
          </a:xfrm>
        </p:grpSpPr>
        <p:sp>
          <p:nvSpPr>
            <p:cNvPr id="130" name="Google Shape;130;p4"/>
            <p:cNvSpPr/>
            <p:nvPr/>
          </p:nvSpPr>
          <p:spPr>
            <a:xfrm>
              <a:off x="20273083" y="0"/>
              <a:ext cx="2724944" cy="1983185"/>
            </a:xfrm>
            <a:custGeom>
              <a:rect b="b" l="l" r="r" t="t"/>
              <a:pathLst>
                <a:path extrusionOk="0" h="1983185" w="2724944">
                  <a:moveTo>
                    <a:pt x="0" y="0"/>
                  </a:moveTo>
                  <a:lnTo>
                    <a:pt x="2724943" y="0"/>
                  </a:lnTo>
                  <a:lnTo>
                    <a:pt x="2724943" y="1983185"/>
                  </a:lnTo>
                  <a:lnTo>
                    <a:pt x="0" y="1983185"/>
                  </a:lnTo>
                  <a:lnTo>
                    <a:pt x="0" y="0"/>
                  </a:lnTo>
                  <a:close/>
                </a:path>
              </a:pathLst>
            </a:custGeom>
            <a:blipFill rotWithShape="1">
              <a:blip r:embed="rId4">
                <a:alphaModFix/>
              </a:blip>
              <a:stretch>
                <a:fillRect b="-32611" l="-45219" r="-54592" t="-21821"/>
              </a:stretch>
            </a:blipFill>
            <a:ln>
              <a:noFill/>
            </a:ln>
          </p:spPr>
        </p:sp>
        <p:sp>
          <p:nvSpPr>
            <p:cNvPr id="131" name="Google Shape;131;p4"/>
            <p:cNvSpPr/>
            <p:nvPr/>
          </p:nvSpPr>
          <p:spPr>
            <a:xfrm>
              <a:off x="0" y="380947"/>
              <a:ext cx="4285228" cy="1221290"/>
            </a:xfrm>
            <a:custGeom>
              <a:rect b="b" l="l" r="r" t="t"/>
              <a:pathLst>
                <a:path extrusionOk="0" h="1221290" w="4285228">
                  <a:moveTo>
                    <a:pt x="0" y="0"/>
                  </a:moveTo>
                  <a:lnTo>
                    <a:pt x="4285228" y="0"/>
                  </a:lnTo>
                  <a:lnTo>
                    <a:pt x="4285228" y="1221290"/>
                  </a:lnTo>
                  <a:lnTo>
                    <a:pt x="0" y="1221290"/>
                  </a:lnTo>
                  <a:lnTo>
                    <a:pt x="0" y="0"/>
                  </a:lnTo>
                  <a:close/>
                </a:path>
              </a:pathLst>
            </a:custGeom>
            <a:blipFill rotWithShape="1">
              <a:blip r:embed="rId5">
                <a:alphaModFix/>
              </a:blip>
              <a:stretch>
                <a:fillRect b="0" l="0" r="0" t="0"/>
              </a:stretch>
            </a:blipFill>
            <a:ln>
              <a:noFill/>
            </a:ln>
          </p:spPr>
        </p:sp>
      </p:grpSp>
      <p:sp>
        <p:nvSpPr>
          <p:cNvPr id="132" name="Google Shape;132;p4"/>
          <p:cNvSpPr txBox="1"/>
          <p:nvPr/>
        </p:nvSpPr>
        <p:spPr>
          <a:xfrm>
            <a:off x="6042903" y="2967568"/>
            <a:ext cx="96012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t/>
            </a:r>
            <a:endParaRPr b="0" i="0" sz="24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rPr b="1" i="0" lang="en-IN" sz="2400" u="sng">
                <a:solidFill>
                  <a:schemeClr val="lt1"/>
                </a:solidFill>
                <a:latin typeface="Helvetica Neue"/>
                <a:ea typeface="Helvetica Neue"/>
                <a:cs typeface="Helvetica Neue"/>
                <a:sym typeface="Helvetica Neue"/>
              </a:rPr>
              <a:t>6.Pruning</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Remove branches that won't lead to better solutions than the current upper bound or are infeasible.</a:t>
            </a:r>
            <a:endParaRPr/>
          </a:p>
          <a:p>
            <a:pPr indent="0" lvl="0" marL="0" marR="0" rtl="0" algn="l">
              <a:spcBef>
                <a:spcPts val="0"/>
              </a:spcBef>
              <a:spcAft>
                <a:spcPts val="0"/>
              </a:spcAft>
              <a:buNone/>
            </a:pPr>
            <a:r>
              <a:rPr lang="en-IN" sz="2400" u="sng">
                <a:solidFill>
                  <a:schemeClr val="lt1"/>
                </a:solidFill>
                <a:latin typeface="Helvetica Neue"/>
                <a:ea typeface="Helvetica Neue"/>
                <a:cs typeface="Helvetica Neue"/>
                <a:sym typeface="Helvetica Neue"/>
              </a:rPr>
              <a:t>7.</a:t>
            </a:r>
            <a:r>
              <a:rPr b="1" i="0" lang="en-IN" sz="2400" u="sng">
                <a:solidFill>
                  <a:schemeClr val="lt1"/>
                </a:solidFill>
                <a:latin typeface="Helvetica Neue"/>
                <a:ea typeface="Helvetica Neue"/>
                <a:cs typeface="Helvetica Neue"/>
                <a:sym typeface="Helvetica Neue"/>
              </a:rPr>
              <a:t>Termination</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Continue exploration until branches are pruned or a predefined stopping criterion is met.</a:t>
            </a:r>
            <a:endParaRPr/>
          </a:p>
          <a:p>
            <a:pPr indent="0" lvl="0" marL="0" marR="0" rtl="0" algn="l">
              <a:spcBef>
                <a:spcPts val="0"/>
              </a:spcBef>
              <a:spcAft>
                <a:spcPts val="0"/>
              </a:spcAft>
              <a:buNone/>
            </a:pPr>
            <a:r>
              <a:rPr b="1" i="0" lang="en-IN" sz="2400" u="sng">
                <a:solidFill>
                  <a:schemeClr val="lt1"/>
                </a:solidFill>
                <a:latin typeface="Helvetica Neue"/>
                <a:ea typeface="Helvetica Neue"/>
                <a:cs typeface="Helvetica Neue"/>
                <a:sym typeface="Helvetica Neue"/>
              </a:rPr>
              <a:t>8.Solution Retrieval</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The best solution found (the upper bound) represents the optimal solution.</a:t>
            </a:r>
            <a:endParaRPr/>
          </a:p>
          <a:p>
            <a:pPr indent="0" lvl="0" marL="0" marR="0" rtl="0" algn="l">
              <a:spcBef>
                <a:spcPts val="0"/>
              </a:spcBef>
              <a:spcAft>
                <a:spcPts val="0"/>
              </a:spcAft>
              <a:buClr>
                <a:schemeClr val="dk1"/>
              </a:buClr>
              <a:buSzPts val="2400"/>
              <a:buFont typeface="Calibri"/>
              <a:buNone/>
            </a:pPr>
            <a:r>
              <a:t/>
            </a:r>
            <a:endParaRPr b="0" i="0" sz="2400">
              <a:solidFill>
                <a:schemeClr val="lt1"/>
              </a:solidFill>
              <a:latin typeface="Helvetica Neue"/>
              <a:ea typeface="Helvetica Neue"/>
              <a:cs typeface="Helvetica Neue"/>
              <a:sym typeface="Helvetica Neue"/>
            </a:endParaRPr>
          </a:p>
        </p:txBody>
      </p:sp>
      <p:sp>
        <p:nvSpPr>
          <p:cNvPr id="133" name="Google Shape;133;p4"/>
          <p:cNvSpPr txBox="1"/>
          <p:nvPr/>
        </p:nvSpPr>
        <p:spPr>
          <a:xfrm>
            <a:off x="6042903" y="6014556"/>
            <a:ext cx="915279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2400">
                <a:solidFill>
                  <a:schemeClr val="lt1"/>
                </a:solidFill>
                <a:latin typeface="Helvetica Neue"/>
                <a:ea typeface="Helvetica Neue"/>
                <a:cs typeface="Helvetica Neue"/>
                <a:sym typeface="Helvetica Neue"/>
              </a:rPr>
              <a:t>In summary, Branch and Bound is a technique for optimization involving branching (generating subproblems), a </a:t>
            </a:r>
            <a:r>
              <a:rPr b="1" i="1" lang="en-IN" sz="2400">
                <a:solidFill>
                  <a:schemeClr val="lt1"/>
                </a:solidFill>
                <a:latin typeface="Calibri"/>
                <a:ea typeface="Calibri"/>
                <a:cs typeface="Calibri"/>
                <a:sym typeface="Calibri"/>
              </a:rPr>
              <a:t>state space tree</a:t>
            </a:r>
            <a:r>
              <a:rPr b="1" i="1" lang="en-IN" sz="2400">
                <a:solidFill>
                  <a:schemeClr val="lt1"/>
                </a:solidFill>
                <a:latin typeface="Helvetica Neue"/>
                <a:ea typeface="Helvetica Neue"/>
                <a:cs typeface="Helvetica Neue"/>
                <a:sym typeface="Helvetica Neue"/>
              </a:rPr>
              <a:t> (exploring all possible paths), and the extension of the most promising options while discarding less favourable ones through pruning.</a:t>
            </a:r>
            <a:endParaRPr b="1" i="1" sz="2400">
              <a:solidFill>
                <a:schemeClr val="lt1"/>
              </a:solidFill>
              <a:latin typeface="Calibri"/>
              <a:ea typeface="Calibri"/>
              <a:cs typeface="Calibri"/>
              <a:sym typeface="Calibri"/>
            </a:endParaRPr>
          </a:p>
        </p:txBody>
      </p:sp>
      <p:pic>
        <p:nvPicPr>
          <p:cNvPr id="134" name="Google Shape;134;p4"/>
          <p:cNvPicPr preferRelativeResize="0"/>
          <p:nvPr/>
        </p:nvPicPr>
        <p:blipFill rotWithShape="1">
          <a:blip r:embed="rId6">
            <a:alphaModFix/>
          </a:blip>
          <a:srcRect b="0" l="0" r="0" t="0"/>
          <a:stretch/>
        </p:blipFill>
        <p:spPr>
          <a:xfrm>
            <a:off x="19354800" y="3219450"/>
            <a:ext cx="3835400" cy="3848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38" name="Shape 138"/>
        <p:cNvGrpSpPr/>
        <p:nvPr/>
      </p:nvGrpSpPr>
      <p:grpSpPr>
        <a:xfrm>
          <a:off x="0" y="0"/>
          <a:ext cx="0" cy="0"/>
          <a:chOff x="0" y="0"/>
          <a:chExt cx="0" cy="0"/>
        </a:xfrm>
      </p:grpSpPr>
      <p:sp>
        <p:nvSpPr>
          <p:cNvPr id="139" name="Google Shape;139;p5"/>
          <p:cNvSpPr/>
          <p:nvPr/>
        </p:nvSpPr>
        <p:spPr>
          <a:xfrm>
            <a:off x="15550" y="-3600"/>
            <a:ext cx="18288000" cy="2320766"/>
          </a:xfrm>
          <a:custGeom>
            <a:rect b="b" l="l" r="r" t="t"/>
            <a:pathLst>
              <a:path extrusionOk="0" h="3094355" w="24384000">
                <a:moveTo>
                  <a:pt x="0" y="0"/>
                </a:moveTo>
                <a:lnTo>
                  <a:pt x="24384000" y="0"/>
                </a:lnTo>
                <a:lnTo>
                  <a:pt x="24384000" y="3094355"/>
                </a:lnTo>
                <a:lnTo>
                  <a:pt x="0" y="3094355"/>
                </a:lnTo>
                <a:close/>
              </a:path>
            </a:pathLst>
          </a:custGeom>
          <a:solidFill>
            <a:srgbClr val="2C293A"/>
          </a:solidFill>
          <a:ln>
            <a:noFill/>
          </a:ln>
        </p:spPr>
      </p:sp>
      <p:sp>
        <p:nvSpPr>
          <p:cNvPr id="140" name="Google Shape;140;p5"/>
          <p:cNvSpPr txBox="1"/>
          <p:nvPr/>
        </p:nvSpPr>
        <p:spPr>
          <a:xfrm>
            <a:off x="1531425" y="943375"/>
            <a:ext cx="15225150" cy="107721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IN" sz="7000">
                <a:solidFill>
                  <a:srgbClr val="E7E7E7"/>
                </a:solidFill>
                <a:latin typeface="Arimo"/>
                <a:ea typeface="Arimo"/>
                <a:cs typeface="Arimo"/>
                <a:sym typeface="Arimo"/>
              </a:rPr>
              <a:t>Example</a:t>
            </a:r>
            <a:endParaRPr sz="7000">
              <a:solidFill>
                <a:srgbClr val="00B050"/>
              </a:solidFill>
              <a:latin typeface="Arimo"/>
              <a:ea typeface="Arimo"/>
              <a:cs typeface="Arimo"/>
              <a:sym typeface="Arimo"/>
            </a:endParaRPr>
          </a:p>
        </p:txBody>
      </p:sp>
      <p:sp>
        <p:nvSpPr>
          <p:cNvPr id="141" name="Google Shape;141;p5"/>
          <p:cNvSpPr/>
          <p:nvPr/>
        </p:nvSpPr>
        <p:spPr>
          <a:xfrm>
            <a:off x="788016" y="2958852"/>
            <a:ext cx="4082432" cy="5769456"/>
          </a:xfrm>
          <a:custGeom>
            <a:rect b="b" l="l" r="r" t="t"/>
            <a:pathLst>
              <a:path extrusionOk="0" h="5769456" w="4082432">
                <a:moveTo>
                  <a:pt x="0" y="0"/>
                </a:moveTo>
                <a:lnTo>
                  <a:pt x="4082432" y="0"/>
                </a:lnTo>
                <a:lnTo>
                  <a:pt x="4082432" y="5769456"/>
                </a:lnTo>
                <a:lnTo>
                  <a:pt x="0" y="5769456"/>
                </a:lnTo>
                <a:lnTo>
                  <a:pt x="0" y="0"/>
                </a:lnTo>
                <a:close/>
              </a:path>
            </a:pathLst>
          </a:custGeom>
          <a:blipFill rotWithShape="1">
            <a:blip r:embed="rId3">
              <a:alphaModFix/>
            </a:blip>
            <a:stretch>
              <a:fillRect b="0" l="0" r="0" t="0"/>
            </a:stretch>
          </a:blipFill>
          <a:ln>
            <a:noFill/>
          </a:ln>
        </p:spPr>
      </p:sp>
      <p:grpSp>
        <p:nvGrpSpPr>
          <p:cNvPr id="142" name="Google Shape;142;p5"/>
          <p:cNvGrpSpPr/>
          <p:nvPr/>
        </p:nvGrpSpPr>
        <p:grpSpPr>
          <a:xfrm>
            <a:off x="445152" y="90393"/>
            <a:ext cx="17248521" cy="1487388"/>
            <a:chOff x="0" y="0"/>
            <a:chExt cx="22998027" cy="1983185"/>
          </a:xfrm>
        </p:grpSpPr>
        <p:sp>
          <p:nvSpPr>
            <p:cNvPr id="143" name="Google Shape;143;p5"/>
            <p:cNvSpPr/>
            <p:nvPr/>
          </p:nvSpPr>
          <p:spPr>
            <a:xfrm>
              <a:off x="20273083" y="0"/>
              <a:ext cx="2724944" cy="1983185"/>
            </a:xfrm>
            <a:custGeom>
              <a:rect b="b" l="l" r="r" t="t"/>
              <a:pathLst>
                <a:path extrusionOk="0" h="1983185" w="2724944">
                  <a:moveTo>
                    <a:pt x="0" y="0"/>
                  </a:moveTo>
                  <a:lnTo>
                    <a:pt x="2724943" y="0"/>
                  </a:lnTo>
                  <a:lnTo>
                    <a:pt x="2724943" y="1983185"/>
                  </a:lnTo>
                  <a:lnTo>
                    <a:pt x="0" y="1983185"/>
                  </a:lnTo>
                  <a:lnTo>
                    <a:pt x="0" y="0"/>
                  </a:lnTo>
                  <a:close/>
                </a:path>
              </a:pathLst>
            </a:custGeom>
            <a:blipFill rotWithShape="1">
              <a:blip r:embed="rId4">
                <a:alphaModFix/>
              </a:blip>
              <a:stretch>
                <a:fillRect b="-32611" l="-45219" r="-54592" t="-21821"/>
              </a:stretch>
            </a:blipFill>
            <a:ln>
              <a:noFill/>
            </a:ln>
          </p:spPr>
        </p:sp>
        <p:sp>
          <p:nvSpPr>
            <p:cNvPr id="144" name="Google Shape;144;p5"/>
            <p:cNvSpPr/>
            <p:nvPr/>
          </p:nvSpPr>
          <p:spPr>
            <a:xfrm>
              <a:off x="0" y="380947"/>
              <a:ext cx="4285228" cy="1221290"/>
            </a:xfrm>
            <a:custGeom>
              <a:rect b="b" l="l" r="r" t="t"/>
              <a:pathLst>
                <a:path extrusionOk="0" h="1221290" w="4285228">
                  <a:moveTo>
                    <a:pt x="0" y="0"/>
                  </a:moveTo>
                  <a:lnTo>
                    <a:pt x="4285228" y="0"/>
                  </a:lnTo>
                  <a:lnTo>
                    <a:pt x="4285228" y="1221290"/>
                  </a:lnTo>
                  <a:lnTo>
                    <a:pt x="0" y="1221290"/>
                  </a:lnTo>
                  <a:lnTo>
                    <a:pt x="0" y="0"/>
                  </a:lnTo>
                  <a:close/>
                </a:path>
              </a:pathLst>
            </a:custGeom>
            <a:blipFill rotWithShape="1">
              <a:blip r:embed="rId5">
                <a:alphaModFix/>
              </a:blip>
              <a:stretch>
                <a:fillRect b="0" l="0" r="0" t="0"/>
              </a:stretch>
            </a:blipFill>
            <a:ln>
              <a:noFill/>
            </a:ln>
          </p:spPr>
        </p:sp>
      </p:grpSp>
      <p:pic>
        <p:nvPicPr>
          <p:cNvPr id="145" name="Google Shape;145;p5"/>
          <p:cNvPicPr preferRelativeResize="0"/>
          <p:nvPr/>
        </p:nvPicPr>
        <p:blipFill rotWithShape="1">
          <a:blip r:embed="rId6">
            <a:alphaModFix/>
          </a:blip>
          <a:srcRect b="0" l="0" r="0" t="0"/>
          <a:stretch/>
        </p:blipFill>
        <p:spPr>
          <a:xfrm>
            <a:off x="8534400" y="2958852"/>
            <a:ext cx="3835400" cy="3848100"/>
          </a:xfrm>
          <a:prstGeom prst="rect">
            <a:avLst/>
          </a:prstGeom>
          <a:noFill/>
          <a:ln>
            <a:noFill/>
          </a:ln>
        </p:spPr>
      </p:pic>
      <p:sp>
        <p:nvSpPr>
          <p:cNvPr id="146" name="Google Shape;146;p5"/>
          <p:cNvSpPr txBox="1"/>
          <p:nvPr/>
        </p:nvSpPr>
        <p:spPr>
          <a:xfrm>
            <a:off x="8077200" y="7187028"/>
            <a:ext cx="51397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a:solidFill>
                  <a:schemeClr val="lt1"/>
                </a:solidFill>
                <a:latin typeface="Helvetica Neue"/>
                <a:ea typeface="Helvetica Neue"/>
                <a:cs typeface="Helvetica Neue"/>
                <a:sym typeface="Helvetica Neue"/>
              </a:rPr>
              <a:t>Travelling Salesman Problem</a:t>
            </a:r>
            <a:endParaRPr/>
          </a:p>
        </p:txBody>
      </p:sp>
      <p:sp>
        <p:nvSpPr>
          <p:cNvPr id="147" name="Google Shape;147;p5"/>
          <p:cNvSpPr txBox="1"/>
          <p:nvPr/>
        </p:nvSpPr>
        <p:spPr>
          <a:xfrm>
            <a:off x="6067677" y="8081977"/>
            <a:ext cx="91587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800">
                <a:solidFill>
                  <a:schemeClr val="lt1"/>
                </a:solidFill>
                <a:latin typeface="Helvetica Neue"/>
                <a:ea typeface="Helvetica Neue"/>
                <a:cs typeface="Helvetica Neue"/>
                <a:sym typeface="Helvetica Neue"/>
              </a:rPr>
              <a:t>The </a:t>
            </a:r>
            <a:r>
              <a:rPr b="1" lang="en-IN" sz="1800">
                <a:solidFill>
                  <a:schemeClr val="lt1"/>
                </a:solidFill>
                <a:latin typeface="Calibri"/>
                <a:ea typeface="Calibri"/>
                <a:cs typeface="Calibri"/>
                <a:sym typeface="Calibri"/>
              </a:rPr>
              <a:t>Traveling Salesman</a:t>
            </a:r>
            <a:r>
              <a:rPr b="1" i="0" lang="en-IN" sz="1800">
                <a:solidFill>
                  <a:schemeClr val="lt1"/>
                </a:solidFill>
                <a:latin typeface="Helvetica Neue"/>
                <a:ea typeface="Helvetica Neue"/>
                <a:cs typeface="Helvetica Neue"/>
                <a:sym typeface="Helvetica Neue"/>
              </a:rPr>
              <a:t>Problem (TSP) involves finding the shortest tour that visits every city exactly once and returns to the starting city.</a:t>
            </a:r>
            <a:endParaRPr b="1"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51" name="Shape 151"/>
        <p:cNvGrpSpPr/>
        <p:nvPr/>
      </p:nvGrpSpPr>
      <p:grpSpPr>
        <a:xfrm>
          <a:off x="0" y="0"/>
          <a:ext cx="0" cy="0"/>
          <a:chOff x="0" y="0"/>
          <a:chExt cx="0" cy="0"/>
        </a:xfrm>
      </p:grpSpPr>
      <p:sp>
        <p:nvSpPr>
          <p:cNvPr id="152" name="Google Shape;152;p6"/>
          <p:cNvSpPr/>
          <p:nvPr/>
        </p:nvSpPr>
        <p:spPr>
          <a:xfrm>
            <a:off x="15550" y="-3600"/>
            <a:ext cx="18288000" cy="2320766"/>
          </a:xfrm>
          <a:custGeom>
            <a:rect b="b" l="l" r="r" t="t"/>
            <a:pathLst>
              <a:path extrusionOk="0" h="3094355" w="24384000">
                <a:moveTo>
                  <a:pt x="0" y="0"/>
                </a:moveTo>
                <a:lnTo>
                  <a:pt x="24384000" y="0"/>
                </a:lnTo>
                <a:lnTo>
                  <a:pt x="24384000" y="3094355"/>
                </a:lnTo>
                <a:lnTo>
                  <a:pt x="0" y="3094355"/>
                </a:lnTo>
                <a:close/>
              </a:path>
            </a:pathLst>
          </a:custGeom>
          <a:solidFill>
            <a:srgbClr val="2C293A"/>
          </a:solidFill>
          <a:ln>
            <a:noFill/>
          </a:ln>
        </p:spPr>
      </p:sp>
      <p:sp>
        <p:nvSpPr>
          <p:cNvPr id="153" name="Google Shape;153;p6"/>
          <p:cNvSpPr txBox="1"/>
          <p:nvPr/>
        </p:nvSpPr>
        <p:spPr>
          <a:xfrm>
            <a:off x="1531425" y="943375"/>
            <a:ext cx="15225150" cy="107721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IN" sz="7000">
                <a:solidFill>
                  <a:srgbClr val="E7E7E7"/>
                </a:solidFill>
                <a:latin typeface="Arimo"/>
                <a:ea typeface="Arimo"/>
                <a:cs typeface="Arimo"/>
                <a:sym typeface="Arimo"/>
              </a:rPr>
              <a:t>Example</a:t>
            </a:r>
            <a:endParaRPr sz="7000">
              <a:solidFill>
                <a:srgbClr val="00B050"/>
              </a:solidFill>
              <a:latin typeface="Arimo"/>
              <a:ea typeface="Arimo"/>
              <a:cs typeface="Arimo"/>
              <a:sym typeface="Arimo"/>
            </a:endParaRPr>
          </a:p>
        </p:txBody>
      </p:sp>
      <p:sp>
        <p:nvSpPr>
          <p:cNvPr id="154" name="Google Shape;154;p6"/>
          <p:cNvSpPr/>
          <p:nvPr/>
        </p:nvSpPr>
        <p:spPr>
          <a:xfrm>
            <a:off x="788016" y="2958852"/>
            <a:ext cx="4082432" cy="5769456"/>
          </a:xfrm>
          <a:custGeom>
            <a:rect b="b" l="l" r="r" t="t"/>
            <a:pathLst>
              <a:path extrusionOk="0" h="5769456" w="4082432">
                <a:moveTo>
                  <a:pt x="0" y="0"/>
                </a:moveTo>
                <a:lnTo>
                  <a:pt x="4082432" y="0"/>
                </a:lnTo>
                <a:lnTo>
                  <a:pt x="4082432" y="5769456"/>
                </a:lnTo>
                <a:lnTo>
                  <a:pt x="0" y="5769456"/>
                </a:lnTo>
                <a:lnTo>
                  <a:pt x="0" y="0"/>
                </a:lnTo>
                <a:close/>
              </a:path>
            </a:pathLst>
          </a:custGeom>
          <a:blipFill rotWithShape="1">
            <a:blip r:embed="rId3">
              <a:alphaModFix/>
            </a:blip>
            <a:stretch>
              <a:fillRect b="0" l="0" r="0" t="0"/>
            </a:stretch>
          </a:blipFill>
          <a:ln>
            <a:noFill/>
          </a:ln>
        </p:spPr>
      </p:sp>
      <p:grpSp>
        <p:nvGrpSpPr>
          <p:cNvPr id="155" name="Google Shape;155;p6"/>
          <p:cNvGrpSpPr/>
          <p:nvPr/>
        </p:nvGrpSpPr>
        <p:grpSpPr>
          <a:xfrm>
            <a:off x="445152" y="90393"/>
            <a:ext cx="17248521" cy="1487388"/>
            <a:chOff x="0" y="0"/>
            <a:chExt cx="22998027" cy="1983185"/>
          </a:xfrm>
        </p:grpSpPr>
        <p:sp>
          <p:nvSpPr>
            <p:cNvPr id="156" name="Google Shape;156;p6"/>
            <p:cNvSpPr/>
            <p:nvPr/>
          </p:nvSpPr>
          <p:spPr>
            <a:xfrm>
              <a:off x="20273083" y="0"/>
              <a:ext cx="2724944" cy="1983185"/>
            </a:xfrm>
            <a:custGeom>
              <a:rect b="b" l="l" r="r" t="t"/>
              <a:pathLst>
                <a:path extrusionOk="0" h="1983185" w="2724944">
                  <a:moveTo>
                    <a:pt x="0" y="0"/>
                  </a:moveTo>
                  <a:lnTo>
                    <a:pt x="2724943" y="0"/>
                  </a:lnTo>
                  <a:lnTo>
                    <a:pt x="2724943" y="1983185"/>
                  </a:lnTo>
                  <a:lnTo>
                    <a:pt x="0" y="1983185"/>
                  </a:lnTo>
                  <a:lnTo>
                    <a:pt x="0" y="0"/>
                  </a:lnTo>
                  <a:close/>
                </a:path>
              </a:pathLst>
            </a:custGeom>
            <a:blipFill rotWithShape="1">
              <a:blip r:embed="rId4">
                <a:alphaModFix/>
              </a:blip>
              <a:stretch>
                <a:fillRect b="-32611" l="-45219" r="-54592" t="-21821"/>
              </a:stretch>
            </a:blipFill>
            <a:ln>
              <a:noFill/>
            </a:ln>
          </p:spPr>
        </p:sp>
        <p:sp>
          <p:nvSpPr>
            <p:cNvPr id="157" name="Google Shape;157;p6"/>
            <p:cNvSpPr/>
            <p:nvPr/>
          </p:nvSpPr>
          <p:spPr>
            <a:xfrm>
              <a:off x="0" y="380947"/>
              <a:ext cx="4285228" cy="1221290"/>
            </a:xfrm>
            <a:custGeom>
              <a:rect b="b" l="l" r="r" t="t"/>
              <a:pathLst>
                <a:path extrusionOk="0" h="1221290" w="4285228">
                  <a:moveTo>
                    <a:pt x="0" y="0"/>
                  </a:moveTo>
                  <a:lnTo>
                    <a:pt x="4285228" y="0"/>
                  </a:lnTo>
                  <a:lnTo>
                    <a:pt x="4285228" y="1221290"/>
                  </a:lnTo>
                  <a:lnTo>
                    <a:pt x="0" y="1221290"/>
                  </a:lnTo>
                  <a:lnTo>
                    <a:pt x="0" y="0"/>
                  </a:lnTo>
                  <a:close/>
                </a:path>
              </a:pathLst>
            </a:custGeom>
            <a:blipFill rotWithShape="1">
              <a:blip r:embed="rId5">
                <a:alphaModFix/>
              </a:blip>
              <a:stretch>
                <a:fillRect b="0" l="0" r="0" t="0"/>
              </a:stretch>
            </a:blipFill>
            <a:ln>
              <a:noFill/>
            </a:ln>
          </p:spPr>
        </p:sp>
      </p:grpSp>
      <p:pic>
        <p:nvPicPr>
          <p:cNvPr id="158" name="Google Shape;158;p6"/>
          <p:cNvPicPr preferRelativeResize="0"/>
          <p:nvPr/>
        </p:nvPicPr>
        <p:blipFill rotWithShape="1">
          <a:blip r:embed="rId6">
            <a:alphaModFix/>
          </a:blip>
          <a:srcRect b="0" l="0" r="0" t="0"/>
          <a:stretch/>
        </p:blipFill>
        <p:spPr>
          <a:xfrm>
            <a:off x="5324150" y="2606300"/>
            <a:ext cx="2528826" cy="2537200"/>
          </a:xfrm>
          <a:prstGeom prst="rect">
            <a:avLst/>
          </a:prstGeom>
          <a:noFill/>
          <a:ln>
            <a:noFill/>
          </a:ln>
        </p:spPr>
      </p:pic>
      <p:sp>
        <p:nvSpPr>
          <p:cNvPr id="159" name="Google Shape;159;p6"/>
          <p:cNvSpPr txBox="1"/>
          <p:nvPr/>
        </p:nvSpPr>
        <p:spPr>
          <a:xfrm>
            <a:off x="4870448" y="5232579"/>
            <a:ext cx="513970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a:solidFill>
                  <a:schemeClr val="lt1"/>
                </a:solidFill>
                <a:latin typeface="Helvetica Neue"/>
                <a:ea typeface="Helvetica Neue"/>
                <a:cs typeface="Helvetica Neue"/>
                <a:sym typeface="Helvetica Neue"/>
              </a:rPr>
              <a:t>Travelling Salesman Problem</a:t>
            </a:r>
            <a:endParaRPr/>
          </a:p>
        </p:txBody>
      </p:sp>
      <p:sp>
        <p:nvSpPr>
          <p:cNvPr id="160" name="Google Shape;160;p6"/>
          <p:cNvSpPr txBox="1"/>
          <p:nvPr/>
        </p:nvSpPr>
        <p:spPr>
          <a:xfrm>
            <a:off x="8837390" y="2606300"/>
            <a:ext cx="9160328" cy="7109639"/>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Lower Bound</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Calculate a lower bound that represents the best possible solution achievable by adding edges through each city.</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Initialization</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Set up variables for path tracking, visited cities, and minimum cost. Calculate an initial lower bound by summing two minimum edge costs for each city and halving the result.</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Exploration Start</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Begin with a starting city (usually 0), mark it visited, and initialize the exploration.</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Recursive Exploration</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For the current city, consider unvisited cities as potential destinations. Calculate a lower bound for the current node. If it's better than the best solution found so far, explore this branch recursively. Backtrack when needed.</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Base Case</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When all cities are visited, check if there's an edge back to the start. If yes, calculate the tour's cost and update the best solution.</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Rounding Lower Bound</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Ensure the lower bound is an integer. Round differently based on the exploration level.</a:t>
            </a:r>
            <a:endParaRPr/>
          </a:p>
          <a:p>
            <a:pPr indent="-152400" lvl="0" marL="0" marR="0" rtl="0" algn="l">
              <a:spcBef>
                <a:spcPts val="0"/>
              </a:spcBef>
              <a:spcAft>
                <a:spcPts val="0"/>
              </a:spcAft>
              <a:buClr>
                <a:schemeClr val="lt1"/>
              </a:buClr>
              <a:buSzPts val="2400"/>
              <a:buFont typeface="Calibri"/>
              <a:buAutoNum type="arabicPeriod"/>
            </a:pPr>
            <a:r>
              <a:rPr b="1" i="0" lang="en-IN" sz="2400" u="sng">
                <a:solidFill>
                  <a:schemeClr val="lt1"/>
                </a:solidFill>
                <a:latin typeface="Helvetica Neue"/>
                <a:ea typeface="Helvetica Neue"/>
                <a:cs typeface="Helvetica Neue"/>
                <a:sym typeface="Helvetica Neue"/>
              </a:rPr>
              <a:t>Final Result</a:t>
            </a:r>
            <a:r>
              <a:rPr b="0" i="0" lang="en-IN" sz="2400" u="sng">
                <a:solidFill>
                  <a:schemeClr val="lt1"/>
                </a:solidFill>
                <a:latin typeface="Helvetica Neue"/>
                <a:ea typeface="Helvetica Neue"/>
                <a:cs typeface="Helvetica Neue"/>
                <a:sym typeface="Helvetica Neue"/>
              </a:rPr>
              <a:t>:</a:t>
            </a:r>
            <a:r>
              <a:rPr b="0" i="0" lang="en-IN" sz="2400">
                <a:solidFill>
                  <a:schemeClr val="lt1"/>
                </a:solidFill>
                <a:latin typeface="Helvetica Neue"/>
                <a:ea typeface="Helvetica Neue"/>
                <a:cs typeface="Helvetica Neue"/>
                <a:sym typeface="Helvetica Neue"/>
              </a:rPr>
              <a:t> After exploring all paths, the final result contains the minimum cost and the corresponding path.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111A"/>
        </a:solidFill>
      </p:bgPr>
    </p:bg>
    <p:spTree>
      <p:nvGrpSpPr>
        <p:cNvPr id="164" name="Shape 164"/>
        <p:cNvGrpSpPr/>
        <p:nvPr/>
      </p:nvGrpSpPr>
      <p:grpSpPr>
        <a:xfrm>
          <a:off x="0" y="0"/>
          <a:ext cx="0" cy="0"/>
          <a:chOff x="0" y="0"/>
          <a:chExt cx="0" cy="0"/>
        </a:xfrm>
      </p:grpSpPr>
      <p:sp>
        <p:nvSpPr>
          <p:cNvPr id="165" name="Google Shape;165;p7"/>
          <p:cNvSpPr/>
          <p:nvPr/>
        </p:nvSpPr>
        <p:spPr>
          <a:xfrm>
            <a:off x="15550" y="-3600"/>
            <a:ext cx="18288000" cy="2320766"/>
          </a:xfrm>
          <a:custGeom>
            <a:rect b="b" l="l" r="r" t="t"/>
            <a:pathLst>
              <a:path extrusionOk="0" h="3094355" w="24384000">
                <a:moveTo>
                  <a:pt x="0" y="0"/>
                </a:moveTo>
                <a:lnTo>
                  <a:pt x="24384000" y="0"/>
                </a:lnTo>
                <a:lnTo>
                  <a:pt x="24384000" y="3094355"/>
                </a:lnTo>
                <a:lnTo>
                  <a:pt x="0" y="3094355"/>
                </a:lnTo>
                <a:close/>
              </a:path>
            </a:pathLst>
          </a:custGeom>
          <a:solidFill>
            <a:srgbClr val="2C293A"/>
          </a:solidFill>
          <a:ln>
            <a:noFill/>
          </a:ln>
        </p:spPr>
      </p:sp>
      <p:sp>
        <p:nvSpPr>
          <p:cNvPr id="166" name="Google Shape;166;p7"/>
          <p:cNvSpPr/>
          <p:nvPr/>
        </p:nvSpPr>
        <p:spPr>
          <a:xfrm>
            <a:off x="788016" y="2958852"/>
            <a:ext cx="4082432" cy="5769456"/>
          </a:xfrm>
          <a:custGeom>
            <a:rect b="b" l="l" r="r" t="t"/>
            <a:pathLst>
              <a:path extrusionOk="0" h="5769456" w="4082432">
                <a:moveTo>
                  <a:pt x="0" y="0"/>
                </a:moveTo>
                <a:lnTo>
                  <a:pt x="4082432" y="0"/>
                </a:lnTo>
                <a:lnTo>
                  <a:pt x="4082432" y="5769456"/>
                </a:lnTo>
                <a:lnTo>
                  <a:pt x="0" y="5769456"/>
                </a:lnTo>
                <a:lnTo>
                  <a:pt x="0" y="0"/>
                </a:lnTo>
                <a:close/>
              </a:path>
            </a:pathLst>
          </a:custGeom>
          <a:blipFill rotWithShape="1">
            <a:blip r:embed="rId3">
              <a:alphaModFix/>
            </a:blip>
            <a:stretch>
              <a:fillRect b="0" l="0" r="0" t="0"/>
            </a:stretch>
          </a:blipFill>
          <a:ln>
            <a:noFill/>
          </a:ln>
        </p:spPr>
      </p:sp>
      <p:grpSp>
        <p:nvGrpSpPr>
          <p:cNvPr id="167" name="Google Shape;167;p7"/>
          <p:cNvGrpSpPr/>
          <p:nvPr/>
        </p:nvGrpSpPr>
        <p:grpSpPr>
          <a:xfrm>
            <a:off x="445152" y="90393"/>
            <a:ext cx="17248521" cy="1487388"/>
            <a:chOff x="0" y="0"/>
            <a:chExt cx="22998027" cy="1983185"/>
          </a:xfrm>
        </p:grpSpPr>
        <p:sp>
          <p:nvSpPr>
            <p:cNvPr id="168" name="Google Shape;168;p7"/>
            <p:cNvSpPr/>
            <p:nvPr/>
          </p:nvSpPr>
          <p:spPr>
            <a:xfrm>
              <a:off x="20273083" y="0"/>
              <a:ext cx="2724944" cy="1983185"/>
            </a:xfrm>
            <a:custGeom>
              <a:rect b="b" l="l" r="r" t="t"/>
              <a:pathLst>
                <a:path extrusionOk="0" h="1983185" w="2724944">
                  <a:moveTo>
                    <a:pt x="0" y="0"/>
                  </a:moveTo>
                  <a:lnTo>
                    <a:pt x="2724943" y="0"/>
                  </a:lnTo>
                  <a:lnTo>
                    <a:pt x="2724943" y="1983185"/>
                  </a:lnTo>
                  <a:lnTo>
                    <a:pt x="0" y="1983185"/>
                  </a:lnTo>
                  <a:lnTo>
                    <a:pt x="0" y="0"/>
                  </a:lnTo>
                  <a:close/>
                </a:path>
              </a:pathLst>
            </a:custGeom>
            <a:blipFill rotWithShape="1">
              <a:blip r:embed="rId4">
                <a:alphaModFix/>
              </a:blip>
              <a:stretch>
                <a:fillRect b="-32611" l="-45219" r="-54592" t="-21821"/>
              </a:stretch>
            </a:blipFill>
            <a:ln>
              <a:noFill/>
            </a:ln>
          </p:spPr>
        </p:sp>
        <p:sp>
          <p:nvSpPr>
            <p:cNvPr id="169" name="Google Shape;169;p7"/>
            <p:cNvSpPr/>
            <p:nvPr/>
          </p:nvSpPr>
          <p:spPr>
            <a:xfrm>
              <a:off x="0" y="380947"/>
              <a:ext cx="4285228" cy="1221290"/>
            </a:xfrm>
            <a:custGeom>
              <a:rect b="b" l="l" r="r" t="t"/>
              <a:pathLst>
                <a:path extrusionOk="0" h="1221290" w="4285228">
                  <a:moveTo>
                    <a:pt x="0" y="0"/>
                  </a:moveTo>
                  <a:lnTo>
                    <a:pt x="4285228" y="0"/>
                  </a:lnTo>
                  <a:lnTo>
                    <a:pt x="4285228" y="1221290"/>
                  </a:lnTo>
                  <a:lnTo>
                    <a:pt x="0" y="1221290"/>
                  </a:lnTo>
                  <a:lnTo>
                    <a:pt x="0" y="0"/>
                  </a:lnTo>
                  <a:close/>
                </a:path>
              </a:pathLst>
            </a:custGeom>
            <a:blipFill rotWithShape="1">
              <a:blip r:embed="rId5">
                <a:alphaModFix/>
              </a:blip>
              <a:stretch>
                <a:fillRect b="0" l="0" r="0" t="0"/>
              </a:stretch>
            </a:blipFill>
            <a:ln>
              <a:noFill/>
            </a:ln>
          </p:spPr>
        </p:sp>
      </p:grpSp>
      <p:pic>
        <p:nvPicPr>
          <p:cNvPr id="170" name="Google Shape;170;p7"/>
          <p:cNvPicPr preferRelativeResize="0"/>
          <p:nvPr/>
        </p:nvPicPr>
        <p:blipFill rotWithShape="1">
          <a:blip r:embed="rId6">
            <a:alphaModFix/>
          </a:blip>
          <a:srcRect b="0" l="0" r="0" t="0"/>
          <a:stretch/>
        </p:blipFill>
        <p:spPr>
          <a:xfrm>
            <a:off x="11430000" y="2587865"/>
            <a:ext cx="4800600" cy="2944118"/>
          </a:xfrm>
          <a:prstGeom prst="rect">
            <a:avLst/>
          </a:prstGeom>
          <a:noFill/>
          <a:ln cap="sq" cmpd="sng" w="38100">
            <a:solidFill>
              <a:schemeClr val="lt1"/>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71" name="Google Shape;171;p7"/>
          <p:cNvPicPr preferRelativeResize="0"/>
          <p:nvPr/>
        </p:nvPicPr>
        <p:blipFill rotWithShape="1">
          <a:blip r:embed="rId7">
            <a:alphaModFix/>
          </a:blip>
          <a:srcRect b="0" l="0" r="0" t="0"/>
          <a:stretch/>
        </p:blipFill>
        <p:spPr>
          <a:xfrm>
            <a:off x="11430000" y="6797753"/>
            <a:ext cx="5651500" cy="2483569"/>
          </a:xfrm>
          <a:prstGeom prst="rect">
            <a:avLst/>
          </a:prstGeom>
          <a:noFill/>
          <a:ln cap="sq" cmpd="sng" w="38100">
            <a:solidFill>
              <a:schemeClr val="lt1"/>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72" name="Google Shape;172;p7"/>
          <p:cNvPicPr preferRelativeResize="0"/>
          <p:nvPr/>
        </p:nvPicPr>
        <p:blipFill rotWithShape="1">
          <a:blip r:embed="rId8">
            <a:alphaModFix/>
          </a:blip>
          <a:srcRect b="0" l="0" r="0" t="0"/>
          <a:stretch/>
        </p:blipFill>
        <p:spPr>
          <a:xfrm>
            <a:off x="5518622" y="7410435"/>
            <a:ext cx="4889500" cy="1317873"/>
          </a:xfrm>
          <a:prstGeom prst="rect">
            <a:avLst/>
          </a:prstGeom>
          <a:noFill/>
          <a:ln cap="sq" cmpd="sng" w="38100">
            <a:solidFill>
              <a:schemeClr val="lt1"/>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73" name="Google Shape;173;p7"/>
          <p:cNvPicPr preferRelativeResize="0"/>
          <p:nvPr/>
        </p:nvPicPr>
        <p:blipFill rotWithShape="1">
          <a:blip r:embed="rId9">
            <a:alphaModFix/>
          </a:blip>
          <a:srcRect b="0" l="0" r="0" t="0"/>
          <a:stretch/>
        </p:blipFill>
        <p:spPr>
          <a:xfrm>
            <a:off x="5867400" y="2693541"/>
            <a:ext cx="3518844" cy="2838442"/>
          </a:xfrm>
          <a:prstGeom prst="rect">
            <a:avLst/>
          </a:prstGeom>
          <a:noFill/>
          <a:ln cap="sq" cmpd="sng" w="38100">
            <a:solidFill>
              <a:schemeClr val="lt1"/>
            </a:solidFill>
            <a:prstDash val="solid"/>
            <a:miter lim="800000"/>
            <a:headEnd len="sm" w="sm" type="none"/>
            <a:tailEnd len="sm" w="sm" type="none"/>
          </a:ln>
          <a:effectLst>
            <a:outerShdw blurRad="50800" rotWithShape="0" algn="tl" dir="2700000" dist="38100">
              <a:srgbClr val="000000">
                <a:alpha val="42745"/>
              </a:srgbClr>
            </a:outerShdw>
          </a:effectLst>
        </p:spPr>
      </p:pic>
      <p:cxnSp>
        <p:nvCxnSpPr>
          <p:cNvPr id="174" name="Google Shape;174;p7"/>
          <p:cNvCxnSpPr>
            <a:stCxn id="173" idx="3"/>
            <a:endCxn id="170" idx="1"/>
          </p:cNvCxnSpPr>
          <p:nvPr/>
        </p:nvCxnSpPr>
        <p:spPr>
          <a:xfrm flipH="1" rot="10800000">
            <a:off x="9386244" y="4059962"/>
            <a:ext cx="2043900" cy="52800"/>
          </a:xfrm>
          <a:prstGeom prst="straightConnector1">
            <a:avLst/>
          </a:prstGeom>
          <a:noFill/>
          <a:ln cap="flat" cmpd="sng" w="82550">
            <a:solidFill>
              <a:schemeClr val="lt1"/>
            </a:solidFill>
            <a:prstDash val="solid"/>
            <a:round/>
            <a:headEnd len="sm" w="sm" type="none"/>
            <a:tailEnd len="med" w="med" type="triangle"/>
          </a:ln>
        </p:spPr>
      </p:cxnSp>
      <p:cxnSp>
        <p:nvCxnSpPr>
          <p:cNvPr id="175" name="Google Shape;175;p7"/>
          <p:cNvCxnSpPr>
            <a:stCxn id="170" idx="2"/>
          </p:cNvCxnSpPr>
          <p:nvPr/>
        </p:nvCxnSpPr>
        <p:spPr>
          <a:xfrm>
            <a:off x="13830300" y="5531983"/>
            <a:ext cx="0" cy="1265700"/>
          </a:xfrm>
          <a:prstGeom prst="straightConnector1">
            <a:avLst/>
          </a:prstGeom>
          <a:noFill/>
          <a:ln cap="flat" cmpd="sng" w="82550">
            <a:solidFill>
              <a:schemeClr val="lt1"/>
            </a:solidFill>
            <a:prstDash val="solid"/>
            <a:round/>
            <a:headEnd len="sm" w="sm" type="none"/>
            <a:tailEnd len="med" w="med" type="triangle"/>
          </a:ln>
        </p:spPr>
      </p:cxnSp>
      <p:cxnSp>
        <p:nvCxnSpPr>
          <p:cNvPr id="176" name="Google Shape;176;p7"/>
          <p:cNvCxnSpPr>
            <a:stCxn id="171" idx="1"/>
          </p:cNvCxnSpPr>
          <p:nvPr/>
        </p:nvCxnSpPr>
        <p:spPr>
          <a:xfrm rot="10800000">
            <a:off x="10408200" y="8039538"/>
            <a:ext cx="1021800" cy="0"/>
          </a:xfrm>
          <a:prstGeom prst="straightConnector1">
            <a:avLst/>
          </a:prstGeom>
          <a:noFill/>
          <a:ln cap="flat" cmpd="sng" w="82550">
            <a:solidFill>
              <a:schemeClr val="l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