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KaIm1fzo3yZJTS2biWMHVHwa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SourceSansPro-bold.fntdata"/><Relationship Id="rId10" Type="http://schemas.openxmlformats.org/officeDocument/2006/relationships/slide" Target="slides/slide5.xml"/><Relationship Id="rId32" Type="http://schemas.openxmlformats.org/officeDocument/2006/relationships/font" Target="fonts/SourceSansPro-regular.fntdata"/><Relationship Id="rId13" Type="http://schemas.openxmlformats.org/officeDocument/2006/relationships/slide" Target="slides/slide8.xml"/><Relationship Id="rId35" Type="http://schemas.openxmlformats.org/officeDocument/2006/relationships/font" Target="fonts/SourceSansPro-boldItalic.fntdata"/><Relationship Id="rId12" Type="http://schemas.openxmlformats.org/officeDocument/2006/relationships/slide" Target="slides/slide7.xml"/><Relationship Id="rId34" Type="http://schemas.openxmlformats.org/officeDocument/2006/relationships/font" Target="fonts/SourceSansPr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20"/>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9"/>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9"/>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29"/>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26"/>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7"/>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27"/>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2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3" name="Google Shape;43;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8" name="Google Shape;8;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tnet.microsoft.com/learn/dotnet/what-is-dotnet-framework" TargetMode="External"/><Relationship Id="rId4" Type="http://schemas.openxmlformats.org/officeDocument/2006/relationships/hyperlink" Target="https://dotnet.microsoft.com/learn/xamarin/what-is-xamarin"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nuget.org/"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tnet.microsoft.com/platform/open-sour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GB">
                <a:solidFill>
                  <a:schemeClr val="lt1"/>
                </a:solidFill>
                <a:highlight>
                  <a:schemeClr val="dk1"/>
                </a:highlight>
              </a:rPr>
              <a:t>C#    .Net</a:t>
            </a:r>
            <a:endParaRPr>
              <a:solidFill>
                <a:schemeClr val="lt1"/>
              </a:solidFill>
              <a:highlight>
                <a:schemeClr val="dk1"/>
              </a:highlight>
            </a:endParaRPr>
          </a:p>
        </p:txBody>
      </p:sp>
      <p:sp>
        <p:nvSpPr>
          <p:cNvPr id="59" name="Google Shape;59;p1"/>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Object Oriented Programming Language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BCL Basic Class Library</a:t>
            </a:r>
            <a:endParaRPr sz="2700">
              <a:solidFill>
                <a:srgbClr val="FFFFFF"/>
              </a:solidFill>
              <a:highlight>
                <a:schemeClr val="dk1"/>
              </a:highlight>
            </a:endParaRPr>
          </a:p>
        </p:txBody>
      </p:sp>
      <p:sp>
        <p:nvSpPr>
          <p:cNvPr id="114" name="Google Shape;11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GB">
                <a:solidFill>
                  <a:srgbClr val="000000"/>
                </a:solidFill>
                <a:highlight>
                  <a:srgbClr val="FFFFFF"/>
                </a:highlight>
                <a:latin typeface="Raleway"/>
                <a:ea typeface="Raleway"/>
                <a:cs typeface="Raleway"/>
                <a:sym typeface="Raleway"/>
              </a:rPr>
              <a:t>The Base Class Library (BCL) is literally that, the base. It contains basic, fundamental types like </a:t>
            </a:r>
            <a:r>
              <a:rPr b="1" lang="en-GB">
                <a:solidFill>
                  <a:srgbClr val="000000"/>
                </a:solidFill>
                <a:latin typeface="Raleway"/>
                <a:ea typeface="Raleway"/>
                <a:cs typeface="Raleway"/>
                <a:sym typeface="Raleway"/>
              </a:rPr>
              <a:t>System.String</a:t>
            </a:r>
            <a:r>
              <a:rPr b="1" lang="en-GB">
                <a:solidFill>
                  <a:srgbClr val="000000"/>
                </a:solidFill>
                <a:highlight>
                  <a:srgbClr val="FFFFFF"/>
                </a:highlight>
                <a:latin typeface="Raleway"/>
                <a:ea typeface="Raleway"/>
                <a:cs typeface="Raleway"/>
                <a:sym typeface="Raleway"/>
              </a:rPr>
              <a:t> and </a:t>
            </a:r>
            <a:r>
              <a:rPr b="1" lang="en-GB">
                <a:solidFill>
                  <a:srgbClr val="000000"/>
                </a:solidFill>
                <a:latin typeface="Raleway"/>
                <a:ea typeface="Raleway"/>
                <a:cs typeface="Raleway"/>
                <a:sym typeface="Raleway"/>
              </a:rPr>
              <a:t>System.DateTime</a:t>
            </a:r>
            <a:r>
              <a:rPr b="1" lang="en-GB">
                <a:solidFill>
                  <a:srgbClr val="000000"/>
                </a:solidFill>
                <a:highlight>
                  <a:srgbClr val="FFFFFF"/>
                </a:highlight>
                <a:latin typeface="Raleway"/>
                <a:ea typeface="Raleway"/>
                <a:cs typeface="Raleway"/>
                <a:sym typeface="Raleway"/>
              </a:rPr>
              <a:t>.</a:t>
            </a:r>
            <a:endParaRPr b="1">
              <a:solidFill>
                <a:srgbClr val="000000"/>
              </a:solidFill>
              <a:latin typeface="Raleway"/>
              <a:ea typeface="Raleway"/>
              <a:cs typeface="Raleway"/>
              <a:sym typeface="Raleway"/>
            </a:endParaRPr>
          </a:p>
        </p:txBody>
      </p:sp>
      <p:sp>
        <p:nvSpPr>
          <p:cNvPr id="115" name="Google Shape;115;p10"/>
          <p:cNvSpPr txBox="1"/>
          <p:nvPr>
            <p:ph type="title"/>
          </p:nvPr>
        </p:nvSpPr>
        <p:spPr>
          <a:xfrm>
            <a:off x="456425" y="2260050"/>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FCL - Framework Class Library</a:t>
            </a:r>
            <a:endParaRPr sz="2700">
              <a:solidFill>
                <a:srgbClr val="FFFFFF"/>
              </a:solidFill>
              <a:highlight>
                <a:schemeClr val="dk1"/>
              </a:highlight>
            </a:endParaRPr>
          </a:p>
          <a:p>
            <a:pPr indent="0" lvl="0" marL="0" rtl="0" algn="l">
              <a:lnSpc>
                <a:spcPct val="100000"/>
              </a:lnSpc>
              <a:spcBef>
                <a:spcPts val="0"/>
              </a:spcBef>
              <a:spcAft>
                <a:spcPts val="0"/>
              </a:spcAft>
              <a:buSzPts val="3000"/>
              <a:buNone/>
            </a:pPr>
            <a:r>
              <a:t/>
            </a:r>
            <a:endParaRPr sz="2700"/>
          </a:p>
        </p:txBody>
      </p:sp>
      <p:sp>
        <p:nvSpPr>
          <p:cNvPr id="116" name="Google Shape;116;p10"/>
          <p:cNvSpPr txBox="1"/>
          <p:nvPr/>
        </p:nvSpPr>
        <p:spPr>
          <a:xfrm>
            <a:off x="456425" y="3449550"/>
            <a:ext cx="8049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242729"/>
                </a:solidFill>
                <a:highlight>
                  <a:srgbClr val="FFFFFF"/>
                </a:highlight>
                <a:latin typeface="Raleway"/>
                <a:ea typeface="Raleway"/>
                <a:cs typeface="Raleway"/>
                <a:sym typeface="Raleway"/>
              </a:rPr>
              <a:t>The Framework Class Library (FCL) is the wider library that contains the totality: ASP.NET, WinForms, the XML stack, ADO.NET and more. </a:t>
            </a:r>
            <a:endParaRPr b="1" i="0" sz="1800" u="none" cap="none" strike="noStrike">
              <a:solidFill>
                <a:srgbClr val="000000"/>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t>Cross Platform</a:t>
            </a:r>
            <a:endParaRPr sz="2700"/>
          </a:p>
        </p:txBody>
      </p:sp>
      <p:sp>
        <p:nvSpPr>
          <p:cNvPr id="122" name="Google Shape;122;p11"/>
          <p:cNvSpPr txBox="1"/>
          <p:nvPr>
            <p:ph idx="1" type="body"/>
          </p:nvPr>
        </p:nvSpPr>
        <p:spPr>
          <a:xfrm>
            <a:off x="311700" y="1152475"/>
            <a:ext cx="5175900" cy="36771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2"/>
              </a:buClr>
              <a:buSzPts val="1100"/>
              <a:buFont typeface="Arial"/>
              <a:buNone/>
            </a:pPr>
            <a:r>
              <a:rPr lang="en-GB">
                <a:solidFill>
                  <a:srgbClr val="212529"/>
                </a:solidFill>
                <a:highlight>
                  <a:srgbClr val="FFFFFF"/>
                </a:highlight>
                <a:latin typeface="Arial"/>
                <a:ea typeface="Arial"/>
                <a:cs typeface="Arial"/>
                <a:sym typeface="Arial"/>
              </a:rPr>
              <a:t>Whether you're working in C#, F#, or Visual Basic, your code will run natively on any compatible OS. Different .NET implementations handle the heavy lifting for you:</a:t>
            </a:r>
            <a:endParaRPr>
              <a:solidFill>
                <a:srgbClr val="212529"/>
              </a:solidFill>
              <a:highlight>
                <a:srgbClr val="FFFFFF"/>
              </a:highlight>
              <a:latin typeface="Arial"/>
              <a:ea typeface="Arial"/>
              <a:cs typeface="Arial"/>
              <a:sym typeface="Arial"/>
            </a:endParaRPr>
          </a:p>
          <a:p>
            <a:pPr indent="-317500" lvl="0" marL="457200" rtl="0" algn="l">
              <a:lnSpc>
                <a:spcPct val="95000"/>
              </a:lnSpc>
              <a:spcBef>
                <a:spcPts val="1500"/>
              </a:spcBef>
              <a:spcAft>
                <a:spcPts val="0"/>
              </a:spcAft>
              <a:buClr>
                <a:srgbClr val="212529"/>
              </a:buClr>
              <a:buSzPts val="1400"/>
              <a:buFont typeface="Arial"/>
              <a:buChar char="●"/>
            </a:pPr>
            <a:r>
              <a:rPr lang="en-GB" sz="1400">
                <a:solidFill>
                  <a:srgbClr val="212529"/>
                </a:solidFill>
                <a:highlight>
                  <a:srgbClr val="FFFFFF"/>
                </a:highlight>
                <a:latin typeface="Arial"/>
                <a:ea typeface="Arial"/>
                <a:cs typeface="Arial"/>
                <a:sym typeface="Arial"/>
              </a:rPr>
              <a:t>.NET Core is a cross-platform .NET implementation for websites, servers, and console apps on Windows, Linux, and macOS.</a:t>
            </a:r>
            <a:endParaRPr sz="1400">
              <a:solidFill>
                <a:srgbClr val="212529"/>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12529"/>
              </a:buClr>
              <a:buSzPts val="1400"/>
              <a:buFont typeface="Arial"/>
              <a:buChar char="●"/>
            </a:pPr>
            <a:r>
              <a:rPr lang="en-GB" sz="1400" u="sng">
                <a:solidFill>
                  <a:srgbClr val="512BD4"/>
                </a:solidFill>
                <a:highlight>
                  <a:srgbClr val="FFFFFF"/>
                </a:highlight>
                <a:latin typeface="Arial"/>
                <a:ea typeface="Arial"/>
                <a:cs typeface="Arial"/>
                <a:sym typeface="Arial"/>
                <a:hlinkClick r:id="rId3">
                  <a:extLst>
                    <a:ext uri="{A12FA001-AC4F-418D-AE19-62706E023703}">
                      <ahyp:hlinkClr val="tx"/>
                    </a:ext>
                  </a:extLst>
                </a:hlinkClick>
              </a:rPr>
              <a:t>.NET Framework</a:t>
            </a:r>
            <a:r>
              <a:rPr lang="en-GB" sz="1400">
                <a:solidFill>
                  <a:srgbClr val="212529"/>
                </a:solidFill>
                <a:highlight>
                  <a:srgbClr val="FFFFFF"/>
                </a:highlight>
                <a:latin typeface="Arial"/>
                <a:ea typeface="Arial"/>
                <a:cs typeface="Arial"/>
                <a:sym typeface="Arial"/>
              </a:rPr>
              <a:t> supports websites, services, desktop apps, and more on Windows.</a:t>
            </a:r>
            <a:endParaRPr sz="1400">
              <a:solidFill>
                <a:srgbClr val="212529"/>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12529"/>
              </a:buClr>
              <a:buSzPts val="1400"/>
              <a:buFont typeface="Arial"/>
              <a:buChar char="●"/>
            </a:pPr>
            <a:r>
              <a:rPr lang="en-GB" sz="1400" u="sng">
                <a:solidFill>
                  <a:srgbClr val="512BD4"/>
                </a:solidFill>
                <a:highlight>
                  <a:srgbClr val="FFFFFF"/>
                </a:highlight>
                <a:latin typeface="Arial"/>
                <a:ea typeface="Arial"/>
                <a:cs typeface="Arial"/>
                <a:sym typeface="Arial"/>
                <a:hlinkClick r:id="rId4">
                  <a:extLst>
                    <a:ext uri="{A12FA001-AC4F-418D-AE19-62706E023703}">
                      <ahyp:hlinkClr val="tx"/>
                    </a:ext>
                  </a:extLst>
                </a:hlinkClick>
              </a:rPr>
              <a:t>Xamarin/Mono</a:t>
            </a:r>
            <a:r>
              <a:rPr lang="en-GB" sz="1400">
                <a:solidFill>
                  <a:srgbClr val="212529"/>
                </a:solidFill>
                <a:highlight>
                  <a:srgbClr val="FFFFFF"/>
                </a:highlight>
                <a:latin typeface="Arial"/>
                <a:ea typeface="Arial"/>
                <a:cs typeface="Arial"/>
                <a:sym typeface="Arial"/>
              </a:rPr>
              <a:t> is a .NET implementation for running apps on all the major mobile operating systems.</a:t>
            </a:r>
            <a:endParaRPr sz="1400">
              <a:solidFill>
                <a:srgbClr val="212529"/>
              </a:solidFill>
              <a:highlight>
                <a:srgbClr val="FFFFFF"/>
              </a:highlight>
              <a:latin typeface="Arial"/>
              <a:ea typeface="Arial"/>
              <a:cs typeface="Arial"/>
              <a:sym typeface="Arial"/>
            </a:endParaRPr>
          </a:p>
          <a:p>
            <a:pPr indent="0" lvl="0" marL="0" rtl="0" algn="l">
              <a:lnSpc>
                <a:spcPct val="95000"/>
              </a:lnSpc>
              <a:spcBef>
                <a:spcPts val="2700"/>
              </a:spcBef>
              <a:spcAft>
                <a:spcPts val="1200"/>
              </a:spcAft>
              <a:buSzPts val="1800"/>
              <a:buNone/>
            </a:pPr>
            <a:r>
              <a:t/>
            </a:r>
            <a:endParaRPr/>
          </a:p>
        </p:txBody>
      </p:sp>
      <p:pic>
        <p:nvPicPr>
          <p:cNvPr id="123" name="Google Shape;123;p11"/>
          <p:cNvPicPr preferRelativeResize="0"/>
          <p:nvPr/>
        </p:nvPicPr>
        <p:blipFill rotWithShape="1">
          <a:blip r:embed="rId5">
            <a:alphaModFix/>
          </a:blip>
          <a:srcRect b="0" l="0" r="0" t="0"/>
          <a:stretch/>
        </p:blipFill>
        <p:spPr>
          <a:xfrm>
            <a:off x="5640000" y="1220825"/>
            <a:ext cx="3351600" cy="2502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311700" y="5212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t>Libraries</a:t>
            </a:r>
            <a:endParaRPr sz="2700"/>
          </a:p>
        </p:txBody>
      </p:sp>
      <p:sp>
        <p:nvSpPr>
          <p:cNvPr id="129" name="Google Shape;129;p12"/>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b="1" lang="en-GB">
                <a:solidFill>
                  <a:srgbClr val="212529"/>
                </a:solidFill>
                <a:highlight>
                  <a:srgbClr val="FFFFFF"/>
                </a:highlight>
                <a:latin typeface="Raleway"/>
                <a:ea typeface="Raleway"/>
                <a:cs typeface="Raleway"/>
                <a:sym typeface="Raleway"/>
              </a:rPr>
              <a:t>To extend functionality, Microsoft and others maintain a healthy package ecosystem built on .NET Standard.</a:t>
            </a:r>
            <a:endParaRPr b="1">
              <a:solidFill>
                <a:srgbClr val="212529"/>
              </a:solidFill>
              <a:highlight>
                <a:srgbClr val="FFFFFF"/>
              </a:highlight>
              <a:latin typeface="Raleway"/>
              <a:ea typeface="Raleway"/>
              <a:cs typeface="Raleway"/>
              <a:sym typeface="Raleway"/>
            </a:endParaRPr>
          </a:p>
          <a:p>
            <a:pPr indent="0" lvl="0" marL="0" rtl="0" algn="l">
              <a:lnSpc>
                <a:spcPct val="115000"/>
              </a:lnSpc>
              <a:spcBef>
                <a:spcPts val="1500"/>
              </a:spcBef>
              <a:spcAft>
                <a:spcPts val="0"/>
              </a:spcAft>
              <a:buClr>
                <a:schemeClr val="dk2"/>
              </a:buClr>
              <a:buSzPts val="1100"/>
              <a:buFont typeface="Arial"/>
              <a:buNone/>
            </a:pPr>
            <a:r>
              <a:rPr b="1" lang="en-GB" u="sng">
                <a:solidFill>
                  <a:srgbClr val="512BD4"/>
                </a:solidFill>
                <a:highlight>
                  <a:srgbClr val="FFFFFF"/>
                </a:highlight>
                <a:latin typeface="Raleway"/>
                <a:ea typeface="Raleway"/>
                <a:cs typeface="Raleway"/>
                <a:sym typeface="Raleway"/>
                <a:hlinkClick r:id="rId3">
                  <a:extLst>
                    <a:ext uri="{A12FA001-AC4F-418D-AE19-62706E023703}">
                      <ahyp:hlinkClr val="tx"/>
                    </a:ext>
                  </a:extLst>
                </a:hlinkClick>
              </a:rPr>
              <a:t>NuGet</a:t>
            </a:r>
            <a:r>
              <a:rPr b="1" lang="en-GB">
                <a:solidFill>
                  <a:srgbClr val="212529"/>
                </a:solidFill>
                <a:highlight>
                  <a:srgbClr val="FFFFFF"/>
                </a:highlight>
                <a:latin typeface="Raleway"/>
                <a:ea typeface="Raleway"/>
                <a:cs typeface="Raleway"/>
                <a:sym typeface="Raleway"/>
              </a:rPr>
              <a:t> is a package manager built specifically for .NET that contains over 90,000 packages.</a:t>
            </a:r>
            <a:endParaRPr b="1">
              <a:solidFill>
                <a:srgbClr val="212529"/>
              </a:solidFill>
              <a:highlight>
                <a:srgbClr val="FFFFFF"/>
              </a:highlight>
              <a:latin typeface="Raleway"/>
              <a:ea typeface="Raleway"/>
              <a:cs typeface="Raleway"/>
              <a:sym typeface="Raleway"/>
            </a:endParaRPr>
          </a:p>
          <a:p>
            <a:pPr indent="0" lvl="0" marL="0" rtl="0" algn="l">
              <a:lnSpc>
                <a:spcPct val="115000"/>
              </a:lnSpc>
              <a:spcBef>
                <a:spcPts val="1500"/>
              </a:spcBef>
              <a:spcAft>
                <a:spcPts val="1200"/>
              </a:spcAft>
              <a:buSzPts val="1800"/>
              <a:buNone/>
            </a:pPr>
            <a:r>
              <a:t/>
            </a:r>
            <a:endParaRPr/>
          </a:p>
        </p:txBody>
      </p:sp>
      <p:pic>
        <p:nvPicPr>
          <p:cNvPr id="130" name="Google Shape;130;p12"/>
          <p:cNvPicPr preferRelativeResize="0"/>
          <p:nvPr/>
        </p:nvPicPr>
        <p:blipFill rotWithShape="1">
          <a:blip r:embed="rId4">
            <a:alphaModFix/>
          </a:blip>
          <a:srcRect b="0" l="0" r="0" t="0"/>
          <a:stretch/>
        </p:blipFill>
        <p:spPr>
          <a:xfrm>
            <a:off x="4663650" y="1152475"/>
            <a:ext cx="4267201" cy="26298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Metadata,Manifest,Assembly</a:t>
            </a:r>
            <a:endParaRPr sz="2700">
              <a:solidFill>
                <a:srgbClr val="FFFFFF"/>
              </a:solidFill>
              <a:highlight>
                <a:schemeClr val="dk1"/>
              </a:highlight>
            </a:endParaRPr>
          </a:p>
        </p:txBody>
      </p:sp>
      <p:sp>
        <p:nvSpPr>
          <p:cNvPr id="136" name="Google Shape;136;p13"/>
          <p:cNvSpPr txBox="1"/>
          <p:nvPr>
            <p:ph idx="1" type="body"/>
          </p:nvPr>
        </p:nvSpPr>
        <p:spPr>
          <a:xfrm>
            <a:off x="311700" y="12105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500">
                <a:solidFill>
                  <a:srgbClr val="000000"/>
                </a:solidFill>
                <a:latin typeface="Raleway"/>
                <a:ea typeface="Raleway"/>
                <a:cs typeface="Raleway"/>
                <a:sym typeface="Raleway"/>
              </a:rPr>
              <a:t>Metadata is machine-readable information about a resource, or “data about data.” Such information might include details on content, format, size, or other characteristics of a data source. In .NET, metadata includes type definitions, version information, external assembly references, and other standardized information.</a:t>
            </a:r>
            <a:endParaRPr b="1" sz="1500">
              <a:solidFill>
                <a:srgbClr val="000000"/>
              </a:solidFill>
              <a:latin typeface="Raleway"/>
              <a:ea typeface="Raleway"/>
              <a:cs typeface="Raleway"/>
              <a:sym typeface="Raleway"/>
            </a:endParaRPr>
          </a:p>
          <a:p>
            <a:pPr indent="0" lvl="0" marL="0" rtl="0" algn="l">
              <a:lnSpc>
                <a:spcPct val="115000"/>
              </a:lnSpc>
              <a:spcBef>
                <a:spcPts val="0"/>
              </a:spcBef>
              <a:spcAft>
                <a:spcPts val="0"/>
              </a:spcAft>
              <a:buSzPts val="1800"/>
              <a:buNone/>
            </a:pPr>
            <a:r>
              <a:t/>
            </a:r>
            <a:endParaRPr b="1" sz="1500">
              <a:solidFill>
                <a:srgbClr val="000000"/>
              </a:solidFill>
              <a:latin typeface="Raleway"/>
              <a:ea typeface="Raleway"/>
              <a:cs typeface="Raleway"/>
              <a:sym typeface="Raleway"/>
            </a:endParaRPr>
          </a:p>
          <a:p>
            <a:pPr indent="0" lvl="0" marL="0" rtl="0" algn="l">
              <a:lnSpc>
                <a:spcPct val="115000"/>
              </a:lnSpc>
              <a:spcBef>
                <a:spcPts val="1200"/>
              </a:spcBef>
              <a:spcAft>
                <a:spcPts val="0"/>
              </a:spcAft>
              <a:buSzPts val="1800"/>
              <a:buNone/>
            </a:pPr>
            <a:r>
              <a:rPr b="1" lang="en-GB" sz="1500">
                <a:solidFill>
                  <a:srgbClr val="000000"/>
                </a:solidFill>
                <a:latin typeface="Raleway"/>
                <a:ea typeface="Raleway"/>
                <a:cs typeface="Raleway"/>
                <a:sym typeface="Raleway"/>
              </a:rPr>
              <a:t>Manifest is nothing but a simple text file used to store metadata information of different .NET assemblies. Manifest file can be saved as a stand alone file of type PE. It can also be stored as an exe or as a dll file containing intermediate language code.</a:t>
            </a:r>
            <a:endParaRPr b="1" sz="1500">
              <a:solidFill>
                <a:srgbClr val="000000"/>
              </a:solidFill>
              <a:latin typeface="Raleway"/>
              <a:ea typeface="Raleway"/>
              <a:cs typeface="Raleway"/>
              <a:sym typeface="Raleway"/>
            </a:endParaRPr>
          </a:p>
          <a:p>
            <a:pPr indent="0" lvl="0" marL="0" rtl="0" algn="l">
              <a:lnSpc>
                <a:spcPct val="115000"/>
              </a:lnSpc>
              <a:spcBef>
                <a:spcPts val="1200"/>
              </a:spcBef>
              <a:spcAft>
                <a:spcPts val="0"/>
              </a:spcAft>
              <a:buSzPts val="1800"/>
              <a:buNone/>
            </a:pPr>
            <a:r>
              <a:t/>
            </a:r>
            <a:endParaRPr b="1" sz="1500">
              <a:solidFill>
                <a:srgbClr val="000000"/>
              </a:solidFill>
              <a:latin typeface="Raleway"/>
              <a:ea typeface="Raleway"/>
              <a:cs typeface="Raleway"/>
              <a:sym typeface="Raleway"/>
            </a:endParaRPr>
          </a:p>
          <a:p>
            <a:pPr indent="0" lvl="0" marL="0" rtl="0" algn="l">
              <a:lnSpc>
                <a:spcPct val="115000"/>
              </a:lnSpc>
              <a:spcBef>
                <a:spcPts val="1200"/>
              </a:spcBef>
              <a:spcAft>
                <a:spcPts val="0"/>
              </a:spcAft>
              <a:buSzPts val="1800"/>
              <a:buNone/>
            </a:pPr>
            <a:r>
              <a:rPr b="1" lang="en-GB" sz="1500">
                <a:solidFill>
                  <a:srgbClr val="000000"/>
                </a:solidFill>
                <a:latin typeface="Raleway"/>
                <a:ea typeface="Raleway"/>
                <a:cs typeface="Raleway"/>
                <a:sym typeface="Raleway"/>
              </a:rPr>
              <a:t>Assembly is the smallest unit of deployment of a .net application. It can be a dll or an exe.</a:t>
            </a:r>
            <a:endParaRPr b="1" sz="1500">
              <a:solidFill>
                <a:srgbClr val="000000"/>
              </a:solidFill>
              <a:latin typeface="Raleway"/>
              <a:ea typeface="Raleway"/>
              <a:cs typeface="Raleway"/>
              <a:sym typeface="Raleway"/>
            </a:endParaRPr>
          </a:p>
          <a:p>
            <a:pPr indent="0" lvl="0" marL="0" rtl="0" algn="l">
              <a:lnSpc>
                <a:spcPct val="115000"/>
              </a:lnSpc>
              <a:spcBef>
                <a:spcPts val="1200"/>
              </a:spcBef>
              <a:spcAft>
                <a:spcPts val="0"/>
              </a:spcAft>
              <a:buSzPts val="1800"/>
              <a:buNone/>
            </a:pPr>
            <a:r>
              <a:rPr b="1" lang="en-GB" sz="1500">
                <a:solidFill>
                  <a:srgbClr val="000000"/>
                </a:solidFill>
                <a:latin typeface="Raleway"/>
                <a:ea typeface="Raleway"/>
                <a:cs typeface="Raleway"/>
                <a:sym typeface="Raleway"/>
              </a:rPr>
              <a:t> A .NET program consists of one or more assemblies.</a:t>
            </a:r>
            <a:endParaRPr b="1" sz="1500">
              <a:solidFill>
                <a:srgbClr val="000000"/>
              </a:solidFill>
              <a:latin typeface="Raleway"/>
              <a:ea typeface="Raleway"/>
              <a:cs typeface="Raleway"/>
              <a:sym typeface="Raleway"/>
            </a:endParaRPr>
          </a:p>
          <a:p>
            <a:pPr indent="0" lvl="0" marL="0" rtl="0" algn="l">
              <a:lnSpc>
                <a:spcPct val="115000"/>
              </a:lnSpc>
              <a:spcBef>
                <a:spcPts val="1200"/>
              </a:spcBef>
              <a:spcAft>
                <a:spcPts val="0"/>
              </a:spcAft>
              <a:buClr>
                <a:schemeClr val="dk2"/>
              </a:buClr>
              <a:buSzPts val="1100"/>
              <a:buFont typeface="Arial"/>
              <a:buNone/>
            </a:pPr>
            <a:r>
              <a:t/>
            </a:r>
            <a:endParaRPr sz="1500">
              <a:solidFill>
                <a:srgbClr val="000000"/>
              </a:solidFill>
            </a:endParaRPr>
          </a:p>
          <a:p>
            <a:pPr indent="0" lvl="0" marL="0" rtl="0" algn="l">
              <a:lnSpc>
                <a:spcPct val="115000"/>
              </a:lnSpc>
              <a:spcBef>
                <a:spcPts val="1200"/>
              </a:spcBef>
              <a:spcAft>
                <a:spcPts val="0"/>
              </a:spcAft>
              <a:buClr>
                <a:schemeClr val="dk2"/>
              </a:buClr>
              <a:buSzPts val="1100"/>
              <a:buFont typeface="Arial"/>
              <a:buNone/>
            </a:pPr>
            <a:r>
              <a:t/>
            </a:r>
            <a:endParaRPr sz="15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t>Introduction to C#</a:t>
            </a:r>
            <a:endParaRPr sz="2700"/>
          </a:p>
        </p:txBody>
      </p:sp>
      <p:sp>
        <p:nvSpPr>
          <p:cNvPr id="142" name="Google Shape;14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2"/>
              </a:buClr>
              <a:buSzPts val="852"/>
              <a:buFont typeface="Arial"/>
              <a:buNone/>
            </a:pPr>
            <a:r>
              <a:rPr lang="en-GB" sz="1395">
                <a:solidFill>
                  <a:srgbClr val="212121"/>
                </a:solidFill>
                <a:highlight>
                  <a:srgbClr val="FFFFFF"/>
                </a:highlight>
                <a:latin typeface="Arial"/>
                <a:ea typeface="Arial"/>
                <a:cs typeface="Arial"/>
                <a:sym typeface="Arial"/>
              </a:rPr>
              <a:t>C# is a strongly typed object-oriented programming language. C# is open source, simple, modern, flexible, and versatile. In this article, let’s learn what C# is, what C# can do, and how C# is different than C++ and other programming languages.</a:t>
            </a:r>
            <a:endParaRPr sz="1395">
              <a:solidFill>
                <a:srgbClr val="212121"/>
              </a:solidFill>
              <a:highlight>
                <a:srgbClr val="FFFFFF"/>
              </a:highlight>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lang="en-GB" sz="1395">
                <a:solidFill>
                  <a:srgbClr val="212121"/>
                </a:solidFill>
                <a:highlight>
                  <a:srgbClr val="FFFFFF"/>
                </a:highlight>
                <a:latin typeface="Arial"/>
                <a:ea typeface="Arial"/>
                <a:cs typeface="Arial"/>
                <a:sym typeface="Arial"/>
              </a:rPr>
              <a:t> </a:t>
            </a:r>
            <a:endParaRPr sz="1395">
              <a:solidFill>
                <a:srgbClr val="212121"/>
              </a:solidFill>
              <a:highlight>
                <a:srgbClr val="FFFFFF"/>
              </a:highlight>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lang="en-GB" sz="1395">
                <a:solidFill>
                  <a:srgbClr val="212121"/>
                </a:solidFill>
                <a:highlight>
                  <a:srgbClr val="FFFFFF"/>
                </a:highlight>
                <a:latin typeface="Arial"/>
                <a:ea typeface="Arial"/>
                <a:cs typeface="Arial"/>
                <a:sym typeface="Arial"/>
              </a:rPr>
              <a:t>A programming language on computer science is a language that is used to write software programs.</a:t>
            </a:r>
            <a:endParaRPr sz="1395">
              <a:solidFill>
                <a:srgbClr val="212121"/>
              </a:solidFill>
              <a:highlight>
                <a:srgbClr val="FFFFFF"/>
              </a:highlight>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lang="en-GB" sz="1395">
                <a:solidFill>
                  <a:srgbClr val="212121"/>
                </a:solidFill>
                <a:highlight>
                  <a:srgbClr val="FFFFFF"/>
                </a:highlight>
                <a:latin typeface="Arial"/>
                <a:ea typeface="Arial"/>
                <a:cs typeface="Arial"/>
                <a:sym typeface="Arial"/>
              </a:rPr>
              <a:t>  </a:t>
            </a:r>
            <a:endParaRPr sz="1395">
              <a:solidFill>
                <a:srgbClr val="212121"/>
              </a:solidFill>
              <a:highlight>
                <a:srgbClr val="FFFFFF"/>
              </a:highlight>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lang="en-GB" sz="1395">
                <a:solidFill>
                  <a:srgbClr val="212121"/>
                </a:solidFill>
                <a:highlight>
                  <a:srgbClr val="FFFFFF"/>
                </a:highlight>
                <a:latin typeface="Arial"/>
                <a:ea typeface="Arial"/>
                <a:cs typeface="Arial"/>
                <a:sym typeface="Arial"/>
              </a:rPr>
              <a:t>C# is a programming language developed and launched by Microsoft in 2001. C# is a simple, modern, and object-oriented language that provides modern day developers flexibility and features to build software that will not only work today but will be applicable for years in the future.</a:t>
            </a:r>
            <a:endParaRPr sz="1395">
              <a:solidFill>
                <a:srgbClr val="212121"/>
              </a:solidFill>
              <a:highlight>
                <a:srgbClr val="FFFFFF"/>
              </a:highlight>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lang="en-GB" sz="1395">
                <a:solidFill>
                  <a:srgbClr val="212121"/>
                </a:solidFill>
                <a:highlight>
                  <a:srgbClr val="FFFFFF"/>
                </a:highlight>
                <a:latin typeface="Arial"/>
                <a:ea typeface="Arial"/>
                <a:cs typeface="Arial"/>
                <a:sym typeface="Arial"/>
              </a:rPr>
              <a:t> </a:t>
            </a:r>
            <a:endParaRPr sz="1395">
              <a:solidFill>
                <a:srgbClr val="212121"/>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1800"/>
              <a:buNone/>
            </a:pPr>
            <a:r>
              <a:t/>
            </a:r>
            <a:endParaRPr sz="139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2"/>
              </a:buClr>
              <a:buSzPts val="1100"/>
              <a:buFont typeface="Arial"/>
              <a:buNone/>
            </a:pPr>
            <a:r>
              <a:rPr lang="en-GB" sz="2700">
                <a:solidFill>
                  <a:srgbClr val="212121"/>
                </a:solidFill>
                <a:highlight>
                  <a:srgbClr val="FFFFFF"/>
                </a:highlight>
              </a:rPr>
              <a:t>C# is modern and easy</a:t>
            </a:r>
            <a:endParaRPr sz="2700">
              <a:solidFill>
                <a:srgbClr val="212121"/>
              </a:solidFill>
              <a:highlight>
                <a:srgbClr val="FFFFFF"/>
              </a:highlight>
            </a:endParaRPr>
          </a:p>
          <a:p>
            <a:pPr indent="0" lvl="0" marL="0" rtl="0" algn="l">
              <a:lnSpc>
                <a:spcPct val="100000"/>
              </a:lnSpc>
              <a:spcBef>
                <a:spcPts val="0"/>
              </a:spcBef>
              <a:spcAft>
                <a:spcPts val="0"/>
              </a:spcAft>
              <a:buSzPts val="3000"/>
              <a:buNone/>
            </a:pPr>
            <a:r>
              <a:t/>
            </a:r>
            <a:endParaRPr/>
          </a:p>
        </p:txBody>
      </p:sp>
      <p:sp>
        <p:nvSpPr>
          <p:cNvPr id="148" name="Google Shape;14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rgbClr val="212121"/>
                </a:solidFill>
                <a:highlight>
                  <a:srgbClr val="FFFFFF"/>
                </a:highlight>
                <a:latin typeface="Arial"/>
                <a:ea typeface="Arial"/>
                <a:cs typeface="Arial"/>
                <a:sym typeface="Arial"/>
              </a:rPr>
              <a:t>C# is a simple, modern, and an object-oriented programming language. The purpose of C# was to develop a programming language that is not only easy to learn but also supports modern day functionality for all kind of software development.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0"/>
              </a:spcBef>
              <a:spcAft>
                <a:spcPts val="0"/>
              </a:spcAft>
              <a:buClr>
                <a:schemeClr val="dk2"/>
              </a:buClr>
              <a:buSzPts val="1100"/>
              <a:buFont typeface="Arial"/>
              <a:buNone/>
            </a:pPr>
            <a:r>
              <a:rPr lang="en-GB" sz="2700">
                <a:solidFill>
                  <a:srgbClr val="212121"/>
                </a:solidFill>
                <a:highlight>
                  <a:srgbClr val="FFFFFF"/>
                </a:highlight>
              </a:rPr>
              <a:t>C# is fast and open source</a:t>
            </a:r>
            <a:endParaRPr sz="2700"/>
          </a:p>
        </p:txBody>
      </p:sp>
      <p:sp>
        <p:nvSpPr>
          <p:cNvPr id="154" name="Google Shape;15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2"/>
              </a:buClr>
              <a:buSzPts val="1100"/>
              <a:buFont typeface="Arial"/>
              <a:buNone/>
            </a:pPr>
            <a:r>
              <a:t/>
            </a:r>
            <a:endParaRPr>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GB">
                <a:solidFill>
                  <a:srgbClr val="212121"/>
                </a:solidFill>
                <a:highlight>
                  <a:srgbClr val="FFFFFF"/>
                </a:highlight>
                <a:latin typeface="Arial"/>
                <a:ea typeface="Arial"/>
                <a:cs typeface="Arial"/>
                <a:sym typeface="Arial"/>
              </a:rPr>
              <a:t>C# is open source under the .NET Foundation, which is governed and run independently of Microsoft. C# language specifications, compilers, and related tools are open source projects on Github. While C# language feature design is lead by Microsoft, the open source community is very active in the language development and improvements.</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GB">
                <a:solidFill>
                  <a:srgbClr val="212121"/>
                </a:solidFill>
                <a:highlight>
                  <a:srgbClr val="FFFFFF"/>
                </a:highlight>
                <a:latin typeface="Arial"/>
                <a:ea typeface="Arial"/>
                <a:cs typeface="Arial"/>
                <a:sym typeface="Arial"/>
              </a:rPr>
              <a:t> </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GB">
                <a:solidFill>
                  <a:srgbClr val="212121"/>
                </a:solidFill>
                <a:highlight>
                  <a:srgbClr val="FFFFFF"/>
                </a:highlight>
                <a:latin typeface="Arial"/>
                <a:ea typeface="Arial"/>
                <a:cs typeface="Arial"/>
                <a:sym typeface="Arial"/>
              </a:rPr>
              <a:t>C# is fast compare to several other high-level programming languages. C# 8 has many performance improvements.</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0"/>
              </a:spcBef>
              <a:spcAft>
                <a:spcPts val="0"/>
              </a:spcAft>
              <a:buClr>
                <a:schemeClr val="dk2"/>
              </a:buClr>
              <a:buSzPts val="990"/>
              <a:buFont typeface="Arial"/>
              <a:buNone/>
            </a:pPr>
            <a:r>
              <a:rPr lang="en-GB" sz="2700">
                <a:solidFill>
                  <a:srgbClr val="212121"/>
                </a:solidFill>
                <a:highlight>
                  <a:srgbClr val="FFFFFF"/>
                </a:highlight>
              </a:rPr>
              <a:t>C# is cross platform</a:t>
            </a:r>
            <a:endParaRPr sz="2700">
              <a:solidFill>
                <a:srgbClr val="212121"/>
              </a:solidFill>
              <a:highlight>
                <a:srgbClr val="FFFFFF"/>
              </a:highlight>
            </a:endParaRPr>
          </a:p>
          <a:p>
            <a:pPr indent="0" lvl="0" marL="0" rtl="0" algn="l">
              <a:lnSpc>
                <a:spcPct val="100000"/>
              </a:lnSpc>
              <a:spcBef>
                <a:spcPts val="0"/>
              </a:spcBef>
              <a:spcAft>
                <a:spcPts val="0"/>
              </a:spcAft>
              <a:buSzPts val="3000"/>
              <a:buNone/>
            </a:pPr>
            <a:r>
              <a:t/>
            </a:r>
            <a:endParaRPr sz="2700"/>
          </a:p>
        </p:txBody>
      </p:sp>
      <p:sp>
        <p:nvSpPr>
          <p:cNvPr id="160" name="Google Shape;160;p17"/>
          <p:cNvSpPr txBox="1"/>
          <p:nvPr>
            <p:ph idx="1" type="body"/>
          </p:nvPr>
        </p:nvSpPr>
        <p:spPr>
          <a:xfrm>
            <a:off x="311700" y="17271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rgbClr val="212121"/>
                </a:solidFill>
                <a:highlight>
                  <a:srgbClr val="FFFFFF"/>
                </a:highlight>
                <a:latin typeface="Arial"/>
                <a:ea typeface="Arial"/>
                <a:cs typeface="Arial"/>
                <a:sym typeface="Arial"/>
              </a:rPr>
              <a:t>C# is cross platform programming language. You can build .NET applications that can be deployed on Windows, Linux, and Mac platforms. C# apps can also be deployed in cloud and containers.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t>Elvin Camalzade</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Languages</a:t>
            </a:r>
            <a:endParaRPr sz="2700">
              <a:solidFill>
                <a:srgbClr val="FFFFFF"/>
              </a:solidFill>
              <a:highlight>
                <a:schemeClr val="dk1"/>
              </a:highlight>
            </a:endParaRPr>
          </a:p>
        </p:txBody>
      </p:sp>
      <p:sp>
        <p:nvSpPr>
          <p:cNvPr id="65" name="Google Shape;65;p2"/>
          <p:cNvSpPr txBox="1"/>
          <p:nvPr>
            <p:ph idx="1" type="body"/>
          </p:nvPr>
        </p:nvSpPr>
        <p:spPr>
          <a:xfrm>
            <a:off x="166975" y="1197025"/>
            <a:ext cx="4275000" cy="3416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2"/>
              </a:buClr>
              <a:buSzPts val="1100"/>
              <a:buFont typeface="Arial"/>
              <a:buNone/>
            </a:pPr>
            <a:r>
              <a:rPr lang="en-GB" sz="1400">
                <a:solidFill>
                  <a:srgbClr val="212529"/>
                </a:solidFill>
                <a:highlight>
                  <a:srgbClr val="FFFFFF"/>
                </a:highlight>
                <a:latin typeface="Arial"/>
                <a:ea typeface="Arial"/>
                <a:cs typeface="Arial"/>
                <a:sym typeface="Arial"/>
              </a:rPr>
              <a:t>You can write .NET apps in C#, F#, or Visual Basic.</a:t>
            </a:r>
            <a:endParaRPr sz="1400">
              <a:solidFill>
                <a:srgbClr val="212529"/>
              </a:solidFill>
              <a:highlight>
                <a:srgbClr val="FFFFFF"/>
              </a:highlight>
              <a:latin typeface="Arial"/>
              <a:ea typeface="Arial"/>
              <a:cs typeface="Arial"/>
              <a:sym typeface="Arial"/>
            </a:endParaRPr>
          </a:p>
          <a:p>
            <a:pPr indent="-317500" lvl="0" marL="457200" rtl="0" algn="l">
              <a:lnSpc>
                <a:spcPct val="105000"/>
              </a:lnSpc>
              <a:spcBef>
                <a:spcPts val="1500"/>
              </a:spcBef>
              <a:spcAft>
                <a:spcPts val="0"/>
              </a:spcAft>
              <a:buClr>
                <a:srgbClr val="212529"/>
              </a:buClr>
              <a:buSzPts val="1400"/>
              <a:buFont typeface="Arial"/>
              <a:buChar char="●"/>
            </a:pPr>
            <a:r>
              <a:rPr lang="en-GB" sz="1400">
                <a:solidFill>
                  <a:srgbClr val="212529"/>
                </a:solidFill>
                <a:highlight>
                  <a:srgbClr val="FFFFFF"/>
                </a:highlight>
                <a:latin typeface="Arial"/>
                <a:ea typeface="Arial"/>
                <a:cs typeface="Arial"/>
                <a:sym typeface="Arial"/>
              </a:rPr>
              <a:t>C# is a simple, modern, object-oriented, and type-safe programming language.</a:t>
            </a:r>
            <a:endParaRPr sz="1400">
              <a:solidFill>
                <a:srgbClr val="212529"/>
              </a:solidFill>
              <a:highlight>
                <a:srgbClr val="FFFFFF"/>
              </a:highlight>
              <a:latin typeface="Arial"/>
              <a:ea typeface="Arial"/>
              <a:cs typeface="Arial"/>
              <a:sym typeface="Arial"/>
            </a:endParaRPr>
          </a:p>
          <a:p>
            <a:pPr indent="-317500" lvl="0" marL="457200" rtl="0" algn="l">
              <a:lnSpc>
                <a:spcPct val="105000"/>
              </a:lnSpc>
              <a:spcBef>
                <a:spcPts val="0"/>
              </a:spcBef>
              <a:spcAft>
                <a:spcPts val="0"/>
              </a:spcAft>
              <a:buClr>
                <a:srgbClr val="212529"/>
              </a:buClr>
              <a:buSzPts val="1400"/>
              <a:buFont typeface="Arial"/>
              <a:buChar char="●"/>
            </a:pPr>
            <a:r>
              <a:rPr lang="en-GB" sz="1400">
                <a:solidFill>
                  <a:srgbClr val="212529"/>
                </a:solidFill>
                <a:highlight>
                  <a:srgbClr val="FFFFFF"/>
                </a:highlight>
                <a:latin typeface="Arial"/>
                <a:ea typeface="Arial"/>
                <a:cs typeface="Arial"/>
                <a:sym typeface="Arial"/>
              </a:rPr>
              <a:t>F# is a cross-platform, open-source, functional programming language for .NET. It also includes object-oriented and imperative programming.</a:t>
            </a:r>
            <a:endParaRPr sz="1400">
              <a:solidFill>
                <a:srgbClr val="212529"/>
              </a:solidFill>
              <a:highlight>
                <a:srgbClr val="FFFFFF"/>
              </a:highlight>
              <a:latin typeface="Arial"/>
              <a:ea typeface="Arial"/>
              <a:cs typeface="Arial"/>
              <a:sym typeface="Arial"/>
            </a:endParaRPr>
          </a:p>
          <a:p>
            <a:pPr indent="-317500" lvl="0" marL="457200" rtl="0" algn="l">
              <a:lnSpc>
                <a:spcPct val="105000"/>
              </a:lnSpc>
              <a:spcBef>
                <a:spcPts val="0"/>
              </a:spcBef>
              <a:spcAft>
                <a:spcPts val="0"/>
              </a:spcAft>
              <a:buClr>
                <a:srgbClr val="212529"/>
              </a:buClr>
              <a:buSzPts val="1400"/>
              <a:buFont typeface="Arial"/>
              <a:buChar char="●"/>
            </a:pPr>
            <a:r>
              <a:rPr lang="en-GB" sz="1400">
                <a:solidFill>
                  <a:srgbClr val="212529"/>
                </a:solidFill>
                <a:highlight>
                  <a:srgbClr val="FFFFFF"/>
                </a:highlight>
                <a:latin typeface="Arial"/>
                <a:ea typeface="Arial"/>
                <a:cs typeface="Arial"/>
                <a:sym typeface="Arial"/>
              </a:rPr>
              <a:t>Visual Basic is an approachable language with a simple syntax for building type-safe, object-oriented apps.</a:t>
            </a:r>
            <a:endParaRPr sz="1400">
              <a:solidFill>
                <a:srgbClr val="212529"/>
              </a:solidFill>
              <a:highlight>
                <a:srgbClr val="FFFFFF"/>
              </a:highlight>
              <a:latin typeface="Arial"/>
              <a:ea typeface="Arial"/>
              <a:cs typeface="Arial"/>
              <a:sym typeface="Arial"/>
            </a:endParaRPr>
          </a:p>
          <a:p>
            <a:pPr indent="0" lvl="0" marL="0" rtl="0" algn="l">
              <a:lnSpc>
                <a:spcPct val="105000"/>
              </a:lnSpc>
              <a:spcBef>
                <a:spcPts val="2700"/>
              </a:spcBef>
              <a:spcAft>
                <a:spcPts val="1200"/>
              </a:spcAft>
              <a:buSzPts val="1800"/>
              <a:buNone/>
            </a:pPr>
            <a:r>
              <a:t/>
            </a:r>
            <a:endParaRPr/>
          </a:p>
        </p:txBody>
      </p:sp>
      <p:pic>
        <p:nvPicPr>
          <p:cNvPr id="66" name="Google Shape;66;p2"/>
          <p:cNvPicPr preferRelativeResize="0"/>
          <p:nvPr/>
        </p:nvPicPr>
        <p:blipFill rotWithShape="1">
          <a:blip r:embed="rId3">
            <a:alphaModFix/>
          </a:blip>
          <a:srcRect b="0" l="0" r="0" t="0"/>
          <a:stretch/>
        </p:blipFill>
        <p:spPr>
          <a:xfrm>
            <a:off x="4594375" y="1220825"/>
            <a:ext cx="4397226" cy="2633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Clr>
                <a:schemeClr val="dk2"/>
              </a:buClr>
              <a:buSzPts val="990"/>
              <a:buFont typeface="Arial"/>
              <a:buNone/>
            </a:pPr>
            <a:r>
              <a:rPr b="0" lang="en-GB" sz="3105">
                <a:solidFill>
                  <a:srgbClr val="FFFFFF"/>
                </a:solidFill>
                <a:highlight>
                  <a:srgbClr val="7014E8"/>
                </a:highlight>
                <a:latin typeface="Arial"/>
                <a:ea typeface="Arial"/>
                <a:cs typeface="Arial"/>
                <a:sym typeface="Arial"/>
              </a:rPr>
              <a:t>What is .NET Framework?</a:t>
            </a:r>
            <a:endParaRPr b="0" sz="3105">
              <a:solidFill>
                <a:srgbClr val="FFFFFF"/>
              </a:solidFill>
              <a:highlight>
                <a:srgbClr val="7014E8"/>
              </a:highlight>
              <a:latin typeface="Arial"/>
              <a:ea typeface="Arial"/>
              <a:cs typeface="Arial"/>
              <a:sym typeface="Arial"/>
            </a:endParaRPr>
          </a:p>
          <a:p>
            <a:pPr indent="0" lvl="0" marL="0" rtl="0" algn="l">
              <a:lnSpc>
                <a:spcPct val="100000"/>
              </a:lnSpc>
              <a:spcBef>
                <a:spcPts val="600"/>
              </a:spcBef>
              <a:spcAft>
                <a:spcPts val="0"/>
              </a:spcAft>
              <a:buSzPts val="3000"/>
              <a:buNone/>
            </a:pPr>
            <a:r>
              <a:t/>
            </a:r>
            <a:endParaRPr sz="2700"/>
          </a:p>
        </p:txBody>
      </p:sp>
      <p:sp>
        <p:nvSpPr>
          <p:cNvPr id="72" name="Google Shape;72;p3"/>
          <p:cNvSpPr txBox="1"/>
          <p:nvPr>
            <p:ph idx="1" type="body"/>
          </p:nvPr>
        </p:nvSpPr>
        <p:spPr>
          <a:xfrm>
            <a:off x="311700" y="1149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40000"/>
              </a:lnSpc>
              <a:spcBef>
                <a:spcPts val="0"/>
              </a:spcBef>
              <a:spcAft>
                <a:spcPts val="0"/>
              </a:spcAft>
              <a:buClr>
                <a:schemeClr val="dk2"/>
              </a:buClr>
              <a:buSzPts val="935"/>
              <a:buFont typeface="Arial"/>
              <a:buNone/>
            </a:pPr>
            <a:r>
              <a:rPr lang="en-GB" sz="1530">
                <a:solidFill>
                  <a:srgbClr val="212529"/>
                </a:solidFill>
                <a:highlight>
                  <a:srgbClr val="FFFFFF"/>
                </a:highlight>
                <a:latin typeface="Arial"/>
                <a:ea typeface="Arial"/>
                <a:cs typeface="Arial"/>
                <a:sym typeface="Arial"/>
              </a:rPr>
              <a:t>.NET, .NET Framework, and .NET Core</a:t>
            </a:r>
            <a:endParaRPr sz="1530">
              <a:solidFill>
                <a:srgbClr val="212529"/>
              </a:solidFill>
              <a:highlight>
                <a:srgbClr val="FFFFFF"/>
              </a:highlight>
              <a:latin typeface="Arial"/>
              <a:ea typeface="Arial"/>
              <a:cs typeface="Arial"/>
              <a:sym typeface="Arial"/>
            </a:endParaRPr>
          </a:p>
          <a:p>
            <a:pPr indent="0" lvl="0" marL="0" rtl="0" algn="l">
              <a:lnSpc>
                <a:spcPct val="105000"/>
              </a:lnSpc>
              <a:spcBef>
                <a:spcPts val="400"/>
              </a:spcBef>
              <a:spcAft>
                <a:spcPts val="0"/>
              </a:spcAft>
              <a:buSzPts val="1800"/>
              <a:buNone/>
            </a:pPr>
            <a:r>
              <a:rPr lang="en-GB" sz="1530">
                <a:solidFill>
                  <a:srgbClr val="212529"/>
                </a:solidFill>
                <a:highlight>
                  <a:srgbClr val="FFFFFF"/>
                </a:highlight>
                <a:latin typeface="Arial"/>
                <a:ea typeface="Arial"/>
                <a:cs typeface="Arial"/>
                <a:sym typeface="Arial"/>
              </a:rPr>
              <a:t>There are various implementations of .NET. Each implementation allows .NET code to execute in different places—Linux, macOS, Windows, iOS, Android, and many more.</a:t>
            </a:r>
            <a:endParaRPr sz="1530">
              <a:solidFill>
                <a:srgbClr val="212529"/>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1800"/>
              <a:buNone/>
            </a:pPr>
            <a:r>
              <a:t/>
            </a:r>
            <a:endParaRPr sz="1530">
              <a:solidFill>
                <a:srgbClr val="212529"/>
              </a:solidFill>
              <a:highlight>
                <a:srgbClr val="FFFFFF"/>
              </a:highlight>
              <a:latin typeface="Arial"/>
              <a:ea typeface="Arial"/>
              <a:cs typeface="Arial"/>
              <a:sym typeface="Arial"/>
            </a:endParaRPr>
          </a:p>
          <a:p>
            <a:pPr indent="-325755" lvl="0" marL="457200" rtl="0" algn="l">
              <a:lnSpc>
                <a:spcPct val="105000"/>
              </a:lnSpc>
              <a:spcBef>
                <a:spcPts val="1200"/>
              </a:spcBef>
              <a:spcAft>
                <a:spcPts val="0"/>
              </a:spcAft>
              <a:buClr>
                <a:srgbClr val="212529"/>
              </a:buClr>
              <a:buSzPts val="1530"/>
              <a:buFont typeface="Arial"/>
              <a:buAutoNum type="arabicPeriod"/>
            </a:pPr>
            <a:r>
              <a:rPr lang="en-GB" sz="1530">
                <a:solidFill>
                  <a:srgbClr val="212529"/>
                </a:solidFill>
                <a:highlight>
                  <a:srgbClr val="FFFFFF"/>
                </a:highlight>
                <a:latin typeface="Arial"/>
                <a:ea typeface="Arial"/>
                <a:cs typeface="Arial"/>
                <a:sym typeface="Arial"/>
              </a:rPr>
              <a:t>.NET Framework is the original implementation of .NET. It supports running websites, services, desktop apps, and more on Windows.</a:t>
            </a:r>
            <a:endParaRPr sz="1530">
              <a:solidFill>
                <a:srgbClr val="212529"/>
              </a:solidFill>
              <a:highlight>
                <a:srgbClr val="FFFFFF"/>
              </a:highlight>
              <a:latin typeface="Arial"/>
              <a:ea typeface="Arial"/>
              <a:cs typeface="Arial"/>
              <a:sym typeface="Arial"/>
            </a:endParaRPr>
          </a:p>
          <a:p>
            <a:pPr indent="-325755" lvl="0" marL="457200" rtl="0" algn="l">
              <a:lnSpc>
                <a:spcPct val="105000"/>
              </a:lnSpc>
              <a:spcBef>
                <a:spcPts val="0"/>
              </a:spcBef>
              <a:spcAft>
                <a:spcPts val="0"/>
              </a:spcAft>
              <a:buClr>
                <a:srgbClr val="212529"/>
              </a:buClr>
              <a:buSzPts val="1530"/>
              <a:buFont typeface="Arial"/>
              <a:buAutoNum type="arabicPeriod"/>
            </a:pPr>
            <a:r>
              <a:rPr lang="en-GB" sz="1530">
                <a:solidFill>
                  <a:srgbClr val="212529"/>
                </a:solidFill>
                <a:highlight>
                  <a:srgbClr val="FFFFFF"/>
                </a:highlight>
                <a:latin typeface="Arial"/>
                <a:ea typeface="Arial"/>
                <a:cs typeface="Arial"/>
                <a:sym typeface="Arial"/>
              </a:rPr>
              <a:t>.NET Core is a cross-platform implementation for running websites, services, and console apps on Windows, Linux, and macOS. </a:t>
            </a:r>
            <a:r>
              <a:rPr lang="en-GB" sz="1530" u="sng">
                <a:solidFill>
                  <a:srgbClr val="512BD4"/>
                </a:solidFill>
                <a:highlight>
                  <a:srgbClr val="FFFFFF"/>
                </a:highlight>
                <a:latin typeface="Arial"/>
                <a:ea typeface="Arial"/>
                <a:cs typeface="Arial"/>
                <a:sym typeface="Arial"/>
                <a:hlinkClick r:id="rId3">
                  <a:extLst>
                    <a:ext uri="{A12FA001-AC4F-418D-AE19-62706E023703}">
                      <ahyp:hlinkClr val="tx"/>
                    </a:ext>
                  </a:extLst>
                </a:hlinkClick>
              </a:rPr>
              <a:t>.NET Core is open source</a:t>
            </a:r>
            <a:r>
              <a:rPr lang="en-GB" sz="1530">
                <a:solidFill>
                  <a:srgbClr val="212529"/>
                </a:solidFill>
                <a:highlight>
                  <a:srgbClr val="FFFFFF"/>
                </a:highlight>
                <a:latin typeface="Arial"/>
                <a:ea typeface="Arial"/>
                <a:cs typeface="Arial"/>
                <a:sym typeface="Arial"/>
              </a:rPr>
              <a:t> on GitHub.</a:t>
            </a:r>
            <a:endParaRPr sz="1530">
              <a:solidFill>
                <a:srgbClr val="212529"/>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1800"/>
              <a:buNone/>
            </a:pPr>
            <a:r>
              <a:t/>
            </a:r>
            <a:endParaRPr sz="1530">
              <a:solidFill>
                <a:srgbClr val="212529"/>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1800"/>
              <a:buNone/>
            </a:pPr>
            <a:r>
              <a:t/>
            </a:r>
            <a:endParaRPr sz="153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2"/>
              </a:buClr>
              <a:buSzPts val="990"/>
              <a:buFont typeface="Arial"/>
              <a:buNone/>
            </a:pPr>
            <a:r>
              <a:rPr lang="en-GB" sz="2700">
                <a:solidFill>
                  <a:srgbClr val="FFFFFF"/>
                </a:solidFill>
                <a:highlight>
                  <a:schemeClr val="dk1"/>
                </a:highlight>
              </a:rPr>
              <a:t>Architecture of .NET Framework</a:t>
            </a:r>
            <a:endParaRPr sz="2700">
              <a:solidFill>
                <a:srgbClr val="FFFFFF"/>
              </a:solidFill>
              <a:highlight>
                <a:schemeClr val="dk1"/>
              </a:highlight>
            </a:endParaRPr>
          </a:p>
          <a:p>
            <a:pPr indent="0" lvl="0" marL="0" rtl="0" algn="l">
              <a:lnSpc>
                <a:spcPct val="100000"/>
              </a:lnSpc>
              <a:spcBef>
                <a:spcPts val="400"/>
              </a:spcBef>
              <a:spcAft>
                <a:spcPts val="0"/>
              </a:spcAft>
              <a:buSzPts val="3000"/>
              <a:buNone/>
            </a:pPr>
            <a:r>
              <a:t/>
            </a:r>
            <a:endParaRPr sz="2700"/>
          </a:p>
        </p:txBody>
      </p:sp>
      <p:sp>
        <p:nvSpPr>
          <p:cNvPr id="78" name="Google Shape;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212529"/>
                </a:solidFill>
                <a:highlight>
                  <a:srgbClr val="FFFFFF"/>
                </a:highlight>
                <a:latin typeface="Arial"/>
                <a:ea typeface="Arial"/>
                <a:cs typeface="Arial"/>
                <a:sym typeface="Arial"/>
              </a:rPr>
              <a:t>The two major components of .NET Framework are the Common Language Runtime and the .NET Framework Class Library.</a:t>
            </a:r>
            <a:endParaRPr>
              <a:solidFill>
                <a:srgbClr val="212529"/>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a:solidFill>
                <a:srgbClr val="212529"/>
              </a:solidFill>
              <a:highlight>
                <a:srgbClr val="FFFFFF"/>
              </a:highlight>
              <a:latin typeface="Arial"/>
              <a:ea typeface="Arial"/>
              <a:cs typeface="Arial"/>
              <a:sym typeface="Arial"/>
            </a:endParaRPr>
          </a:p>
          <a:p>
            <a:pPr indent="-342900" lvl="0" marL="457200" rtl="0" algn="l">
              <a:lnSpc>
                <a:spcPct val="115000"/>
              </a:lnSpc>
              <a:spcBef>
                <a:spcPts val="1200"/>
              </a:spcBef>
              <a:spcAft>
                <a:spcPts val="0"/>
              </a:spcAft>
              <a:buClr>
                <a:srgbClr val="212529"/>
              </a:buClr>
              <a:buSzPts val="1800"/>
              <a:buFont typeface="Arial"/>
              <a:buChar char="●"/>
            </a:pPr>
            <a:r>
              <a:rPr lang="en-GB">
                <a:solidFill>
                  <a:srgbClr val="212529"/>
                </a:solidFill>
                <a:highlight>
                  <a:srgbClr val="00FF00"/>
                </a:highlight>
                <a:latin typeface="Arial"/>
                <a:ea typeface="Arial"/>
                <a:cs typeface="Arial"/>
                <a:sym typeface="Arial"/>
              </a:rPr>
              <a:t>The Common Language me (</a:t>
            </a:r>
            <a:r>
              <a:rPr lang="en-GB">
                <a:solidFill>
                  <a:srgbClr val="212529"/>
                </a:solidFill>
                <a:highlight>
                  <a:srgbClr val="00FF00"/>
                </a:highlight>
                <a:latin typeface="Arial"/>
                <a:ea typeface="Arial"/>
                <a:cs typeface="Arial"/>
                <a:sym typeface="Arial"/>
              </a:rPr>
              <a:t>Runti</a:t>
            </a:r>
            <a:r>
              <a:rPr lang="en-GB">
                <a:solidFill>
                  <a:srgbClr val="212529"/>
                </a:solidFill>
                <a:highlight>
                  <a:srgbClr val="00FF00"/>
                </a:highlight>
                <a:latin typeface="Arial"/>
                <a:ea typeface="Arial"/>
                <a:cs typeface="Arial"/>
                <a:sym typeface="Arial"/>
              </a:rPr>
              <a:t>CLR)</a:t>
            </a:r>
            <a:r>
              <a:rPr lang="en-GB">
                <a:solidFill>
                  <a:srgbClr val="212529"/>
                </a:solidFill>
                <a:highlight>
                  <a:srgbClr val="FFFFFF"/>
                </a:highlight>
                <a:latin typeface="Arial"/>
                <a:ea typeface="Arial"/>
                <a:cs typeface="Arial"/>
                <a:sym typeface="Arial"/>
              </a:rPr>
              <a:t> is the execution engine that handles running applications. It provides services like thread management, garbage collection, type-safety, exception handling, and more.</a:t>
            </a:r>
            <a:endParaRPr>
              <a:solidFill>
                <a:srgbClr val="212529"/>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12529"/>
              </a:buClr>
              <a:buSzPts val="1800"/>
              <a:buFont typeface="Arial"/>
              <a:buChar char="●"/>
            </a:pPr>
            <a:r>
              <a:rPr lang="en-GB">
                <a:solidFill>
                  <a:srgbClr val="212529"/>
                </a:solidFill>
                <a:highlight>
                  <a:srgbClr val="00FF00"/>
                </a:highlight>
                <a:latin typeface="Arial"/>
                <a:ea typeface="Arial"/>
                <a:cs typeface="Arial"/>
                <a:sym typeface="Arial"/>
              </a:rPr>
              <a:t>The Class Library</a:t>
            </a:r>
            <a:r>
              <a:rPr lang="en-GB">
                <a:solidFill>
                  <a:srgbClr val="212529"/>
                </a:solidFill>
                <a:highlight>
                  <a:srgbClr val="FFFFFF"/>
                </a:highlight>
                <a:latin typeface="Arial"/>
                <a:ea typeface="Arial"/>
                <a:cs typeface="Arial"/>
                <a:sym typeface="Arial"/>
              </a:rPr>
              <a:t> provides a set of APIs and types for common functionality. It provides types for strings, dates, numbers, etc. The Class Library includes APIs for reading and writing files, connecting to databases, drawing, and more.</a:t>
            </a:r>
            <a:endParaRPr>
              <a:solidFill>
                <a:srgbClr val="212529"/>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800"/>
              <a:buNone/>
            </a:pPr>
            <a:r>
              <a:t/>
            </a:r>
            <a:endParaRPr sz="1150">
              <a:solidFill>
                <a:srgbClr val="212529"/>
              </a:solidFill>
              <a:highlight>
                <a:srgbClr val="F0F0F0"/>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8275" y="452425"/>
            <a:ext cx="3540300" cy="2817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400"/>
              </a:spcAft>
              <a:buClr>
                <a:schemeClr val="dk2"/>
              </a:buClr>
              <a:buSzPts val="1100"/>
              <a:buFont typeface="Arial"/>
              <a:buNone/>
            </a:pPr>
            <a:r>
              <a:rPr lang="en-GB">
                <a:solidFill>
                  <a:srgbClr val="FFFFFF"/>
                </a:solidFill>
                <a:highlight>
                  <a:schemeClr val="dk1"/>
                </a:highlight>
              </a:rPr>
              <a:t>Architecture of .NET Framework</a:t>
            </a:r>
            <a:endParaRPr>
              <a:solidFill>
                <a:srgbClr val="FFFFFF"/>
              </a:solidFill>
              <a:highlight>
                <a:schemeClr val="dk1"/>
              </a:highlight>
            </a:endParaRPr>
          </a:p>
        </p:txBody>
      </p:sp>
      <p:pic>
        <p:nvPicPr>
          <p:cNvPr id="84" name="Google Shape;84;p5"/>
          <p:cNvPicPr preferRelativeResize="0"/>
          <p:nvPr/>
        </p:nvPicPr>
        <p:blipFill rotWithShape="1">
          <a:blip r:embed="rId3">
            <a:alphaModFix/>
          </a:blip>
          <a:srcRect b="0" l="0" r="0" t="0"/>
          <a:stretch/>
        </p:blipFill>
        <p:spPr>
          <a:xfrm>
            <a:off x="4015600" y="156425"/>
            <a:ext cx="4968825" cy="483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What is CLS and CTS ?</a:t>
            </a:r>
            <a:endParaRPr sz="2700">
              <a:solidFill>
                <a:srgbClr val="FFFFFF"/>
              </a:solidFill>
              <a:highlight>
                <a:schemeClr val="dk1"/>
              </a:highlight>
            </a:endParaRPr>
          </a:p>
        </p:txBody>
      </p:sp>
      <p:sp>
        <p:nvSpPr>
          <p:cNvPr id="90" name="Google Shape;90;p6"/>
          <p:cNvSpPr txBox="1"/>
          <p:nvPr>
            <p:ph idx="1" type="body"/>
          </p:nvPr>
        </p:nvSpPr>
        <p:spPr>
          <a:xfrm>
            <a:off x="249925" y="1686850"/>
            <a:ext cx="8520600" cy="247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2400">
                <a:solidFill>
                  <a:srgbClr val="212121"/>
                </a:solidFill>
                <a:highlight>
                  <a:srgbClr val="FFFFFF"/>
                </a:highlight>
                <a:latin typeface="Arial"/>
                <a:ea typeface="Arial"/>
                <a:cs typeface="Arial"/>
                <a:sym typeface="Arial"/>
              </a:rPr>
              <a:t>CTS and CLS are parts of .NET CLR and are responsible for type safety within the code. Both allow cross-language communication and type safety. In this article, I would like to expose the relationship between these two.</a:t>
            </a:r>
            <a:endParaRPr sz="2400">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800"/>
              <a:buNone/>
            </a:pPr>
            <a:r>
              <a:t/>
            </a:r>
            <a:endParaRPr sz="1600">
              <a:solidFill>
                <a:srgbClr val="21212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CLS - (Common Language Specification)</a:t>
            </a:r>
            <a:endParaRPr sz="2700">
              <a:solidFill>
                <a:srgbClr val="FFFFFF"/>
              </a:solidFill>
              <a:highlight>
                <a:schemeClr val="dk1"/>
              </a:highlight>
            </a:endParaRPr>
          </a:p>
        </p:txBody>
      </p:sp>
      <p:sp>
        <p:nvSpPr>
          <p:cNvPr id="96" name="Google Shape;96;p7"/>
          <p:cNvSpPr txBox="1"/>
          <p:nvPr>
            <p:ph idx="1" type="body"/>
          </p:nvPr>
        </p:nvSpPr>
        <p:spPr>
          <a:xfrm>
            <a:off x="311700" y="1313700"/>
            <a:ext cx="8520600" cy="346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2"/>
              </a:buClr>
              <a:buSzPts val="1100"/>
              <a:buFont typeface="Arial"/>
              <a:buNone/>
            </a:pPr>
            <a:r>
              <a:rPr lang="en-GB" sz="1600">
                <a:solidFill>
                  <a:srgbClr val="212121"/>
                </a:solidFill>
                <a:highlight>
                  <a:srgbClr val="FFFFFF"/>
                </a:highlight>
                <a:latin typeface="Arial"/>
                <a:ea typeface="Arial"/>
                <a:cs typeface="Arial"/>
                <a:sym typeface="Arial"/>
              </a:rPr>
              <a:t>CLS stands for Common Language Specification and it is a subset of CTS. It defines a set of rules and restrictions that every language must follow which runs under the .NET framework. The languages which follow these set of rules are said to be CLS Compliant. In simple words, CLS enables cross-language integration or Interoperability.</a:t>
            </a:r>
            <a:endParaRPr sz="1600">
              <a:solidFill>
                <a:srgbClr val="212121"/>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2"/>
              </a:buClr>
              <a:buSzPts val="1100"/>
              <a:buFont typeface="Arial"/>
              <a:buNone/>
            </a:pPr>
            <a:r>
              <a:rPr b="1" lang="en-GB" sz="1600">
                <a:solidFill>
                  <a:srgbClr val="212121"/>
                </a:solidFill>
                <a:highlight>
                  <a:srgbClr val="FFFFFF"/>
                </a:highlight>
                <a:latin typeface="Arial"/>
                <a:ea typeface="Arial"/>
                <a:cs typeface="Arial"/>
                <a:sym typeface="Arial"/>
              </a:rPr>
              <a:t>For Example</a:t>
            </a:r>
            <a:endParaRPr b="1" sz="1600">
              <a:solidFill>
                <a:srgbClr val="212121"/>
              </a:solidFill>
              <a:highlight>
                <a:srgbClr val="FFFFFF"/>
              </a:highlight>
              <a:latin typeface="Arial"/>
              <a:ea typeface="Arial"/>
              <a:cs typeface="Arial"/>
              <a:sym typeface="Arial"/>
            </a:endParaRPr>
          </a:p>
          <a:p>
            <a:pPr indent="-330200" lvl="0" marL="457200" rtl="0" algn="l">
              <a:lnSpc>
                <a:spcPct val="115000"/>
              </a:lnSpc>
              <a:spcBef>
                <a:spcPts val="1200"/>
              </a:spcBef>
              <a:spcAft>
                <a:spcPts val="0"/>
              </a:spcAft>
              <a:buClr>
                <a:srgbClr val="212121"/>
              </a:buClr>
              <a:buSzPts val="1600"/>
              <a:buFont typeface="Arial"/>
              <a:buAutoNum type="arabicPeriod"/>
            </a:pPr>
            <a:r>
              <a:rPr lang="en-GB" sz="1600">
                <a:solidFill>
                  <a:srgbClr val="212121"/>
                </a:solidFill>
                <a:highlight>
                  <a:srgbClr val="FFFFFF"/>
                </a:highlight>
                <a:latin typeface="Arial"/>
                <a:ea typeface="Arial"/>
                <a:cs typeface="Arial"/>
                <a:sym typeface="Arial"/>
              </a:rPr>
              <a:t>if we talk about C# and VB.NET then, in C# every statement must have to end with a semicolon. it is also called a statement Terminator, but in VB.NET each statement should not end with a semicolon(;).</a:t>
            </a:r>
            <a:endParaRPr sz="1600">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700">
                <a:solidFill>
                  <a:srgbClr val="FFFFFF"/>
                </a:solidFill>
                <a:highlight>
                  <a:schemeClr val="dk1"/>
                </a:highlight>
              </a:rPr>
              <a:t>CTS - (Common Type System)</a:t>
            </a:r>
            <a:endParaRPr sz="2700">
              <a:solidFill>
                <a:srgbClr val="FFFFFF"/>
              </a:solidFill>
              <a:highlight>
                <a:schemeClr val="dk1"/>
              </a:highlight>
            </a:endParaRPr>
          </a:p>
        </p:txBody>
      </p:sp>
      <p:sp>
        <p:nvSpPr>
          <p:cNvPr id="102" name="Google Shape;10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600">
                <a:solidFill>
                  <a:srgbClr val="212121"/>
                </a:solidFill>
                <a:highlight>
                  <a:srgbClr val="FFFFFF"/>
                </a:highlight>
                <a:latin typeface="Arial"/>
                <a:ea typeface="Arial"/>
                <a:cs typeface="Arial"/>
                <a:sym typeface="Arial"/>
              </a:rPr>
              <a:t>Common Type System (CTS) describes the datatypes that can be used by managed code. CTS defines how these types are declared, used and managed in the runtime. It facilitates cross-language integration, type safety, and high-performance code execution. The rules defined in CTS can be used to define your own classes and values.</a:t>
            </a:r>
            <a:endParaRPr sz="1600">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GB" sz="1600">
                <a:solidFill>
                  <a:srgbClr val="212121"/>
                </a:solidFill>
                <a:highlight>
                  <a:srgbClr val="FFFFFF"/>
                </a:highlight>
                <a:latin typeface="Arial"/>
                <a:ea typeface="Arial"/>
                <a:cs typeface="Arial"/>
                <a:sym typeface="Arial"/>
              </a:rPr>
              <a:t>OR we can also understand like,</a:t>
            </a:r>
            <a:endParaRPr sz="1600">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GB" sz="1600">
                <a:solidFill>
                  <a:srgbClr val="212121"/>
                </a:solidFill>
                <a:highlight>
                  <a:srgbClr val="FFFFFF"/>
                </a:highlight>
                <a:latin typeface="Arial"/>
                <a:ea typeface="Arial"/>
                <a:cs typeface="Arial"/>
                <a:sym typeface="Arial"/>
              </a:rPr>
              <a:t>CTS deals with the data type. So here we have several languages and each and every language has its own data type and one language data type cannot be understandable by other languages but .NET Framework language can understand all the data types.</a:t>
            </a:r>
            <a:endParaRPr sz="1600">
              <a:solidFill>
                <a:srgbClr val="212121"/>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9"/>
          <p:cNvPicPr preferRelativeResize="0"/>
          <p:nvPr/>
        </p:nvPicPr>
        <p:blipFill rotWithShape="1">
          <a:blip r:embed="rId3">
            <a:alphaModFix/>
          </a:blip>
          <a:srcRect b="0" l="0" r="0" t="0"/>
          <a:stretch/>
        </p:blipFill>
        <p:spPr>
          <a:xfrm>
            <a:off x="3399350" y="1068425"/>
            <a:ext cx="5432950" cy="3816050"/>
          </a:xfrm>
          <a:prstGeom prst="rect">
            <a:avLst/>
          </a:prstGeom>
          <a:noFill/>
          <a:ln>
            <a:noFill/>
          </a:ln>
        </p:spPr>
      </p:pic>
      <p:sp>
        <p:nvSpPr>
          <p:cNvPr id="108" name="Google Shape;108;p9"/>
          <p:cNvSpPr txBox="1"/>
          <p:nvPr/>
        </p:nvSpPr>
        <p:spPr>
          <a:xfrm>
            <a:off x="51825" y="1588225"/>
            <a:ext cx="33993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212121"/>
                </a:solidFill>
                <a:highlight>
                  <a:srgbClr val="FFFFFF"/>
                </a:highlight>
                <a:latin typeface="Arial"/>
                <a:ea typeface="Arial"/>
                <a:cs typeface="Arial"/>
                <a:sym typeface="Arial"/>
              </a:rPr>
              <a:t>C# has an </a:t>
            </a:r>
            <a:r>
              <a:rPr b="1" i="0" lang="en-GB" sz="1800" u="none" cap="none" strike="noStrike">
                <a:solidFill>
                  <a:srgbClr val="212121"/>
                </a:solidFill>
                <a:highlight>
                  <a:srgbClr val="FFFFFF"/>
                </a:highlight>
                <a:latin typeface="Arial"/>
                <a:ea typeface="Arial"/>
                <a:cs typeface="Arial"/>
                <a:sym typeface="Arial"/>
              </a:rPr>
              <a:t>int </a:t>
            </a:r>
            <a:r>
              <a:rPr b="0" i="0" lang="en-GB" sz="1800" u="none" cap="none" strike="noStrike">
                <a:solidFill>
                  <a:srgbClr val="212121"/>
                </a:solidFill>
                <a:highlight>
                  <a:srgbClr val="FFFFFF"/>
                </a:highlight>
                <a:latin typeface="Arial"/>
                <a:ea typeface="Arial"/>
                <a:cs typeface="Arial"/>
                <a:sym typeface="Arial"/>
              </a:rPr>
              <a:t>data type and VB.NET has </a:t>
            </a:r>
            <a:r>
              <a:rPr b="1" i="0" lang="en-GB" sz="1800" u="none" cap="none" strike="noStrike">
                <a:solidFill>
                  <a:srgbClr val="212121"/>
                </a:solidFill>
                <a:highlight>
                  <a:srgbClr val="FFFFFF"/>
                </a:highlight>
                <a:latin typeface="Arial"/>
                <a:ea typeface="Arial"/>
                <a:cs typeface="Arial"/>
                <a:sym typeface="Arial"/>
              </a:rPr>
              <a:t>Integer </a:t>
            </a:r>
            <a:r>
              <a:rPr b="0" i="0" lang="en-GB" sz="1800" u="none" cap="none" strike="noStrike">
                <a:solidFill>
                  <a:srgbClr val="212121"/>
                </a:solidFill>
                <a:highlight>
                  <a:srgbClr val="FFFFFF"/>
                </a:highlight>
                <a:latin typeface="Arial"/>
                <a:ea typeface="Arial"/>
                <a:cs typeface="Arial"/>
                <a:sym typeface="Arial"/>
              </a:rPr>
              <a:t>data type. Hence a variable declared as an int in C# and Integer in VB.NET, finally after compilation, uses the same structure Int32 from CTS.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