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entury Gothic" panose="020B0502020202020204" pitchFamily="34" charset="0"/>
      <p:regular r:id="rId20"/>
      <p:bold r:id="rId21"/>
      <p:italic r:id="rId22"/>
      <p:boldItalic r:id="rId23"/>
    </p:embeddedFont>
  </p:embeddedFontLst>
  <p:custDataLst>
    <p:tags r:id="rId2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132" y="2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notesSlide" Target="../notesSlides/notesSlide14.xml"/><Relationship Id="rId7" Type="http://schemas.openxmlformats.org/officeDocument/2006/relationships/hyperlink" Target="https://www.iso.org/standard/27001" TargetMode="Externa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hyperlink" Target="https://www.browserstack.com/guide/coding-standards-best-practices#:~:text=Coding%20standards%20are%20a%20set,efficient%20code%20with%20minimal%20errors" TargetMode="External"/><Relationship Id="rId5" Type="http://schemas.openxmlformats.org/officeDocument/2006/relationships/hyperlink" Target="https://www.geeksforgeeks.org/computer-network-aaa-authentication-authorization-and-accounting/" TargetMode="External"/><Relationship Id="rId4" Type="http://schemas.openxmlformats.org/officeDocument/2006/relationships/hyperlink" Target="https://jatheon.com/blog/data-at-rest-data-in-motion-data-in-use/"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Drew Shepard</a:t>
            </a:r>
            <a:endParaRPr dirty="0"/>
          </a:p>
          <a:p>
            <a:pPr marL="0" lvl="0" indent="0" algn="l" rtl="0">
              <a:lnSpc>
                <a:spcPct val="70000"/>
              </a:lnSpc>
              <a:spcBef>
                <a:spcPts val="1000"/>
              </a:spcBef>
              <a:spcAft>
                <a:spcPts val="0"/>
              </a:spcAft>
              <a:buClr>
                <a:schemeClr val="lt1"/>
              </a:buClr>
              <a:buSzPts val="1850"/>
              <a:buNone/>
            </a:pPr>
            <a:endParaRPr sz="1850" i="1" dirty="0"/>
          </a:p>
          <a:p>
            <a:pPr marL="0" lvl="0" indent="0" algn="l" rtl="0">
              <a:lnSpc>
                <a:spcPct val="70000"/>
              </a:lnSpc>
              <a:spcBef>
                <a:spcPts val="1000"/>
              </a:spcBef>
              <a:spcAft>
                <a:spcPts val="0"/>
              </a:spcAft>
              <a:buSzPts val="1850"/>
              <a:buNone/>
            </a:pPr>
            <a:endParaRPr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sz="1600" dirty="0"/>
              <a:t>Planning and design: In the planning phase, we use threat modeling tools to identify potential security threats and vulnerabilities. This informs our security strategy and ensures we build with security in mind.</a:t>
            </a:r>
          </a:p>
          <a:p>
            <a:pPr marL="685800" lvl="1" indent="-228600" algn="l" rtl="0">
              <a:lnSpc>
                <a:spcPct val="90000"/>
              </a:lnSpc>
              <a:spcBef>
                <a:spcPts val="0"/>
              </a:spcBef>
              <a:spcAft>
                <a:spcPts val="0"/>
              </a:spcAft>
              <a:buClr>
                <a:schemeClr val="lt1"/>
              </a:buClr>
              <a:buSzPts val="2000"/>
              <a:buChar char="•"/>
            </a:pPr>
            <a:r>
              <a:rPr lang="en-US" sz="1600" dirty="0"/>
              <a:t>Code development: During code development, security linters and IDE plugins provide instant feedback to developers, highlighting code vulnerabilities and adherence to coding standards.</a:t>
            </a:r>
          </a:p>
          <a:p>
            <a:pPr marL="685800" lvl="1" indent="-228600" algn="l" rtl="0">
              <a:lnSpc>
                <a:spcPct val="90000"/>
              </a:lnSpc>
              <a:spcBef>
                <a:spcPts val="0"/>
              </a:spcBef>
              <a:spcAft>
                <a:spcPts val="0"/>
              </a:spcAft>
              <a:buClr>
                <a:schemeClr val="lt1"/>
              </a:buClr>
              <a:buSzPts val="2000"/>
              <a:buChar char="•"/>
            </a:pPr>
            <a:r>
              <a:rPr lang="en-US" sz="1600" dirty="0"/>
              <a:t>Testing: Static analysis tools scan the codebase for vulnerabilities during the build process, ensuring that potential issues are caught before the code progresses further.</a:t>
            </a:r>
          </a:p>
          <a:p>
            <a:pPr marL="685800" lvl="1" indent="-228600" algn="l" rtl="0">
              <a:lnSpc>
                <a:spcPct val="90000"/>
              </a:lnSpc>
              <a:spcBef>
                <a:spcPts val="0"/>
              </a:spcBef>
              <a:spcAft>
                <a:spcPts val="0"/>
              </a:spcAft>
              <a:buClr>
                <a:schemeClr val="lt1"/>
              </a:buClr>
              <a:buSzPts val="2000"/>
              <a:buChar char="•"/>
            </a:pPr>
            <a:r>
              <a:rPr lang="en-US" sz="1600" dirty="0"/>
              <a:t>Testing: Dynamic analysis tools test the application during runtime, identifying vulnerabilities in a real-world context. Fuzz testing tools introduce unexpected inputs to assess the application’s resilience against potential attacks. Security testing frameworks automate security-specific tests, simulating attacks like SQL injection and cross-site scripting</a:t>
            </a:r>
          </a:p>
          <a:p>
            <a:pPr marL="685800" lvl="1" indent="-228600" algn="l" rtl="0">
              <a:lnSpc>
                <a:spcPct val="90000"/>
              </a:lnSpc>
              <a:spcBef>
                <a:spcPts val="0"/>
              </a:spcBef>
              <a:spcAft>
                <a:spcPts val="0"/>
              </a:spcAft>
              <a:buClr>
                <a:schemeClr val="lt1"/>
              </a:buClr>
              <a:buSzPts val="2000"/>
              <a:buChar char="•"/>
            </a:pPr>
            <a:r>
              <a:rPr lang="en-US" sz="1600" dirty="0"/>
              <a:t>Deployment and monitoring: container security scanners assess container images for known vulnerabilities, ensuring secure deployments.</a:t>
            </a:r>
          </a:p>
          <a:p>
            <a:pPr marL="685800" lvl="1" indent="-228600" algn="l" rtl="0">
              <a:lnSpc>
                <a:spcPct val="90000"/>
              </a:lnSpc>
              <a:spcBef>
                <a:spcPts val="0"/>
              </a:spcBef>
              <a:spcAft>
                <a:spcPts val="0"/>
              </a:spcAft>
              <a:buClr>
                <a:schemeClr val="lt1"/>
              </a:buClr>
              <a:buSzPts val="2000"/>
              <a:buChar char="•"/>
            </a:pPr>
            <a:r>
              <a:rPr lang="en-US" sz="1600" dirty="0"/>
              <a:t>Feedback and iteration: continuous integration continuously integrates code and tests, providing feedback loops for rapid security updates.</a:t>
            </a:r>
          </a:p>
          <a:p>
            <a:pPr marL="685800" lvl="1" indent="-228600" algn="l" rtl="0">
              <a:lnSpc>
                <a:spcPct val="90000"/>
              </a:lnSpc>
              <a:spcBef>
                <a:spcPts val="0"/>
              </a:spcBef>
              <a:spcAft>
                <a:spcPts val="0"/>
              </a:spcAft>
              <a:buClr>
                <a:schemeClr val="lt1"/>
              </a:buClr>
              <a:buSzPts val="2000"/>
              <a:buChar char="•"/>
            </a:pPr>
            <a:r>
              <a:rPr lang="en-US" sz="1600" dirty="0"/>
              <a:t>Release and continuous improvement: vulnerability management tools help track and manage vulnerabilities in the developed software, allowing for prompt security updates.</a:t>
            </a: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536440"/>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lt1"/>
              </a:buClr>
              <a:buSzPts val="2000"/>
              <a:buChar char="•"/>
            </a:pPr>
            <a:r>
              <a:rPr lang="en-US" sz="2000" dirty="0"/>
              <a:t>Problem: Delayed vulnerability detection, Our strategy may lead to delayed detection of vulnerabilities, particularly those introduced in later stages. This increases the risk of critical issues reaching production.</a:t>
            </a:r>
          </a:p>
          <a:p>
            <a:pPr marL="228600" lvl="0" indent="-228600" algn="l" rtl="0">
              <a:lnSpc>
                <a:spcPct val="90000"/>
              </a:lnSpc>
              <a:spcBef>
                <a:spcPts val="0"/>
              </a:spcBef>
              <a:spcAft>
                <a:spcPts val="0"/>
              </a:spcAft>
              <a:buClr>
                <a:schemeClr val="lt1"/>
              </a:buClr>
              <a:buSzPts val="2000"/>
              <a:buChar char="•"/>
            </a:pPr>
            <a:r>
              <a:rPr lang="en-US" sz="2000" dirty="0"/>
              <a:t>Solution: implementing a comprehensive security training program to keep developers updated with the latest security threats and mitigation techniques.</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Risks and Benefits of Acting Now: </a:t>
            </a:r>
          </a:p>
          <a:p>
            <a:pPr marL="228600" lvl="0" indent="-228600" algn="l" rtl="0">
              <a:lnSpc>
                <a:spcPct val="90000"/>
              </a:lnSpc>
              <a:spcBef>
                <a:spcPts val="0"/>
              </a:spcBef>
              <a:spcAft>
                <a:spcPts val="0"/>
              </a:spcAft>
              <a:buClr>
                <a:schemeClr val="lt1"/>
              </a:buClr>
              <a:buSzPts val="2000"/>
              <a:buChar char="•"/>
            </a:pPr>
            <a:r>
              <a:rPr lang="en-US" sz="2000" dirty="0"/>
              <a:t>Risks: immediate changes might disrupt the existing workflow and require adjustment periods. Resources and time will be needed to implement new measures.</a:t>
            </a:r>
          </a:p>
          <a:p>
            <a:pPr marL="228600" lvl="0" indent="-228600" algn="l" rtl="0">
              <a:lnSpc>
                <a:spcPct val="90000"/>
              </a:lnSpc>
              <a:spcBef>
                <a:spcPts val="0"/>
              </a:spcBef>
              <a:spcAft>
                <a:spcPts val="0"/>
              </a:spcAft>
              <a:buClr>
                <a:schemeClr val="lt1"/>
              </a:buClr>
              <a:buSzPts val="2000"/>
              <a:buChar char="•"/>
            </a:pPr>
            <a:r>
              <a:rPr lang="en-US" sz="2000" dirty="0"/>
              <a:t>Benefits: Early action will result in more vulnerabilities being caught early, reducing remediation costs and potential security breaches.</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Risks and Benefits of Waiting:</a:t>
            </a:r>
          </a:p>
          <a:p>
            <a:pPr marL="228600" lvl="0" indent="-228600" algn="l" rtl="0">
              <a:lnSpc>
                <a:spcPct val="90000"/>
              </a:lnSpc>
              <a:spcBef>
                <a:spcPts val="0"/>
              </a:spcBef>
              <a:spcAft>
                <a:spcPts val="0"/>
              </a:spcAft>
              <a:buClr>
                <a:schemeClr val="lt1"/>
              </a:buClr>
              <a:buSzPts val="2000"/>
              <a:buChar char="•"/>
            </a:pPr>
            <a:r>
              <a:rPr lang="en-US" dirty="0"/>
              <a:t>Risks: Delaying changes exposes us to potential security breaches and vulnerabilities slipping through. It also delays the implementation of better practices.</a:t>
            </a:r>
          </a:p>
          <a:p>
            <a:pPr marL="228600" lvl="0" indent="-228600" algn="l" rtl="0">
              <a:lnSpc>
                <a:spcPct val="90000"/>
              </a:lnSpc>
              <a:spcBef>
                <a:spcPts val="0"/>
              </a:spcBef>
              <a:spcAft>
                <a:spcPts val="0"/>
              </a:spcAft>
              <a:buClr>
                <a:schemeClr val="lt1"/>
              </a:buClr>
              <a:buSzPts val="2000"/>
              <a:buChar char="•"/>
            </a:pPr>
            <a:r>
              <a:rPr lang="en-US" dirty="0"/>
              <a:t>Benefits: Temporary continuity in the existing workflow.</a:t>
            </a: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457200" y="2194560"/>
            <a:ext cx="11049000" cy="4024125"/>
          </a:xfrm>
          <a:prstGeom prst="rect">
            <a:avLst/>
          </a:prstGeom>
          <a:noFill/>
          <a:ln>
            <a:noFill/>
          </a:ln>
        </p:spPr>
        <p:txBody>
          <a:bodyPr spcFirstLastPara="1" wrap="square" lIns="91425" tIns="45700" rIns="91425" bIns="45700" anchor="t" anchorCtr="0">
            <a:normAutofit fontScale="92500" lnSpcReduction="10000"/>
          </a:bodyPr>
          <a:lstStyle/>
          <a:p>
            <a:pPr marL="1200150" lvl="2" indent="-285750">
              <a:spcBef>
                <a:spcPts val="0"/>
              </a:spcBef>
            </a:pPr>
            <a:r>
              <a:rPr lang="en-US" sz="2000" dirty="0"/>
              <a:t>Current Gaps:</a:t>
            </a:r>
          </a:p>
          <a:p>
            <a:pPr marL="1200150" lvl="2" indent="-285750">
              <a:spcBef>
                <a:spcPts val="0"/>
              </a:spcBef>
            </a:pPr>
            <a:r>
              <a:rPr lang="en-US" sz="2000" dirty="0"/>
              <a:t>Threat Detection and Response: Our current policy might lack a detailed strategy for real-time threat detection and rapid incident response. This could lead to delayed responses and heightened impact in case of security breaches.</a:t>
            </a:r>
          </a:p>
          <a:p>
            <a:pPr marL="1200150" lvl="2" indent="-285750">
              <a:spcBef>
                <a:spcPts val="0"/>
              </a:spcBef>
            </a:pPr>
            <a:r>
              <a:rPr lang="en-US" sz="2000" dirty="0"/>
              <a:t>Third-Party Risk Management: While we address internal security practices, our policy might not adequately address the risks posed by third-party services or components. This could expose us to vulnerabilities originating from external sources.</a:t>
            </a:r>
          </a:p>
          <a:p>
            <a:pPr marL="1200150" lvl="2" indent="-285750">
              <a:spcBef>
                <a:spcPts val="0"/>
              </a:spcBef>
            </a:pPr>
            <a:r>
              <a:rPr lang="en-US" sz="2000" dirty="0"/>
              <a:t>Standards to Adopt:</a:t>
            </a:r>
          </a:p>
          <a:p>
            <a:pPr marL="1200150" lvl="2" indent="-285750">
              <a:spcBef>
                <a:spcPts val="0"/>
              </a:spcBef>
            </a:pPr>
            <a:r>
              <a:rPr lang="en-US" sz="2000" dirty="0"/>
              <a:t>Zero Trust Architecture: To address current gaps, we should adopt a Zero Trust Architecture. This approach assumes that threats exist both inside and outside the network and enforces strict access controls and continuous monitoring.</a:t>
            </a:r>
          </a:p>
          <a:p>
            <a:pPr marL="1200150" lvl="2" indent="-285750">
              <a:spcBef>
                <a:spcPts val="0"/>
              </a:spcBef>
            </a:pPr>
            <a:r>
              <a:rPr lang="en-US" sz="2000" dirty="0"/>
              <a:t>ISO/IEC 27001: To strengthen our third-party risk management, we should consider adopting the ISO/IEC/ 27001 standard. This framework provides a structured approach to information security management, including third-party risk assessment and management.</a:t>
            </a: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571500" y="1775460"/>
            <a:ext cx="10820400" cy="5082540"/>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lt1"/>
              </a:buClr>
              <a:buSzPts val="2200"/>
              <a:buChar char="•"/>
            </a:pPr>
            <a:r>
              <a:rPr lang="en-US" dirty="0"/>
              <a:t>[Identify standards that should be adopted to prevent future problems.]</a:t>
            </a:r>
          </a:p>
          <a:p>
            <a:pPr marL="228600" lvl="0" indent="-228600" algn="l" rtl="0">
              <a:lnSpc>
                <a:spcPct val="90000"/>
              </a:lnSpc>
              <a:spcBef>
                <a:spcPts val="0"/>
              </a:spcBef>
              <a:spcAft>
                <a:spcPts val="0"/>
              </a:spcAft>
              <a:buClr>
                <a:schemeClr val="lt1"/>
              </a:buClr>
              <a:buSzPts val="2200"/>
              <a:buChar char="•"/>
            </a:pPr>
            <a:r>
              <a:rPr lang="en-US" sz="1800" dirty="0"/>
              <a:t>ISO/IEC 27001 – Information security management: This provides a comprehensive framework for information security management. It encompasses a systematic approach to identifying, assessing, and mitigating risks related to information security. By adopting ISO/IEC 27001, we establish a structured process for addressing security vulnerabilities, ensuring that our systems and data are well protected.</a:t>
            </a:r>
          </a:p>
          <a:p>
            <a:pPr marL="228600" lvl="0" indent="-228600" algn="l" rtl="0">
              <a:lnSpc>
                <a:spcPct val="90000"/>
              </a:lnSpc>
              <a:spcBef>
                <a:spcPts val="0"/>
              </a:spcBef>
              <a:spcAft>
                <a:spcPts val="0"/>
              </a:spcAft>
              <a:buClr>
                <a:schemeClr val="lt1"/>
              </a:buClr>
              <a:buSzPts val="2200"/>
              <a:buChar char="•"/>
            </a:pPr>
            <a:endParaRPr lang="en-US" sz="1800" dirty="0"/>
          </a:p>
          <a:p>
            <a:pPr marL="228600" lvl="0" indent="-228600" algn="l" rtl="0">
              <a:lnSpc>
                <a:spcPct val="90000"/>
              </a:lnSpc>
              <a:spcBef>
                <a:spcPts val="0"/>
              </a:spcBef>
              <a:spcAft>
                <a:spcPts val="0"/>
              </a:spcAft>
              <a:buClr>
                <a:schemeClr val="lt1"/>
              </a:buClr>
              <a:buSzPts val="2200"/>
              <a:buChar char="•"/>
            </a:pPr>
            <a:r>
              <a:rPr lang="en-US" sz="1800" dirty="0"/>
              <a:t>NIST Cybersecurity Framework: The NIST Cybersecurity Framework offers guidelines, best practices, and standards to manage cybersecurity risks. It emphasizes risk assessment, threat detection, and incident response. Integrating the NIST Framework into our strategy provides a holistic approach to identifying and mitigating potential problems before they escalate.</a:t>
            </a:r>
          </a:p>
          <a:p>
            <a:pPr marL="228600" lvl="0" indent="-228600" algn="l" rtl="0">
              <a:lnSpc>
                <a:spcPct val="90000"/>
              </a:lnSpc>
              <a:spcBef>
                <a:spcPts val="0"/>
              </a:spcBef>
              <a:spcAft>
                <a:spcPts val="0"/>
              </a:spcAft>
              <a:buClr>
                <a:schemeClr val="lt1"/>
              </a:buClr>
              <a:buSzPts val="2200"/>
              <a:buChar char="•"/>
            </a:pPr>
            <a:endParaRPr lang="en-US" sz="1800" dirty="0"/>
          </a:p>
          <a:p>
            <a:pPr marL="228600" lvl="0" indent="-228600" algn="l" rtl="0">
              <a:lnSpc>
                <a:spcPct val="90000"/>
              </a:lnSpc>
              <a:spcBef>
                <a:spcPts val="0"/>
              </a:spcBef>
              <a:spcAft>
                <a:spcPts val="0"/>
              </a:spcAft>
              <a:buClr>
                <a:schemeClr val="lt1"/>
              </a:buClr>
              <a:buSzPts val="2200"/>
              <a:buChar char="•"/>
            </a:pPr>
            <a:r>
              <a:rPr lang="en-US" sz="1800" dirty="0"/>
              <a:t>OWASP Application Security Verification Standard: The OWASP ASVS is a comprehensive framework for building and verifying secure applications. It provides guidelines for security requirements, verification activities, and testing techniques</a:t>
            </a:r>
          </a:p>
          <a:p>
            <a:pPr marL="228600" lvl="0" indent="-228600" algn="l" rtl="0">
              <a:lnSpc>
                <a:spcPct val="90000"/>
              </a:lnSpc>
              <a:spcBef>
                <a:spcPts val="0"/>
              </a:spcBef>
              <a:spcAft>
                <a:spcPts val="0"/>
              </a:spcAft>
              <a:buClr>
                <a:schemeClr val="lt1"/>
              </a:buClr>
              <a:buSzPts val="2200"/>
              <a:buChar char="•"/>
            </a:pPr>
            <a:endParaRPr lang="en-US" sz="1800" dirty="0"/>
          </a:p>
          <a:p>
            <a:pPr marL="228600" lvl="0" indent="-228600" algn="l" rtl="0">
              <a:lnSpc>
                <a:spcPct val="90000"/>
              </a:lnSpc>
              <a:spcBef>
                <a:spcPts val="0"/>
              </a:spcBef>
              <a:spcAft>
                <a:spcPts val="0"/>
              </a:spcAft>
              <a:buClr>
                <a:schemeClr val="lt1"/>
              </a:buClr>
              <a:buSzPts val="2200"/>
              <a:buChar char="•"/>
            </a:pPr>
            <a:r>
              <a:rPr lang="en-US" sz="1800" dirty="0"/>
              <a:t>CIS Critical Security Controls: The CIS Critical Security Controls offer a prioritized set of actions for enhancing cybersecurity posture. These controls focus on foundational security measures that significantly reduce the risk of cyberattacks. By aligning our security practices with the CIS controls, we establish a strong foundation that helps prevent a wide range of potential problems.</a:t>
            </a:r>
            <a:endParaRPr sz="1800" dirty="0"/>
          </a:p>
          <a:p>
            <a:pPr marL="228600" lvl="0" indent="-88900" algn="l" rtl="0">
              <a:lnSpc>
                <a:spcPct val="90000"/>
              </a:lnSpc>
              <a:spcBef>
                <a:spcPts val="1000"/>
              </a:spcBef>
              <a:spcAft>
                <a:spcPts val="0"/>
              </a:spcAft>
              <a:buClr>
                <a:schemeClr val="lt1"/>
              </a:buClr>
              <a:buSzPts val="2200"/>
              <a:buNone/>
            </a:pPr>
            <a:endParaRPr dirty="0"/>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1699260"/>
            <a:ext cx="10820400" cy="456184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sz="2000" dirty="0"/>
              <a:t>J. (2022, May 2). </a:t>
            </a:r>
            <a:r>
              <a:rPr lang="en-US" sz="2000" i="1" dirty="0"/>
              <a:t>A Complete Guide to Encryption--Data at Rest, Data in Motion, and Data in Use</a:t>
            </a:r>
            <a:r>
              <a:rPr lang="en-US" sz="2000" dirty="0"/>
              <a:t>. </a:t>
            </a:r>
            <a:r>
              <a:rPr lang="en-US" sz="2000" dirty="0" err="1"/>
              <a:t>Jatheon</a:t>
            </a:r>
            <a:r>
              <a:rPr lang="en-US" sz="2000" dirty="0"/>
              <a:t>. Retrieved August 12, 2023, from </a:t>
            </a:r>
            <a:r>
              <a:rPr lang="en-US" sz="2000" dirty="0">
                <a:hlinkClick r:id="rId4"/>
              </a:rPr>
              <a:t>https://jatheon.com/blog/data-at-rest-data-in-motion-data-in-use/</a:t>
            </a:r>
            <a:endParaRPr lang="en-US" sz="2000" dirty="0"/>
          </a:p>
          <a:p>
            <a:pPr marL="228600" lvl="0" indent="-228600" algn="l" rtl="0">
              <a:lnSpc>
                <a:spcPct val="90000"/>
              </a:lnSpc>
              <a:spcBef>
                <a:spcPts val="0"/>
              </a:spcBef>
              <a:spcAft>
                <a:spcPts val="0"/>
              </a:spcAft>
              <a:buClr>
                <a:schemeClr val="lt1"/>
              </a:buClr>
              <a:buSzPts val="2200"/>
              <a:buChar char="•"/>
            </a:pPr>
            <a:r>
              <a:rPr lang="en-US" sz="2000" dirty="0"/>
              <a:t>S. (2021, October 28). </a:t>
            </a:r>
            <a:r>
              <a:rPr lang="en-US" sz="2000" i="1" dirty="0"/>
              <a:t>Computer Network | AAA (Authentication, Authorization and Accounting)</a:t>
            </a:r>
            <a:r>
              <a:rPr lang="en-US" sz="2000" dirty="0"/>
              <a:t>. </a:t>
            </a:r>
            <a:r>
              <a:rPr lang="en-US" sz="2000" dirty="0" err="1"/>
              <a:t>Geeksforgeeks</a:t>
            </a:r>
            <a:r>
              <a:rPr lang="en-US" sz="2000" dirty="0"/>
              <a:t>. Retrieved August 12, 2023, from </a:t>
            </a:r>
            <a:r>
              <a:rPr lang="en-US" sz="2000" dirty="0">
                <a:hlinkClick r:id="rId5"/>
              </a:rPr>
              <a:t>https://www.geeksforgeeks.org/computer-network-aaa-authentication-authorization-and-accounting/</a:t>
            </a:r>
            <a:endParaRPr lang="en-US" sz="2000" dirty="0"/>
          </a:p>
          <a:p>
            <a:pPr marL="228600" lvl="0" indent="-228600" algn="l" rtl="0">
              <a:lnSpc>
                <a:spcPct val="90000"/>
              </a:lnSpc>
              <a:spcBef>
                <a:spcPts val="0"/>
              </a:spcBef>
              <a:spcAft>
                <a:spcPts val="0"/>
              </a:spcAft>
              <a:buClr>
                <a:schemeClr val="lt1"/>
              </a:buClr>
              <a:buSzPts val="2200"/>
              <a:buChar char="•"/>
            </a:pPr>
            <a:r>
              <a:rPr lang="en-US" sz="2000" dirty="0"/>
              <a:t>Bose, S. (2023, April 20). </a:t>
            </a:r>
            <a:r>
              <a:rPr lang="en-US" sz="2000" i="1" dirty="0"/>
              <a:t>Coding Standards and Best </a:t>
            </a:r>
            <a:r>
              <a:rPr lang="en-US" sz="2000" i="1" dirty="0" err="1"/>
              <a:t>Practieces</a:t>
            </a:r>
            <a:r>
              <a:rPr lang="en-US" sz="2000" i="1" dirty="0"/>
              <a:t> to Follow</a:t>
            </a:r>
            <a:r>
              <a:rPr lang="en-US" sz="2000" dirty="0"/>
              <a:t>. </a:t>
            </a:r>
            <a:r>
              <a:rPr lang="en-US" sz="2000" dirty="0" err="1"/>
              <a:t>Browerstack</a:t>
            </a:r>
            <a:r>
              <a:rPr lang="en-US" sz="2000" dirty="0"/>
              <a:t>. Retrieved August 12, 2023, from </a:t>
            </a:r>
            <a:r>
              <a:rPr lang="en-US" sz="2000" dirty="0">
                <a:hlinkClick r:id="rId6"/>
              </a:rPr>
              <a:t>https://www.browserstack.com/guide/coding-standards-best-practices#:~:text=Coding%20standards%20are%20a%20set,efficient%20code%20with%20minimal%20errors</a:t>
            </a:r>
            <a:r>
              <a:rPr lang="en-US" sz="2000" dirty="0"/>
              <a:t>.</a:t>
            </a:r>
          </a:p>
          <a:p>
            <a:pPr marL="228600" lvl="0" indent="-228600" algn="l" rtl="0">
              <a:lnSpc>
                <a:spcPct val="90000"/>
              </a:lnSpc>
              <a:spcBef>
                <a:spcPts val="0"/>
              </a:spcBef>
              <a:spcAft>
                <a:spcPts val="0"/>
              </a:spcAft>
              <a:buClr>
                <a:schemeClr val="lt1"/>
              </a:buClr>
              <a:buSzPts val="2200"/>
              <a:buChar char="•"/>
            </a:pPr>
            <a:r>
              <a:rPr lang="en-US" sz="2000" dirty="0"/>
              <a:t>I. (2022, October 1). </a:t>
            </a:r>
            <a:r>
              <a:rPr lang="en-US" sz="2000" i="1" dirty="0"/>
              <a:t>ISO/IEC 27001 Information security management systems</a:t>
            </a:r>
            <a:r>
              <a:rPr lang="en-US" sz="2000" dirty="0"/>
              <a:t>. Iso. Retrieved August 12, 2023, from </a:t>
            </a:r>
            <a:r>
              <a:rPr lang="en-US" sz="2000" dirty="0">
                <a:hlinkClick r:id="rId7"/>
              </a:rPr>
              <a:t>https://www.iso.org/standard/27001</a:t>
            </a:r>
            <a:endParaRPr lang="en-US" sz="2000" dirty="0"/>
          </a:p>
          <a:p>
            <a:pPr marL="228600" lvl="0" indent="-228600" algn="l" rtl="0">
              <a:lnSpc>
                <a:spcPct val="90000"/>
              </a:lnSpc>
              <a:spcBef>
                <a:spcPts val="0"/>
              </a:spcBef>
              <a:spcAft>
                <a:spcPts val="0"/>
              </a:spcAft>
              <a:buClr>
                <a:schemeClr val="lt1"/>
              </a:buClr>
              <a:buSzPts val="2200"/>
              <a:buChar char="•"/>
            </a:pPr>
            <a:endParaRPr lang="en-US" dirty="0"/>
          </a:p>
        </p:txBody>
      </p:sp>
      <p:pic>
        <p:nvPicPr>
          <p:cNvPr id="239" name="Google Shape;239;p14" descr="Green Pace logo"/>
          <p:cNvPicPr preferRelativeResize="0"/>
          <p:nvPr/>
        </p:nvPicPr>
        <p:blipFill>
          <a:blip r:embed="rId8">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685800" y="1889760"/>
            <a:ext cx="10820400"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sz="1800" dirty="0"/>
              <a:t>This is a model for cyber security and the defense in depth illustration. This helps keep data secured. The layers provide different strategies to defend against attack. The more layers there are the more secure it will be.</a:t>
            </a:r>
            <a:endParaRPr sz="1800"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1684129" y="2858423"/>
            <a:ext cx="8401616" cy="3884354"/>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0" algn="l" rtl="0">
              <a:lnSpc>
                <a:spcPct val="107916"/>
              </a:lnSpc>
              <a:spcBef>
                <a:spcPts val="0"/>
              </a:spcBef>
              <a:spcAft>
                <a:spcPts val="0"/>
              </a:spcAft>
              <a:buSzPts val="1800"/>
              <a:buNone/>
            </a:pPr>
            <a:r>
              <a:rPr lang="en-US" sz="2000" dirty="0">
                <a:solidFill>
                  <a:srgbClr val="FFFFFF"/>
                </a:solidFill>
              </a:rPr>
              <a:t>The threat matrix prioritizes threat levels.</a:t>
            </a:r>
            <a:endParaRPr dirty="0"/>
          </a:p>
        </p:txBody>
      </p:sp>
      <p:graphicFrame>
        <p:nvGraphicFramePr>
          <p:cNvPr id="161" name="Google Shape;161;p4" descr="Alt text required"/>
          <p:cNvGraphicFramePr/>
          <p:nvPr>
            <p:extLst>
              <p:ext uri="{D42A27DB-BD31-4B8C-83A1-F6EECF244321}">
                <p14:modId xmlns:p14="http://schemas.microsoft.com/office/powerpoint/2010/main" val="1866684477"/>
              </p:ext>
            </p:extLst>
          </p:nvPr>
        </p:nvGraphicFramePr>
        <p:xfrm>
          <a:off x="3210374" y="1701800"/>
          <a:ext cx="7835225" cy="5137485"/>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2534689">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p>
                    <a:p>
                      <a:pPr marL="0" marR="0" lvl="0" indent="0" algn="ctr" rtl="0">
                        <a:lnSpc>
                          <a:spcPct val="100000"/>
                        </a:lnSpc>
                        <a:spcBef>
                          <a:spcPts val="0"/>
                        </a:spcBef>
                        <a:spcAft>
                          <a:spcPts val="0"/>
                        </a:spcAft>
                        <a:buClr>
                          <a:srgbClr val="000000"/>
                        </a:buClr>
                        <a:buSzPts val="3600"/>
                        <a:buFont typeface="Arial" panose="020B0604020202020204" pitchFamily="34" charset="0"/>
                        <a:buNone/>
                      </a:pPr>
                      <a:r>
                        <a:rPr lang="en-US" sz="2000" u="none" strike="noStrike" cap="none" dirty="0">
                          <a:solidFill>
                            <a:schemeClr val="tx1"/>
                          </a:solidFill>
                        </a:rPr>
                        <a:t>STD-001-C++</a:t>
                      </a:r>
                    </a:p>
                    <a:p>
                      <a:pPr marL="0" marR="0" lvl="0" indent="0" algn="ctr" rtl="0">
                        <a:lnSpc>
                          <a:spcPct val="100000"/>
                        </a:lnSpc>
                        <a:spcBef>
                          <a:spcPts val="0"/>
                        </a:spcBef>
                        <a:spcAft>
                          <a:spcPts val="0"/>
                        </a:spcAft>
                        <a:buClr>
                          <a:srgbClr val="000000"/>
                        </a:buClr>
                        <a:buSzPts val="3600"/>
                        <a:buFont typeface="Arial" panose="020B0604020202020204" pitchFamily="34" charset="0"/>
                        <a:buNone/>
                      </a:pPr>
                      <a:r>
                        <a:rPr lang="en-US" sz="2000" u="none" strike="noStrike" cap="none" dirty="0">
                          <a:solidFill>
                            <a:schemeClr val="tx1"/>
                          </a:solidFill>
                        </a:rPr>
                        <a:t>STD-002-C++</a:t>
                      </a:r>
                    </a:p>
                    <a:p>
                      <a:pPr marL="0" marR="0" lvl="0" indent="0" algn="ctr" rtl="0">
                        <a:lnSpc>
                          <a:spcPct val="100000"/>
                        </a:lnSpc>
                        <a:spcBef>
                          <a:spcPts val="0"/>
                        </a:spcBef>
                        <a:spcAft>
                          <a:spcPts val="0"/>
                        </a:spcAft>
                        <a:buClr>
                          <a:srgbClr val="000000"/>
                        </a:buClr>
                        <a:buSzPts val="3600"/>
                        <a:buFont typeface="Arial" panose="020B0604020202020204" pitchFamily="34" charset="0"/>
                        <a:buNone/>
                      </a:pPr>
                      <a:r>
                        <a:rPr lang="en-US" sz="2000" u="none" strike="noStrike" cap="none" dirty="0">
                          <a:solidFill>
                            <a:schemeClr val="tx1"/>
                          </a:solidFill>
                        </a:rPr>
                        <a:t>STD-003-C++</a:t>
                      </a:r>
                    </a:p>
                    <a:p>
                      <a:pPr marL="0" marR="0" lvl="0" indent="0" algn="ctr" rtl="0">
                        <a:lnSpc>
                          <a:spcPct val="100000"/>
                        </a:lnSpc>
                        <a:spcBef>
                          <a:spcPts val="0"/>
                        </a:spcBef>
                        <a:spcAft>
                          <a:spcPts val="0"/>
                        </a:spcAft>
                        <a:buClr>
                          <a:srgbClr val="000000"/>
                        </a:buClr>
                        <a:buSzPts val="3600"/>
                        <a:buFont typeface="Arial" panose="020B0604020202020204" pitchFamily="34" charset="0"/>
                        <a:buNone/>
                      </a:pPr>
                      <a:r>
                        <a:rPr lang="en-US" sz="2000" u="none" strike="noStrike" cap="none" dirty="0">
                          <a:solidFill>
                            <a:schemeClr val="tx1"/>
                          </a:solidFill>
                        </a:rPr>
                        <a:t>STD-004-C++</a:t>
                      </a:r>
                    </a:p>
                    <a:p>
                      <a:pPr marL="0" marR="0" lvl="0" indent="0" algn="ctr" rtl="0">
                        <a:lnSpc>
                          <a:spcPct val="100000"/>
                        </a:lnSpc>
                        <a:spcBef>
                          <a:spcPts val="0"/>
                        </a:spcBef>
                        <a:spcAft>
                          <a:spcPts val="0"/>
                        </a:spcAft>
                        <a:buClr>
                          <a:srgbClr val="000000"/>
                        </a:buClr>
                        <a:buSzPts val="3600"/>
                        <a:buFont typeface="Arial" panose="020B0604020202020204" pitchFamily="34" charset="0"/>
                        <a:buNone/>
                      </a:pPr>
                      <a:r>
                        <a:rPr lang="en-US" sz="2000" u="none" strike="noStrike" cap="none" dirty="0">
                          <a:solidFill>
                            <a:schemeClr val="tx1"/>
                          </a:solidFill>
                        </a:rPr>
                        <a:t>STD-005-C++</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p>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chemeClr val="tx1"/>
                          </a:solidFill>
                        </a:rPr>
                        <a:t>STD-008-C++</a:t>
                      </a:r>
                    </a:p>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chemeClr val="tx1"/>
                          </a:solidFill>
                        </a:rPr>
                        <a:t>STD-009-C++</a:t>
                      </a:r>
                    </a:p>
                    <a:p>
                      <a:pPr marL="0" marR="0" lvl="0" indent="0" algn="ctr" rtl="0">
                        <a:lnSpc>
                          <a:spcPct val="100000"/>
                        </a:lnSpc>
                        <a:spcBef>
                          <a:spcPts val="0"/>
                        </a:spcBef>
                        <a:spcAft>
                          <a:spcPts val="0"/>
                        </a:spcAft>
                        <a:buClr>
                          <a:srgbClr val="000000"/>
                        </a:buClr>
                        <a:buSzPts val="3600"/>
                        <a:buFont typeface="Arial"/>
                        <a:buNone/>
                      </a:pPr>
                      <a:r>
                        <a:rPr lang="en-US" sz="2000" u="none" strike="noStrike" cap="none">
                          <a:solidFill>
                            <a:schemeClr val="tx1"/>
                          </a:solidFill>
                        </a:rPr>
                        <a:t>STD-010-C++</a:t>
                      </a:r>
                      <a:endParaRPr sz="20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2602796">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p>
                    <a:p>
                      <a:pPr marL="0" marR="0" lvl="0" indent="0" algn="ctr" rtl="0">
                        <a:lnSpc>
                          <a:spcPct val="100000"/>
                        </a:lnSpc>
                        <a:spcBef>
                          <a:spcPts val="0"/>
                        </a:spcBef>
                        <a:spcAft>
                          <a:spcPts val="0"/>
                        </a:spcAft>
                        <a:buClr>
                          <a:srgbClr val="000000"/>
                        </a:buClr>
                        <a:buSzPts val="3600"/>
                        <a:buFont typeface="Arial"/>
                        <a:buNone/>
                      </a:pPr>
                      <a:r>
                        <a:rPr lang="en-US" sz="2000" u="none" strike="noStrike" cap="none" dirty="0">
                          <a:solidFill>
                            <a:schemeClr val="tx1"/>
                          </a:solidFill>
                        </a:rPr>
                        <a:t>STD-007-C++</a:t>
                      </a:r>
                      <a:endParaRPr sz="20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2000" u="none" strike="noStrike" cap="none" dirty="0">
                          <a:solidFill>
                            <a:schemeClr val="tx1"/>
                          </a:solidFill>
                        </a:rPr>
                        <a:t>STD-006-C++</a:t>
                      </a:r>
                    </a:p>
                    <a:p>
                      <a:pPr marL="0" marR="0" lvl="0" indent="0" algn="ctr" rtl="0">
                        <a:lnSpc>
                          <a:spcPct val="100000"/>
                        </a:lnSpc>
                        <a:spcBef>
                          <a:spcPts val="0"/>
                        </a:spcBef>
                        <a:spcAft>
                          <a:spcPts val="0"/>
                        </a:spcAft>
                        <a:buClr>
                          <a:srgbClr val="000000"/>
                        </a:buClr>
                        <a:buSzPts val="3600"/>
                        <a:buFont typeface="Arial"/>
                        <a:buNone/>
                      </a:pPr>
                      <a:endParaRPr lang="en-US"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dirty="0"/>
              <a:t>Validate input</a:t>
            </a:r>
          </a:p>
          <a:p>
            <a:pPr marL="228600" lvl="0" indent="-228600" algn="l" rtl="0">
              <a:lnSpc>
                <a:spcPct val="90000"/>
              </a:lnSpc>
              <a:spcBef>
                <a:spcPts val="0"/>
              </a:spcBef>
              <a:spcAft>
                <a:spcPts val="0"/>
              </a:spcAft>
              <a:buClr>
                <a:schemeClr val="lt1"/>
              </a:buClr>
              <a:buSzPts val="2200"/>
              <a:buChar char="•"/>
            </a:pPr>
            <a:r>
              <a:rPr lang="en-US" dirty="0"/>
              <a:t>Heed compiler warnings</a:t>
            </a:r>
          </a:p>
          <a:p>
            <a:pPr marL="228600" lvl="0" indent="-228600" algn="l" rtl="0">
              <a:lnSpc>
                <a:spcPct val="90000"/>
              </a:lnSpc>
              <a:spcBef>
                <a:spcPts val="0"/>
              </a:spcBef>
              <a:spcAft>
                <a:spcPts val="0"/>
              </a:spcAft>
              <a:buClr>
                <a:schemeClr val="lt1"/>
              </a:buClr>
              <a:buSzPts val="2200"/>
              <a:buChar char="•"/>
            </a:pPr>
            <a:r>
              <a:rPr lang="en-US" dirty="0"/>
              <a:t>Architect and design for security policies</a:t>
            </a:r>
          </a:p>
          <a:p>
            <a:pPr marL="228600" lvl="0" indent="-228600" algn="l" rtl="0">
              <a:lnSpc>
                <a:spcPct val="90000"/>
              </a:lnSpc>
              <a:spcBef>
                <a:spcPts val="0"/>
              </a:spcBef>
              <a:spcAft>
                <a:spcPts val="0"/>
              </a:spcAft>
              <a:buClr>
                <a:schemeClr val="lt1"/>
              </a:buClr>
              <a:buSzPts val="2200"/>
              <a:buChar char="•"/>
            </a:pPr>
            <a:r>
              <a:rPr lang="en-US" dirty="0"/>
              <a:t>Keep it simple</a:t>
            </a:r>
          </a:p>
          <a:p>
            <a:pPr marL="228600" lvl="0" indent="-228600" algn="l" rtl="0">
              <a:lnSpc>
                <a:spcPct val="90000"/>
              </a:lnSpc>
              <a:spcBef>
                <a:spcPts val="0"/>
              </a:spcBef>
              <a:spcAft>
                <a:spcPts val="0"/>
              </a:spcAft>
              <a:buClr>
                <a:schemeClr val="lt1"/>
              </a:buClr>
              <a:buSzPts val="2200"/>
              <a:buChar char="•"/>
            </a:pPr>
            <a:r>
              <a:rPr lang="en-US" dirty="0"/>
              <a:t>Default deny</a:t>
            </a:r>
          </a:p>
          <a:p>
            <a:pPr marL="228600" lvl="0" indent="-228600" algn="l" rtl="0">
              <a:lnSpc>
                <a:spcPct val="90000"/>
              </a:lnSpc>
              <a:spcBef>
                <a:spcPts val="0"/>
              </a:spcBef>
              <a:spcAft>
                <a:spcPts val="0"/>
              </a:spcAft>
              <a:buClr>
                <a:schemeClr val="lt1"/>
              </a:buClr>
              <a:buSzPts val="2200"/>
              <a:buChar char="•"/>
            </a:pPr>
            <a:r>
              <a:rPr lang="en-US" dirty="0"/>
              <a:t>Adhere to the principle of least privilege</a:t>
            </a:r>
          </a:p>
          <a:p>
            <a:pPr marL="228600" lvl="0" indent="-228600" algn="l" rtl="0">
              <a:lnSpc>
                <a:spcPct val="90000"/>
              </a:lnSpc>
              <a:spcBef>
                <a:spcPts val="0"/>
              </a:spcBef>
              <a:spcAft>
                <a:spcPts val="0"/>
              </a:spcAft>
              <a:buClr>
                <a:schemeClr val="lt1"/>
              </a:buClr>
              <a:buSzPts val="2200"/>
              <a:buChar char="•"/>
            </a:pPr>
            <a:r>
              <a:rPr lang="en-US" dirty="0"/>
              <a:t>Sanitize data sent to other systems</a:t>
            </a:r>
          </a:p>
          <a:p>
            <a:pPr marL="228600" lvl="0" indent="-228600" algn="l" rtl="0">
              <a:lnSpc>
                <a:spcPct val="90000"/>
              </a:lnSpc>
              <a:spcBef>
                <a:spcPts val="0"/>
              </a:spcBef>
              <a:spcAft>
                <a:spcPts val="0"/>
              </a:spcAft>
              <a:buClr>
                <a:schemeClr val="lt1"/>
              </a:buClr>
              <a:buSzPts val="2200"/>
              <a:buChar char="•"/>
            </a:pPr>
            <a:r>
              <a:rPr lang="en-US" dirty="0"/>
              <a:t>Practice defense in depth</a:t>
            </a:r>
          </a:p>
          <a:p>
            <a:pPr marL="228600" lvl="0" indent="-228600" algn="l" rtl="0">
              <a:lnSpc>
                <a:spcPct val="90000"/>
              </a:lnSpc>
              <a:spcBef>
                <a:spcPts val="0"/>
              </a:spcBef>
              <a:spcAft>
                <a:spcPts val="0"/>
              </a:spcAft>
              <a:buClr>
                <a:schemeClr val="lt1"/>
              </a:buClr>
              <a:buSzPts val="2200"/>
              <a:buChar char="•"/>
            </a:pPr>
            <a:r>
              <a:rPr lang="en-US" dirty="0"/>
              <a:t>Use effective assurance techniques</a:t>
            </a:r>
          </a:p>
          <a:p>
            <a:pPr marL="228600" lvl="0" indent="-228600" algn="l" rtl="0">
              <a:lnSpc>
                <a:spcPct val="90000"/>
              </a:lnSpc>
              <a:spcBef>
                <a:spcPts val="0"/>
              </a:spcBef>
              <a:spcAft>
                <a:spcPts val="0"/>
              </a:spcAft>
              <a:buClr>
                <a:schemeClr val="lt1"/>
              </a:buClr>
              <a:buSzPts val="2200"/>
              <a:buChar char="•"/>
            </a:pPr>
            <a:r>
              <a:rPr lang="en-US" dirty="0"/>
              <a:t>Adopt a secure coding standard</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dirty="0"/>
              <a:t>Data Type: Priority level medium</a:t>
            </a:r>
          </a:p>
          <a:p>
            <a:pPr marL="228600" lvl="0" indent="-228600" algn="l" rtl="0">
              <a:lnSpc>
                <a:spcPct val="90000"/>
              </a:lnSpc>
              <a:spcBef>
                <a:spcPts val="0"/>
              </a:spcBef>
              <a:spcAft>
                <a:spcPts val="0"/>
              </a:spcAft>
              <a:buClr>
                <a:schemeClr val="lt1"/>
              </a:buClr>
              <a:buSzPts val="2000"/>
              <a:buChar char="•"/>
            </a:pPr>
            <a:r>
              <a:rPr lang="en-US" sz="2000" dirty="0"/>
              <a:t>Data Value: Priority level medium</a:t>
            </a:r>
          </a:p>
          <a:p>
            <a:pPr marL="228600" lvl="0" indent="-228600" algn="l" rtl="0">
              <a:lnSpc>
                <a:spcPct val="90000"/>
              </a:lnSpc>
              <a:spcBef>
                <a:spcPts val="0"/>
              </a:spcBef>
              <a:spcAft>
                <a:spcPts val="0"/>
              </a:spcAft>
              <a:buClr>
                <a:schemeClr val="lt1"/>
              </a:buClr>
              <a:buSzPts val="2000"/>
              <a:buChar char="•"/>
            </a:pPr>
            <a:r>
              <a:rPr lang="en-US" sz="2000" dirty="0"/>
              <a:t>String correctness: Priority level high</a:t>
            </a:r>
          </a:p>
          <a:p>
            <a:pPr marL="228600" lvl="0" indent="-228600" algn="l" rtl="0">
              <a:lnSpc>
                <a:spcPct val="90000"/>
              </a:lnSpc>
              <a:spcBef>
                <a:spcPts val="0"/>
              </a:spcBef>
              <a:spcAft>
                <a:spcPts val="0"/>
              </a:spcAft>
              <a:buClr>
                <a:schemeClr val="lt1"/>
              </a:buClr>
              <a:buSzPts val="2000"/>
              <a:buChar char="•"/>
            </a:pPr>
            <a:r>
              <a:rPr lang="en-US" sz="2000" dirty="0"/>
              <a:t>SQL Injection: Priority level high</a:t>
            </a:r>
          </a:p>
          <a:p>
            <a:pPr marL="228600" lvl="0" indent="-228600" algn="l" rtl="0">
              <a:lnSpc>
                <a:spcPct val="90000"/>
              </a:lnSpc>
              <a:spcBef>
                <a:spcPts val="0"/>
              </a:spcBef>
              <a:spcAft>
                <a:spcPts val="0"/>
              </a:spcAft>
              <a:buClr>
                <a:schemeClr val="lt1"/>
              </a:buClr>
              <a:buSzPts val="2000"/>
              <a:buChar char="•"/>
            </a:pPr>
            <a:r>
              <a:rPr lang="en-US" sz="2000" dirty="0"/>
              <a:t>Memory Protection: Priority level high</a:t>
            </a:r>
          </a:p>
          <a:p>
            <a:pPr marL="228600" lvl="0" indent="-228600" algn="l" rtl="0">
              <a:lnSpc>
                <a:spcPct val="90000"/>
              </a:lnSpc>
              <a:spcBef>
                <a:spcPts val="0"/>
              </a:spcBef>
              <a:spcAft>
                <a:spcPts val="0"/>
              </a:spcAft>
              <a:buClr>
                <a:schemeClr val="lt1"/>
              </a:buClr>
              <a:buSzPts val="2000"/>
              <a:buChar char="•"/>
            </a:pPr>
            <a:r>
              <a:rPr lang="en-US" sz="2000" dirty="0"/>
              <a:t>Assertions: Priority level low</a:t>
            </a:r>
          </a:p>
          <a:p>
            <a:pPr marL="228600" lvl="0" indent="-228600" algn="l" rtl="0">
              <a:lnSpc>
                <a:spcPct val="90000"/>
              </a:lnSpc>
              <a:spcBef>
                <a:spcPts val="0"/>
              </a:spcBef>
              <a:spcAft>
                <a:spcPts val="0"/>
              </a:spcAft>
              <a:buClr>
                <a:schemeClr val="lt1"/>
              </a:buClr>
              <a:buSzPts val="2000"/>
              <a:buChar char="•"/>
            </a:pPr>
            <a:r>
              <a:rPr lang="en-US" sz="2000" dirty="0"/>
              <a:t>Exceptions: Priority level low</a:t>
            </a:r>
          </a:p>
          <a:p>
            <a:pPr marL="228600" lvl="0" indent="-228600" algn="l" rtl="0">
              <a:lnSpc>
                <a:spcPct val="90000"/>
              </a:lnSpc>
              <a:spcBef>
                <a:spcPts val="0"/>
              </a:spcBef>
              <a:spcAft>
                <a:spcPts val="0"/>
              </a:spcAft>
              <a:buClr>
                <a:schemeClr val="lt1"/>
              </a:buClr>
              <a:buSzPts val="2000"/>
              <a:buChar char="•"/>
            </a:pPr>
            <a:r>
              <a:rPr lang="en-US" sz="2000" dirty="0"/>
              <a:t>File Handling: Priority level medium</a:t>
            </a:r>
          </a:p>
          <a:p>
            <a:pPr marL="228600" lvl="0" indent="-228600" algn="l" rtl="0">
              <a:lnSpc>
                <a:spcPct val="90000"/>
              </a:lnSpc>
              <a:spcBef>
                <a:spcPts val="0"/>
              </a:spcBef>
              <a:spcAft>
                <a:spcPts val="0"/>
              </a:spcAft>
              <a:buClr>
                <a:schemeClr val="lt1"/>
              </a:buClr>
              <a:buSzPts val="2000"/>
              <a:buChar char="•"/>
            </a:pPr>
            <a:r>
              <a:rPr lang="en-US" sz="2000" dirty="0"/>
              <a:t>Cross-site Scripting Prevention: Priority level medium</a:t>
            </a:r>
          </a:p>
          <a:p>
            <a:pPr marL="228600" lvl="0" indent="-228600" algn="l" rtl="0">
              <a:lnSpc>
                <a:spcPct val="90000"/>
              </a:lnSpc>
              <a:spcBef>
                <a:spcPts val="0"/>
              </a:spcBef>
              <a:spcAft>
                <a:spcPts val="0"/>
              </a:spcAft>
              <a:buClr>
                <a:schemeClr val="lt1"/>
              </a:buClr>
              <a:buSzPts val="2000"/>
              <a:buChar char="•"/>
            </a:pPr>
            <a:r>
              <a:rPr lang="en-US" sz="2000" dirty="0"/>
              <a:t>Authentication and Password Storage: Priority level medium</a:t>
            </a: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lt1"/>
              </a:buClr>
              <a:buSzPts val="2000"/>
              <a:buChar char="•"/>
            </a:pPr>
            <a:r>
              <a:rPr lang="en-US" sz="2400" u="sng" dirty="0"/>
              <a:t>Encryption in flight: </a:t>
            </a:r>
            <a:r>
              <a:rPr lang="en-US" sz="2400" dirty="0"/>
              <a:t>All data transmitted over networks must be encrypted using secure protocols like TLS/SSL.  Ensure encryption for data transfers between client-server, serve-database, and any other data exchange points.</a:t>
            </a:r>
          </a:p>
          <a:p>
            <a:pPr marL="228600" lvl="0" indent="-228600" algn="l" rtl="0">
              <a:lnSpc>
                <a:spcPct val="90000"/>
              </a:lnSpc>
              <a:spcBef>
                <a:spcPts val="0"/>
              </a:spcBef>
              <a:spcAft>
                <a:spcPts val="0"/>
              </a:spcAft>
              <a:buClr>
                <a:schemeClr val="lt1"/>
              </a:buClr>
              <a:buSzPts val="2000"/>
              <a:buChar char="•"/>
            </a:pPr>
            <a:endParaRPr lang="en-US" sz="2400" dirty="0"/>
          </a:p>
          <a:p>
            <a:pPr marL="228600" lvl="0" indent="-228600" algn="l" rtl="0">
              <a:lnSpc>
                <a:spcPct val="90000"/>
              </a:lnSpc>
              <a:spcBef>
                <a:spcPts val="0"/>
              </a:spcBef>
              <a:spcAft>
                <a:spcPts val="0"/>
              </a:spcAft>
              <a:buClr>
                <a:schemeClr val="lt1"/>
              </a:buClr>
              <a:buSzPts val="2000"/>
              <a:buChar char="•"/>
            </a:pPr>
            <a:r>
              <a:rPr lang="en-US" sz="2400" u="sng" dirty="0"/>
              <a:t>Encryption at Rest: </a:t>
            </a:r>
            <a:r>
              <a:rPr lang="en-US" sz="2400" dirty="0"/>
              <a:t>Sensitive data stored in databases, file systems, and storage devices must be encrypted using strong algorithms like AES. Encryption keys should be securely managed and stored separately from the encrypted data.</a:t>
            </a:r>
          </a:p>
          <a:p>
            <a:pPr marL="228600" lvl="0" indent="-228600" algn="l" rtl="0">
              <a:lnSpc>
                <a:spcPct val="90000"/>
              </a:lnSpc>
              <a:spcBef>
                <a:spcPts val="0"/>
              </a:spcBef>
              <a:spcAft>
                <a:spcPts val="0"/>
              </a:spcAft>
              <a:buClr>
                <a:schemeClr val="lt1"/>
              </a:buClr>
              <a:buSzPts val="2000"/>
              <a:buChar char="•"/>
            </a:pPr>
            <a:endParaRPr lang="en-US" sz="2400" u="sng" dirty="0"/>
          </a:p>
          <a:p>
            <a:pPr marL="228600" lvl="0" indent="-228600" algn="l" rtl="0">
              <a:lnSpc>
                <a:spcPct val="90000"/>
              </a:lnSpc>
              <a:spcBef>
                <a:spcPts val="0"/>
              </a:spcBef>
              <a:spcAft>
                <a:spcPts val="0"/>
              </a:spcAft>
              <a:buClr>
                <a:schemeClr val="lt1"/>
              </a:buClr>
              <a:buSzPts val="2000"/>
              <a:buChar char="•"/>
            </a:pPr>
            <a:r>
              <a:rPr lang="en-US" sz="2400" u="sng" dirty="0"/>
              <a:t>Encryption in Use: </a:t>
            </a:r>
            <a:r>
              <a:rPr lang="en-US" sz="2400" dirty="0"/>
              <a:t>Sensitive data being processed must be encrypted while in memory. Implement techniques such as memory encryption to protect against memory scraping attacks.</a:t>
            </a:r>
            <a:endParaRPr lang="en-US" sz="2400" u="sng" dirty="0"/>
          </a:p>
          <a:p>
            <a:pPr marL="228600" lvl="0" indent="-228600" algn="l" rtl="0">
              <a:lnSpc>
                <a:spcPct val="90000"/>
              </a:lnSpc>
              <a:spcBef>
                <a:spcPts val="0"/>
              </a:spcBef>
              <a:spcAft>
                <a:spcPts val="0"/>
              </a:spcAft>
              <a:buClr>
                <a:schemeClr val="lt1"/>
              </a:buClr>
              <a:buSzPts val="2000"/>
              <a:buChar char="•"/>
            </a:pPr>
            <a:endParaRPr sz="1600" u="sng"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400" u="sng" dirty="0"/>
              <a:t>Authentication: </a:t>
            </a:r>
            <a:r>
              <a:rPr lang="en-US" sz="2400" dirty="0"/>
              <a:t>This policy requires multi-factor authentication for access to sensitive systems. Strong password policies and regular password updates need to be enforced.</a:t>
            </a:r>
          </a:p>
          <a:p>
            <a:pPr marL="228600" lvl="0" indent="-228600" algn="l" rtl="0">
              <a:lnSpc>
                <a:spcPct val="90000"/>
              </a:lnSpc>
              <a:spcBef>
                <a:spcPts val="0"/>
              </a:spcBef>
              <a:spcAft>
                <a:spcPts val="0"/>
              </a:spcAft>
              <a:buClr>
                <a:schemeClr val="lt1"/>
              </a:buClr>
              <a:buSzPts val="2400"/>
              <a:buChar char="•"/>
            </a:pPr>
            <a:endParaRPr lang="en-US" sz="2400" dirty="0"/>
          </a:p>
          <a:p>
            <a:pPr marL="228600" lvl="0" indent="-228600" algn="l" rtl="0">
              <a:lnSpc>
                <a:spcPct val="90000"/>
              </a:lnSpc>
              <a:spcBef>
                <a:spcPts val="0"/>
              </a:spcBef>
              <a:spcAft>
                <a:spcPts val="0"/>
              </a:spcAft>
              <a:buClr>
                <a:schemeClr val="lt1"/>
              </a:buClr>
              <a:buSzPts val="2400"/>
              <a:buChar char="•"/>
            </a:pPr>
            <a:r>
              <a:rPr lang="en-US" sz="2400" u="sng" dirty="0"/>
              <a:t>Authorization: </a:t>
            </a:r>
            <a:r>
              <a:rPr lang="en-US" sz="2400" dirty="0"/>
              <a:t>This policy implements role-based access control for granting permissions. Applying the principle of least privilege to restrict access to only necessary resources.</a:t>
            </a:r>
          </a:p>
          <a:p>
            <a:pPr marL="228600" lvl="0" indent="-228600" algn="l" rtl="0">
              <a:lnSpc>
                <a:spcPct val="90000"/>
              </a:lnSpc>
              <a:spcBef>
                <a:spcPts val="0"/>
              </a:spcBef>
              <a:spcAft>
                <a:spcPts val="0"/>
              </a:spcAft>
              <a:buClr>
                <a:schemeClr val="lt1"/>
              </a:buClr>
              <a:buSzPts val="2400"/>
              <a:buChar char="•"/>
            </a:pPr>
            <a:endParaRPr lang="en-US" sz="2400" dirty="0"/>
          </a:p>
          <a:p>
            <a:pPr marL="228600" lvl="0" indent="-228600" algn="l" rtl="0">
              <a:lnSpc>
                <a:spcPct val="90000"/>
              </a:lnSpc>
              <a:spcBef>
                <a:spcPts val="0"/>
              </a:spcBef>
              <a:spcAft>
                <a:spcPts val="0"/>
              </a:spcAft>
              <a:buClr>
                <a:schemeClr val="lt1"/>
              </a:buClr>
              <a:buSzPts val="2400"/>
              <a:buChar char="•"/>
            </a:pPr>
            <a:r>
              <a:rPr lang="en-US" sz="2400" u="sng" dirty="0"/>
              <a:t>Accounting:</a:t>
            </a:r>
            <a:r>
              <a:rPr lang="en-US" sz="2400" dirty="0"/>
              <a:t> This policy logs all system activities and user interactions and establishes audit trails for tracking changes and actions.</a:t>
            </a:r>
            <a:endParaRPr u="sng"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5764763"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Unit tests help to limit vulnerabilities within the software. Buffer overflow unit tests will catch errors if a user attempts to input more than the max character limit. This limits the user’s character input to prevent the vulnerability.</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5" name="Picture 4" descr="A screenshot of a computer program&#10;&#10;Description automatically generated">
            <a:extLst>
              <a:ext uri="{FF2B5EF4-FFF2-40B4-BE49-F238E27FC236}">
                <a16:creationId xmlns:a16="http://schemas.microsoft.com/office/drawing/2014/main" id="{814644B0-0D7D-B908-66CB-D92DD2859A3A}"/>
              </a:ext>
            </a:extLst>
          </p:cNvPr>
          <p:cNvPicPr>
            <a:picLocks noChangeAspect="1"/>
          </p:cNvPicPr>
          <p:nvPr/>
        </p:nvPicPr>
        <p:blipFill>
          <a:blip r:embed="rId5"/>
          <a:stretch>
            <a:fillRect/>
          </a:stretch>
        </p:blipFill>
        <p:spPr>
          <a:xfrm>
            <a:off x="6450563" y="1698172"/>
            <a:ext cx="4715070" cy="4891580"/>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428</TotalTime>
  <Words>1342</Words>
  <Application>Microsoft Office PowerPoint</Application>
  <PresentationFormat>Widescreen</PresentationFormat>
  <Paragraphs>98</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Century Gothic</vt:lpstr>
      <vt:lpstr>Arial</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drew13shepard@gmail.com</cp:lastModifiedBy>
  <cp:revision>5</cp:revision>
  <dcterms:created xsi:type="dcterms:W3CDTF">2020-08-19T17:59:24Z</dcterms:created>
  <dcterms:modified xsi:type="dcterms:W3CDTF">2023-08-13T02:39:53Z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