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058400" cy="7315200"/>
  <p:notesSz cx="6858000" cy="9144000"/>
  <p:defaultTextStyle>
    <a:defPPr>
      <a:defRPr lang="en-US"/>
    </a:defPPr>
    <a:lvl1pPr marL="0" algn="l" defTabSz="5747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4724" algn="l" defTabSz="5747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49447" algn="l" defTabSz="5747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4171" algn="l" defTabSz="5747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298894" algn="l" defTabSz="5747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73618" algn="l" defTabSz="5747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48341" algn="l" defTabSz="5747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23065" algn="l" defTabSz="5747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597789" algn="l" defTabSz="5747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2" d="100"/>
          <a:sy n="72" d="100"/>
        </p:scale>
        <p:origin x="-1104" y="-112"/>
      </p:cViewPr>
      <p:guideLst>
        <p:guide orient="horz" pos="2304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72456"/>
            <a:ext cx="854964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145280"/>
            <a:ext cx="70408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9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3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8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23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7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3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38510" y="430107"/>
            <a:ext cx="3394710" cy="91541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430107"/>
            <a:ext cx="10016490" cy="91541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9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4700694"/>
            <a:ext cx="8549640" cy="1452880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3100495"/>
            <a:ext cx="8549640" cy="1600199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72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944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41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889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36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834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230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77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6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502747"/>
            <a:ext cx="6705600" cy="7081520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7620" y="2502747"/>
            <a:ext cx="6705600" cy="7081520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7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637453"/>
            <a:ext cx="4444207" cy="682413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724" indent="0">
              <a:buNone/>
              <a:defRPr sz="2500" b="1"/>
            </a:lvl2pPr>
            <a:lvl3pPr marL="1149447" indent="0">
              <a:buNone/>
              <a:defRPr sz="2300" b="1"/>
            </a:lvl3pPr>
            <a:lvl4pPr marL="1724171" indent="0">
              <a:buNone/>
              <a:defRPr sz="2000" b="1"/>
            </a:lvl4pPr>
            <a:lvl5pPr marL="2298894" indent="0">
              <a:buNone/>
              <a:defRPr sz="2000" b="1"/>
            </a:lvl5pPr>
            <a:lvl6pPr marL="2873618" indent="0">
              <a:buNone/>
              <a:defRPr sz="2000" b="1"/>
            </a:lvl6pPr>
            <a:lvl7pPr marL="3448341" indent="0">
              <a:buNone/>
              <a:defRPr sz="2000" b="1"/>
            </a:lvl7pPr>
            <a:lvl8pPr marL="4023065" indent="0">
              <a:buNone/>
              <a:defRPr sz="2000" b="1"/>
            </a:lvl8pPr>
            <a:lvl9pPr marL="4597789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319868"/>
            <a:ext cx="4444207" cy="4214707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637453"/>
            <a:ext cx="4445953" cy="682413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724" indent="0">
              <a:buNone/>
              <a:defRPr sz="2500" b="1"/>
            </a:lvl2pPr>
            <a:lvl3pPr marL="1149447" indent="0">
              <a:buNone/>
              <a:defRPr sz="2300" b="1"/>
            </a:lvl3pPr>
            <a:lvl4pPr marL="1724171" indent="0">
              <a:buNone/>
              <a:defRPr sz="2000" b="1"/>
            </a:lvl4pPr>
            <a:lvl5pPr marL="2298894" indent="0">
              <a:buNone/>
              <a:defRPr sz="2000" b="1"/>
            </a:lvl5pPr>
            <a:lvl6pPr marL="2873618" indent="0">
              <a:buNone/>
              <a:defRPr sz="2000" b="1"/>
            </a:lvl6pPr>
            <a:lvl7pPr marL="3448341" indent="0">
              <a:buNone/>
              <a:defRPr sz="2000" b="1"/>
            </a:lvl7pPr>
            <a:lvl8pPr marL="4023065" indent="0">
              <a:buNone/>
              <a:defRPr sz="2000" b="1"/>
            </a:lvl8pPr>
            <a:lvl9pPr marL="4597789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319868"/>
            <a:ext cx="4445953" cy="4214707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0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5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0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91253"/>
            <a:ext cx="3309145" cy="123952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91255"/>
            <a:ext cx="5622925" cy="6243321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530775"/>
            <a:ext cx="3309145" cy="5003801"/>
          </a:xfrm>
        </p:spPr>
        <p:txBody>
          <a:bodyPr/>
          <a:lstStyle>
            <a:lvl1pPr marL="0" indent="0">
              <a:buNone/>
              <a:defRPr sz="1800"/>
            </a:lvl1pPr>
            <a:lvl2pPr marL="574724" indent="0">
              <a:buNone/>
              <a:defRPr sz="1500"/>
            </a:lvl2pPr>
            <a:lvl3pPr marL="1149447" indent="0">
              <a:buNone/>
              <a:defRPr sz="1300"/>
            </a:lvl3pPr>
            <a:lvl4pPr marL="1724171" indent="0">
              <a:buNone/>
              <a:defRPr sz="1100"/>
            </a:lvl4pPr>
            <a:lvl5pPr marL="2298894" indent="0">
              <a:buNone/>
              <a:defRPr sz="1100"/>
            </a:lvl5pPr>
            <a:lvl6pPr marL="2873618" indent="0">
              <a:buNone/>
              <a:defRPr sz="1100"/>
            </a:lvl6pPr>
            <a:lvl7pPr marL="3448341" indent="0">
              <a:buNone/>
              <a:defRPr sz="1100"/>
            </a:lvl7pPr>
            <a:lvl8pPr marL="4023065" indent="0">
              <a:buNone/>
              <a:defRPr sz="1100"/>
            </a:lvl8pPr>
            <a:lvl9pPr marL="459778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8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120641"/>
            <a:ext cx="6035040" cy="60452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53627"/>
            <a:ext cx="6035040" cy="4389120"/>
          </a:xfrm>
        </p:spPr>
        <p:txBody>
          <a:bodyPr/>
          <a:lstStyle>
            <a:lvl1pPr marL="0" indent="0">
              <a:buNone/>
              <a:defRPr sz="4100"/>
            </a:lvl1pPr>
            <a:lvl2pPr marL="574724" indent="0">
              <a:buNone/>
              <a:defRPr sz="3600"/>
            </a:lvl2pPr>
            <a:lvl3pPr marL="1149447" indent="0">
              <a:buNone/>
              <a:defRPr sz="3000"/>
            </a:lvl3pPr>
            <a:lvl4pPr marL="1724171" indent="0">
              <a:buNone/>
              <a:defRPr sz="2500"/>
            </a:lvl4pPr>
            <a:lvl5pPr marL="2298894" indent="0">
              <a:buNone/>
              <a:defRPr sz="2500"/>
            </a:lvl5pPr>
            <a:lvl6pPr marL="2873618" indent="0">
              <a:buNone/>
              <a:defRPr sz="2500"/>
            </a:lvl6pPr>
            <a:lvl7pPr marL="3448341" indent="0">
              <a:buNone/>
              <a:defRPr sz="2500"/>
            </a:lvl7pPr>
            <a:lvl8pPr marL="4023065" indent="0">
              <a:buNone/>
              <a:defRPr sz="2500"/>
            </a:lvl8pPr>
            <a:lvl9pPr marL="4597789" indent="0">
              <a:buNone/>
              <a:defRPr sz="2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725162"/>
            <a:ext cx="6035040" cy="858519"/>
          </a:xfrm>
        </p:spPr>
        <p:txBody>
          <a:bodyPr/>
          <a:lstStyle>
            <a:lvl1pPr marL="0" indent="0">
              <a:buNone/>
              <a:defRPr sz="1800"/>
            </a:lvl1pPr>
            <a:lvl2pPr marL="574724" indent="0">
              <a:buNone/>
              <a:defRPr sz="1500"/>
            </a:lvl2pPr>
            <a:lvl3pPr marL="1149447" indent="0">
              <a:buNone/>
              <a:defRPr sz="1300"/>
            </a:lvl3pPr>
            <a:lvl4pPr marL="1724171" indent="0">
              <a:buNone/>
              <a:defRPr sz="1100"/>
            </a:lvl4pPr>
            <a:lvl5pPr marL="2298894" indent="0">
              <a:buNone/>
              <a:defRPr sz="1100"/>
            </a:lvl5pPr>
            <a:lvl6pPr marL="2873618" indent="0">
              <a:buNone/>
              <a:defRPr sz="1100"/>
            </a:lvl6pPr>
            <a:lvl7pPr marL="3448341" indent="0">
              <a:buNone/>
              <a:defRPr sz="1100"/>
            </a:lvl7pPr>
            <a:lvl8pPr marL="4023065" indent="0">
              <a:buNone/>
              <a:defRPr sz="1100"/>
            </a:lvl8pPr>
            <a:lvl9pPr marL="459778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8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  <a:prstGeom prst="rect">
            <a:avLst/>
          </a:prstGeom>
        </p:spPr>
        <p:txBody>
          <a:bodyPr vert="horz" lIns="114944" tIns="57472" rIns="114944" bIns="574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6882"/>
            <a:ext cx="9052560" cy="4827694"/>
          </a:xfrm>
          <a:prstGeom prst="rect">
            <a:avLst/>
          </a:prstGeom>
        </p:spPr>
        <p:txBody>
          <a:bodyPr vert="horz" lIns="114944" tIns="57472" rIns="114944" bIns="574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2346960" cy="389467"/>
          </a:xfrm>
          <a:prstGeom prst="rect">
            <a:avLst/>
          </a:prstGeom>
        </p:spPr>
        <p:txBody>
          <a:bodyPr vert="horz" lIns="114944" tIns="57472" rIns="114944" bIns="5747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50DB4-1807-D145-9A7E-655154275129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780108"/>
            <a:ext cx="3185160" cy="389467"/>
          </a:xfrm>
          <a:prstGeom prst="rect">
            <a:avLst/>
          </a:prstGeom>
        </p:spPr>
        <p:txBody>
          <a:bodyPr vert="horz" lIns="114944" tIns="57472" rIns="114944" bIns="5747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80108"/>
            <a:ext cx="2346960" cy="389467"/>
          </a:xfrm>
          <a:prstGeom prst="rect">
            <a:avLst/>
          </a:prstGeom>
        </p:spPr>
        <p:txBody>
          <a:bodyPr vert="horz" lIns="114944" tIns="57472" rIns="114944" bIns="5747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4724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43" indent="-431043" algn="l" defTabSz="574724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33926" indent="-359202" algn="l" defTabSz="574724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36809" indent="-287362" algn="l" defTabSz="574724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1533" indent="-287362" algn="l" defTabSz="574724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6256" indent="-287362" algn="l" defTabSz="574724" rtl="0" eaLnBrk="1" latinLnBrk="0" hangingPunct="1">
        <a:spcBef>
          <a:spcPct val="20000"/>
        </a:spcBef>
        <a:buFont typeface="Arial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0980" indent="-287362" algn="l" defTabSz="574724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5703" indent="-287362" algn="l" defTabSz="574724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10427" indent="-287362" algn="l" defTabSz="574724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85150" indent="-287362" algn="l" defTabSz="574724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47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724" algn="l" defTabSz="5747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9447" algn="l" defTabSz="5747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4171" algn="l" defTabSz="5747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8894" algn="l" defTabSz="5747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618" algn="l" defTabSz="5747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8341" algn="l" defTabSz="5747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065" algn="l" defTabSz="5747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7789" algn="l" defTabSz="5747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1" name="Group 2520"/>
          <p:cNvGrpSpPr/>
          <p:nvPr/>
        </p:nvGrpSpPr>
        <p:grpSpPr>
          <a:xfrm>
            <a:off x="37419" y="100951"/>
            <a:ext cx="4700478" cy="7101163"/>
            <a:chOff x="970747" y="1553838"/>
            <a:chExt cx="4700478" cy="7101163"/>
          </a:xfrm>
        </p:grpSpPr>
        <p:sp>
          <p:nvSpPr>
            <p:cNvPr id="2522" name="TextBox 2521"/>
            <p:cNvSpPr txBox="1"/>
            <p:nvPr/>
          </p:nvSpPr>
          <p:spPr>
            <a:xfrm>
              <a:off x="4098153" y="7728233"/>
              <a:ext cx="2478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3" name="TextBox 2522"/>
            <p:cNvSpPr txBox="1"/>
            <p:nvPr/>
          </p:nvSpPr>
          <p:spPr>
            <a:xfrm>
              <a:off x="2703166" y="7888344"/>
              <a:ext cx="415498" cy="369333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+=</a:t>
              </a:r>
              <a:endParaRPr lang="en-US" dirty="0"/>
            </a:p>
          </p:txBody>
        </p:sp>
        <p:sp>
          <p:nvSpPr>
            <p:cNvPr id="2524" name="Rectangle 2523"/>
            <p:cNvSpPr>
              <a:spLocks/>
            </p:cNvSpPr>
            <p:nvPr/>
          </p:nvSpPr>
          <p:spPr>
            <a:xfrm>
              <a:off x="2508601" y="7812144"/>
              <a:ext cx="171773" cy="152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25" name="Rectangle 2524"/>
            <p:cNvSpPr>
              <a:spLocks/>
            </p:cNvSpPr>
            <p:nvPr/>
          </p:nvSpPr>
          <p:spPr>
            <a:xfrm>
              <a:off x="3195377" y="7812144"/>
              <a:ext cx="557014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26" name="Rectangle 2525"/>
            <p:cNvSpPr>
              <a:spLocks/>
            </p:cNvSpPr>
            <p:nvPr/>
          </p:nvSpPr>
          <p:spPr>
            <a:xfrm>
              <a:off x="3195377" y="78121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27" name="Rectangle 2526"/>
            <p:cNvSpPr>
              <a:spLocks/>
            </p:cNvSpPr>
            <p:nvPr/>
          </p:nvSpPr>
          <p:spPr>
            <a:xfrm>
              <a:off x="3704965" y="78121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28" name="Rectangle 2527"/>
            <p:cNvSpPr>
              <a:spLocks/>
            </p:cNvSpPr>
            <p:nvPr/>
          </p:nvSpPr>
          <p:spPr>
            <a:xfrm>
              <a:off x="3659115" y="78121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29" name="Rectangle 2528"/>
            <p:cNvSpPr>
              <a:spLocks/>
            </p:cNvSpPr>
            <p:nvPr/>
          </p:nvSpPr>
          <p:spPr>
            <a:xfrm>
              <a:off x="3241290" y="78121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30" name="Rectangle 2529"/>
            <p:cNvSpPr>
              <a:spLocks/>
            </p:cNvSpPr>
            <p:nvPr/>
          </p:nvSpPr>
          <p:spPr>
            <a:xfrm>
              <a:off x="3288558" y="78121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31" name="Rectangle 2530"/>
            <p:cNvSpPr>
              <a:spLocks/>
            </p:cNvSpPr>
            <p:nvPr/>
          </p:nvSpPr>
          <p:spPr>
            <a:xfrm>
              <a:off x="3335468" y="78121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32" name="Rectangle 2531"/>
            <p:cNvSpPr>
              <a:spLocks/>
            </p:cNvSpPr>
            <p:nvPr/>
          </p:nvSpPr>
          <p:spPr>
            <a:xfrm>
              <a:off x="3380903" y="78121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33" name="Rectangle 2532"/>
            <p:cNvSpPr>
              <a:spLocks/>
            </p:cNvSpPr>
            <p:nvPr/>
          </p:nvSpPr>
          <p:spPr>
            <a:xfrm>
              <a:off x="3427813" y="78121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34" name="Rectangle 2533"/>
            <p:cNvSpPr>
              <a:spLocks/>
            </p:cNvSpPr>
            <p:nvPr/>
          </p:nvSpPr>
          <p:spPr>
            <a:xfrm>
              <a:off x="3472786" y="78121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35" name="Rectangle 2534"/>
            <p:cNvSpPr>
              <a:spLocks/>
            </p:cNvSpPr>
            <p:nvPr/>
          </p:nvSpPr>
          <p:spPr>
            <a:xfrm>
              <a:off x="3519696" y="78121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36" name="Rectangle 2535"/>
            <p:cNvSpPr>
              <a:spLocks/>
            </p:cNvSpPr>
            <p:nvPr/>
          </p:nvSpPr>
          <p:spPr>
            <a:xfrm>
              <a:off x="3613516" y="78121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37" name="Rectangle 2536"/>
            <p:cNvSpPr>
              <a:spLocks/>
            </p:cNvSpPr>
            <p:nvPr/>
          </p:nvSpPr>
          <p:spPr>
            <a:xfrm>
              <a:off x="3566606" y="78121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38" name="Rectangle 2537"/>
            <p:cNvSpPr>
              <a:spLocks/>
            </p:cNvSpPr>
            <p:nvPr/>
          </p:nvSpPr>
          <p:spPr>
            <a:xfrm>
              <a:off x="3912260" y="7812144"/>
              <a:ext cx="171773" cy="46099"/>
            </a:xfrm>
            <a:prstGeom prst="rect">
              <a:avLst/>
            </a:prstGeom>
            <a:solidFill>
              <a:srgbClr val="38B4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39" name="Right Brace 2538"/>
            <p:cNvSpPr/>
            <p:nvPr/>
          </p:nvSpPr>
          <p:spPr>
            <a:xfrm rot="5400000">
              <a:off x="3192074" y="7997810"/>
              <a:ext cx="54866" cy="45719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0" name="Right Brace 2539"/>
            <p:cNvSpPr/>
            <p:nvPr/>
          </p:nvSpPr>
          <p:spPr>
            <a:xfrm>
              <a:off x="4109552" y="7817260"/>
              <a:ext cx="54866" cy="45719"/>
            </a:xfrm>
            <a:prstGeom prst="rightBrac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1" name="TextBox 2540"/>
            <p:cNvSpPr txBox="1"/>
            <p:nvPr/>
          </p:nvSpPr>
          <p:spPr>
            <a:xfrm>
              <a:off x="3097937" y="8024615"/>
              <a:ext cx="2478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42" name="Group 2541"/>
            <p:cNvGrpSpPr/>
            <p:nvPr/>
          </p:nvGrpSpPr>
          <p:grpSpPr>
            <a:xfrm>
              <a:off x="3912255" y="7858865"/>
              <a:ext cx="171778" cy="460830"/>
              <a:chOff x="2962813" y="5745404"/>
              <a:chExt cx="171778" cy="460830"/>
            </a:xfrm>
            <a:solidFill>
              <a:srgbClr val="38B4FF"/>
            </a:solidFill>
          </p:grpSpPr>
          <p:sp>
            <p:nvSpPr>
              <p:cNvPr id="2904" name="Rectangle 2903"/>
              <p:cNvSpPr>
                <a:spLocks/>
              </p:cNvSpPr>
              <p:nvPr/>
            </p:nvSpPr>
            <p:spPr>
              <a:xfrm>
                <a:off x="2962817" y="5745404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5" name="Rectangle 2904"/>
              <p:cNvSpPr>
                <a:spLocks/>
              </p:cNvSpPr>
              <p:nvPr/>
            </p:nvSpPr>
            <p:spPr>
              <a:xfrm>
                <a:off x="2962816" y="5790985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6" name="Rectangle 2905"/>
              <p:cNvSpPr>
                <a:spLocks/>
              </p:cNvSpPr>
              <p:nvPr/>
            </p:nvSpPr>
            <p:spPr>
              <a:xfrm>
                <a:off x="2962815" y="5837084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7" name="Rectangle 2906"/>
              <p:cNvSpPr>
                <a:spLocks/>
              </p:cNvSpPr>
              <p:nvPr/>
            </p:nvSpPr>
            <p:spPr>
              <a:xfrm>
                <a:off x="2962818" y="5883183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8" name="Rectangle 2907"/>
              <p:cNvSpPr>
                <a:spLocks/>
              </p:cNvSpPr>
              <p:nvPr/>
            </p:nvSpPr>
            <p:spPr>
              <a:xfrm>
                <a:off x="2962814" y="5929282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9" name="Rectangle 2908"/>
              <p:cNvSpPr>
                <a:spLocks/>
              </p:cNvSpPr>
              <p:nvPr/>
            </p:nvSpPr>
            <p:spPr>
              <a:xfrm>
                <a:off x="2962813" y="6021838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0" name="Rectangle 2909"/>
              <p:cNvSpPr>
                <a:spLocks/>
              </p:cNvSpPr>
              <p:nvPr/>
            </p:nvSpPr>
            <p:spPr>
              <a:xfrm>
                <a:off x="2962818" y="5975381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1" name="Rectangle 2910"/>
              <p:cNvSpPr>
                <a:spLocks/>
              </p:cNvSpPr>
              <p:nvPr/>
            </p:nvSpPr>
            <p:spPr>
              <a:xfrm>
                <a:off x="2962818" y="6067937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2" name="Rectangle 2911"/>
              <p:cNvSpPr>
                <a:spLocks/>
              </p:cNvSpPr>
              <p:nvPr/>
            </p:nvSpPr>
            <p:spPr>
              <a:xfrm>
                <a:off x="2962818" y="6114036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3" name="Rectangle 2912"/>
              <p:cNvSpPr>
                <a:spLocks/>
              </p:cNvSpPr>
              <p:nvPr/>
            </p:nvSpPr>
            <p:spPr>
              <a:xfrm>
                <a:off x="2962818" y="6160135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43" name="Rectangle 2542"/>
            <p:cNvSpPr/>
            <p:nvPr/>
          </p:nvSpPr>
          <p:spPr>
            <a:xfrm>
              <a:off x="1369721" y="7862033"/>
              <a:ext cx="150338" cy="72777"/>
            </a:xfrm>
            <a:prstGeom prst="rect">
              <a:avLst/>
            </a:prstGeom>
            <a:solidFill>
              <a:srgbClr val="E500E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4" name="TextBox 2543"/>
            <p:cNvSpPr txBox="1"/>
            <p:nvPr/>
          </p:nvSpPr>
          <p:spPr>
            <a:xfrm>
              <a:off x="1482438" y="7784592"/>
              <a:ext cx="5854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L3 cache</a:t>
              </a:r>
              <a:endParaRPr lang="en-US" sz="900" dirty="0"/>
            </a:p>
          </p:txBody>
        </p:sp>
        <p:sp>
          <p:nvSpPr>
            <p:cNvPr id="2545" name="Rectangle 2544"/>
            <p:cNvSpPr/>
            <p:nvPr/>
          </p:nvSpPr>
          <p:spPr>
            <a:xfrm>
              <a:off x="1369721" y="7990049"/>
              <a:ext cx="150338" cy="72777"/>
            </a:xfrm>
            <a:prstGeom prst="rect">
              <a:avLst/>
            </a:prstGeom>
            <a:solidFill>
              <a:srgbClr val="00CE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6" name="Rectangle 2545"/>
            <p:cNvSpPr/>
            <p:nvPr/>
          </p:nvSpPr>
          <p:spPr>
            <a:xfrm>
              <a:off x="1369720" y="8118065"/>
              <a:ext cx="150338" cy="72777"/>
            </a:xfrm>
            <a:prstGeom prst="rect">
              <a:avLst/>
            </a:prstGeom>
            <a:solidFill>
              <a:srgbClr val="38B4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7" name="TextBox 2546"/>
            <p:cNvSpPr txBox="1"/>
            <p:nvPr/>
          </p:nvSpPr>
          <p:spPr>
            <a:xfrm>
              <a:off x="1482350" y="7911009"/>
              <a:ext cx="5854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L2 cache</a:t>
              </a:r>
              <a:endParaRPr lang="en-US" sz="900" dirty="0"/>
            </a:p>
          </p:txBody>
        </p:sp>
        <p:sp>
          <p:nvSpPr>
            <p:cNvPr id="2548" name="TextBox 2547"/>
            <p:cNvSpPr txBox="1"/>
            <p:nvPr/>
          </p:nvSpPr>
          <p:spPr>
            <a:xfrm>
              <a:off x="1482438" y="8041617"/>
              <a:ext cx="5854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L1 cache</a:t>
              </a:r>
              <a:endParaRPr lang="en-US" sz="900" dirty="0"/>
            </a:p>
          </p:txBody>
        </p:sp>
        <p:sp>
          <p:nvSpPr>
            <p:cNvPr id="2549" name="Rectangle 2548"/>
            <p:cNvSpPr/>
            <p:nvPr/>
          </p:nvSpPr>
          <p:spPr>
            <a:xfrm>
              <a:off x="1369720" y="8246081"/>
              <a:ext cx="150338" cy="7277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0" name="TextBox 2549"/>
            <p:cNvSpPr txBox="1"/>
            <p:nvPr/>
          </p:nvSpPr>
          <p:spPr>
            <a:xfrm>
              <a:off x="1483769" y="8167053"/>
              <a:ext cx="5902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registers</a:t>
              </a:r>
              <a:endParaRPr lang="en-US" sz="900" dirty="0"/>
            </a:p>
          </p:txBody>
        </p:sp>
        <p:sp>
          <p:nvSpPr>
            <p:cNvPr id="2551" name="Rectangle 2550"/>
            <p:cNvSpPr/>
            <p:nvPr/>
          </p:nvSpPr>
          <p:spPr>
            <a:xfrm>
              <a:off x="1369720" y="7730373"/>
              <a:ext cx="150338" cy="7277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2" name="TextBox 2551"/>
            <p:cNvSpPr txBox="1"/>
            <p:nvPr/>
          </p:nvSpPr>
          <p:spPr>
            <a:xfrm>
              <a:off x="1483208" y="7651345"/>
              <a:ext cx="8435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main memory</a:t>
              </a:r>
              <a:endParaRPr lang="en-US" sz="900" dirty="0"/>
            </a:p>
          </p:txBody>
        </p:sp>
        <p:sp>
          <p:nvSpPr>
            <p:cNvPr id="2553" name="Rounded Rectangle 2552"/>
            <p:cNvSpPr/>
            <p:nvPr/>
          </p:nvSpPr>
          <p:spPr>
            <a:xfrm>
              <a:off x="1187976" y="7600989"/>
              <a:ext cx="4206240" cy="850392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54" name="TextBox 2553"/>
            <p:cNvSpPr txBox="1"/>
            <p:nvPr/>
          </p:nvSpPr>
          <p:spPr>
            <a:xfrm>
              <a:off x="2958732" y="7485574"/>
              <a:ext cx="793659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micro-kernel</a:t>
              </a:r>
              <a:endParaRPr lang="en-US" sz="900" dirty="0"/>
            </a:p>
          </p:txBody>
        </p:sp>
        <p:grpSp>
          <p:nvGrpSpPr>
            <p:cNvPr id="2555" name="Group 2554"/>
            <p:cNvGrpSpPr/>
            <p:nvPr/>
          </p:nvGrpSpPr>
          <p:grpSpPr>
            <a:xfrm>
              <a:off x="1457978" y="6950927"/>
              <a:ext cx="1160055" cy="988743"/>
              <a:chOff x="1457978" y="6950927"/>
              <a:chExt cx="1160055" cy="988743"/>
            </a:xfrm>
          </p:grpSpPr>
          <p:grpSp>
            <p:nvGrpSpPr>
              <p:cNvPr id="2900" name="Group 2899"/>
              <p:cNvGrpSpPr/>
              <p:nvPr/>
            </p:nvGrpSpPr>
            <p:grpSpPr>
              <a:xfrm>
                <a:off x="2282455" y="6950927"/>
                <a:ext cx="242029" cy="988743"/>
                <a:chOff x="2945471" y="5804829"/>
                <a:chExt cx="199029" cy="406401"/>
              </a:xfrm>
            </p:grpSpPr>
            <p:sp>
              <p:nvSpPr>
                <p:cNvPr id="2902" name="Bent Arrow 2901"/>
                <p:cNvSpPr/>
                <p:nvPr/>
              </p:nvSpPr>
              <p:spPr>
                <a:xfrm>
                  <a:off x="2945471" y="5804829"/>
                  <a:ext cx="198235" cy="223025"/>
                </a:xfrm>
                <a:prstGeom prst="bent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3" name="Bent Arrow 2902"/>
                <p:cNvSpPr/>
                <p:nvPr/>
              </p:nvSpPr>
              <p:spPr>
                <a:xfrm flipV="1">
                  <a:off x="2946265" y="5988205"/>
                  <a:ext cx="198235" cy="223025"/>
                </a:xfrm>
                <a:prstGeom prst="bent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01" name="TextBox 2900"/>
              <p:cNvSpPr txBox="1"/>
              <p:nvPr/>
            </p:nvSpPr>
            <p:spPr>
              <a:xfrm>
                <a:off x="1457978" y="7174775"/>
                <a:ext cx="11600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Update </a:t>
                </a:r>
                <a:r>
                  <a:rPr lang="en-US" sz="100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ij</a:t>
                </a:r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56" name="Rectangle 2555"/>
            <p:cNvSpPr/>
            <p:nvPr/>
          </p:nvSpPr>
          <p:spPr>
            <a:xfrm>
              <a:off x="2290041" y="7330281"/>
              <a:ext cx="45719" cy="2063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7" name="Right Brace 2556"/>
            <p:cNvSpPr/>
            <p:nvPr/>
          </p:nvSpPr>
          <p:spPr>
            <a:xfrm rot="10800000">
              <a:off x="2196346" y="6921751"/>
              <a:ext cx="54866" cy="155448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8" name="TextBox 2557"/>
            <p:cNvSpPr txBox="1"/>
            <p:nvPr/>
          </p:nvSpPr>
          <p:spPr>
            <a:xfrm>
              <a:off x="1947717" y="6883386"/>
              <a:ext cx="3507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8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2559" name="Rectangle 2558"/>
            <p:cNvSpPr>
              <a:spLocks/>
            </p:cNvSpPr>
            <p:nvPr/>
          </p:nvSpPr>
          <p:spPr>
            <a:xfrm>
              <a:off x="3196210" y="6915403"/>
              <a:ext cx="548640" cy="457200"/>
            </a:xfrm>
            <a:prstGeom prst="rect">
              <a:avLst/>
            </a:prstGeom>
            <a:solidFill>
              <a:srgbClr val="00CE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60" name="Rectangle 2559"/>
            <p:cNvSpPr>
              <a:spLocks/>
            </p:cNvSpPr>
            <p:nvPr/>
          </p:nvSpPr>
          <p:spPr>
            <a:xfrm>
              <a:off x="3196210" y="6915303"/>
              <a:ext cx="54864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1" name="Rectangle 2560"/>
            <p:cNvSpPr>
              <a:spLocks/>
            </p:cNvSpPr>
            <p:nvPr/>
          </p:nvSpPr>
          <p:spPr>
            <a:xfrm>
              <a:off x="3196210" y="7067707"/>
              <a:ext cx="54864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2" name="Rectangle 2561"/>
            <p:cNvSpPr>
              <a:spLocks/>
            </p:cNvSpPr>
            <p:nvPr/>
          </p:nvSpPr>
          <p:spPr>
            <a:xfrm>
              <a:off x="3196210" y="7220107"/>
              <a:ext cx="54983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63" name="Group 2562"/>
            <p:cNvGrpSpPr/>
            <p:nvPr/>
          </p:nvGrpSpPr>
          <p:grpSpPr>
            <a:xfrm>
              <a:off x="3237521" y="6935401"/>
              <a:ext cx="454819" cy="112204"/>
              <a:chOff x="2833085" y="4874324"/>
              <a:chExt cx="454819" cy="112204"/>
            </a:xfrm>
            <a:solidFill>
              <a:srgbClr val="00CE00"/>
            </a:solidFill>
          </p:grpSpPr>
          <p:cxnSp>
            <p:nvCxnSpPr>
              <p:cNvPr id="2887" name="Straight Arrow Connector 2886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8" name="Straight Connector 2887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9" name="Straight Connector 2888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0" name="Straight Connector 2889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1" name="Straight Connector 2890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2" name="Straight Connector 2891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3" name="Straight Connector 2892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4" name="Straight Connector 2893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5" name="Straight Connector 2894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6" name="Straight Connector 2895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7" name="Straight Connector 2896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8" name="Straight Connector 2897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9" name="Straight Connector 2898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4" name="Group 2563"/>
            <p:cNvGrpSpPr/>
            <p:nvPr/>
          </p:nvGrpSpPr>
          <p:grpSpPr>
            <a:xfrm>
              <a:off x="3237521" y="7093707"/>
              <a:ext cx="454819" cy="112204"/>
              <a:chOff x="2833085" y="4874324"/>
              <a:chExt cx="454819" cy="112204"/>
            </a:xfrm>
            <a:solidFill>
              <a:srgbClr val="00CE00"/>
            </a:solidFill>
          </p:grpSpPr>
          <p:cxnSp>
            <p:nvCxnSpPr>
              <p:cNvPr id="2874" name="Straight Arrow Connector 2873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5" name="Straight Connector 2874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6" name="Straight Connector 2875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7" name="Straight Connector 2876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8" name="Straight Connector 2877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9" name="Straight Connector 2878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0" name="Straight Connector 2879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1" name="Straight Connector 2880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2" name="Straight Connector 2881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3" name="Straight Connector 2882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4" name="Straight Connector 2883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5" name="Straight Connector 2884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6" name="Straight Connector 2885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5" name="Group 2564"/>
            <p:cNvGrpSpPr/>
            <p:nvPr/>
          </p:nvGrpSpPr>
          <p:grpSpPr>
            <a:xfrm>
              <a:off x="3237521" y="7240205"/>
              <a:ext cx="454819" cy="112204"/>
              <a:chOff x="2833085" y="4874324"/>
              <a:chExt cx="454819" cy="112204"/>
            </a:xfrm>
            <a:solidFill>
              <a:srgbClr val="00CE00"/>
            </a:solidFill>
          </p:grpSpPr>
          <p:cxnSp>
            <p:nvCxnSpPr>
              <p:cNvPr id="2861" name="Straight Arrow Connector 2860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2" name="Straight Connector 2861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3" name="Straight Connector 2862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4" name="Straight Connector 2863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5" name="Straight Connector 2864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6" name="Straight Connector 2865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7" name="Straight Connector 2866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8" name="Straight Connector 2867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9" name="Straight Connector 2868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0" name="Straight Connector 2869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1" name="Straight Connector 2870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2" name="Straight Connector 2871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3" name="Straight Connector 2872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6" name="TextBox 2565"/>
            <p:cNvSpPr txBox="1"/>
            <p:nvPr/>
          </p:nvSpPr>
          <p:spPr>
            <a:xfrm>
              <a:off x="2746900" y="6952796"/>
              <a:ext cx="415498" cy="369333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+=</a:t>
              </a:r>
              <a:endParaRPr lang="en-US" dirty="0"/>
            </a:p>
          </p:txBody>
        </p:sp>
        <p:sp>
          <p:nvSpPr>
            <p:cNvPr id="2567" name="Rectangle 2566"/>
            <p:cNvSpPr/>
            <p:nvPr/>
          </p:nvSpPr>
          <p:spPr>
            <a:xfrm>
              <a:off x="3910297" y="6908712"/>
              <a:ext cx="171773" cy="530353"/>
            </a:xfrm>
            <a:prstGeom prst="rect">
              <a:avLst/>
            </a:prstGeom>
            <a:solidFill>
              <a:srgbClr val="38B4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2568" name="Group 2567"/>
            <p:cNvGrpSpPr/>
            <p:nvPr/>
          </p:nvGrpSpPr>
          <p:grpSpPr>
            <a:xfrm>
              <a:off x="2505575" y="6916545"/>
              <a:ext cx="171773" cy="457204"/>
              <a:chOff x="2505575" y="6916545"/>
              <a:chExt cx="171773" cy="457204"/>
            </a:xfrm>
          </p:grpSpPr>
          <p:sp>
            <p:nvSpPr>
              <p:cNvPr id="2857" name="Rectangle 2856"/>
              <p:cNvSpPr/>
              <p:nvPr/>
            </p:nvSpPr>
            <p:spPr>
              <a:xfrm>
                <a:off x="2505575" y="6917688"/>
                <a:ext cx="171773" cy="45606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8" name="Rectangle 2857"/>
              <p:cNvSpPr>
                <a:spLocks/>
              </p:cNvSpPr>
              <p:nvPr/>
            </p:nvSpPr>
            <p:spPr>
              <a:xfrm>
                <a:off x="2505575" y="69165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9" name="Rectangle 2858"/>
              <p:cNvSpPr>
                <a:spLocks/>
              </p:cNvSpPr>
              <p:nvPr/>
            </p:nvSpPr>
            <p:spPr>
              <a:xfrm>
                <a:off x="2505575" y="70689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0" name="Rectangle 2859"/>
              <p:cNvSpPr>
                <a:spLocks/>
              </p:cNvSpPr>
              <p:nvPr/>
            </p:nvSpPr>
            <p:spPr>
              <a:xfrm>
                <a:off x="2505575" y="72213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69" name="Group 2568"/>
            <p:cNvGrpSpPr/>
            <p:nvPr/>
          </p:nvGrpSpPr>
          <p:grpSpPr>
            <a:xfrm>
              <a:off x="3941319" y="6948769"/>
              <a:ext cx="109728" cy="440213"/>
              <a:chOff x="2739147" y="3155891"/>
              <a:chExt cx="109728" cy="440213"/>
            </a:xfrm>
            <a:solidFill>
              <a:srgbClr val="38B4FF"/>
            </a:solidFill>
          </p:grpSpPr>
          <p:cxnSp>
            <p:nvCxnSpPr>
              <p:cNvPr id="2844" name="Straight Connector 2843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5" name="Straight Connector 2844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6" name="Straight Connector 2845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7" name="Straight Connector 2846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8" name="Straight Connector 2847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9" name="Straight Connector 2848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0" name="Straight Connector 2849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1" name="Straight Connector 2850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2" name="Straight Connector 2851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3" name="Straight Connector 2852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4" name="Straight Connector 2853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5" name="Straight Connector 2854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6" name="Straight Arrow Connector 2855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70" name="Right Brace 2569"/>
            <p:cNvSpPr/>
            <p:nvPr/>
          </p:nvSpPr>
          <p:spPr>
            <a:xfrm rot="16200000">
              <a:off x="2565643" y="6782437"/>
              <a:ext cx="54866" cy="164592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1" name="TextBox 2570"/>
            <p:cNvSpPr txBox="1"/>
            <p:nvPr/>
          </p:nvSpPr>
          <p:spPr>
            <a:xfrm>
              <a:off x="2447316" y="6649289"/>
              <a:ext cx="2915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2" name="Right Brace 2571"/>
            <p:cNvSpPr/>
            <p:nvPr/>
          </p:nvSpPr>
          <p:spPr>
            <a:xfrm>
              <a:off x="4118839" y="6913534"/>
              <a:ext cx="54864" cy="530352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3" name="TextBox 2572"/>
            <p:cNvSpPr txBox="1"/>
            <p:nvPr/>
          </p:nvSpPr>
          <p:spPr>
            <a:xfrm>
              <a:off x="4112478" y="7066166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74" name="Group 2573"/>
            <p:cNvGrpSpPr/>
            <p:nvPr/>
          </p:nvGrpSpPr>
          <p:grpSpPr>
            <a:xfrm>
              <a:off x="1146701" y="6547364"/>
              <a:ext cx="4288536" cy="1944216"/>
              <a:chOff x="197259" y="4433903"/>
              <a:chExt cx="4288536" cy="1944216"/>
            </a:xfrm>
          </p:grpSpPr>
          <p:sp>
            <p:nvSpPr>
              <p:cNvPr id="2842" name="Rounded Rectangle 2841"/>
              <p:cNvSpPr/>
              <p:nvPr/>
            </p:nvSpPr>
            <p:spPr>
              <a:xfrm>
                <a:off x="197259" y="4549319"/>
                <a:ext cx="4288536" cy="1828800"/>
              </a:xfrm>
              <a:prstGeom prst="roundRect">
                <a:avLst>
                  <a:gd name="adj" fmla="val 1714"/>
                </a:avLst>
              </a:prstGeom>
              <a:solidFill>
                <a:schemeClr val="accent1">
                  <a:alpha val="0"/>
                </a:schemeClr>
              </a:solidFill>
              <a:ln w="6350">
                <a:solidFill>
                  <a:srgbClr val="00C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3" name="TextBox 2842"/>
              <p:cNvSpPr txBox="1"/>
              <p:nvPr/>
            </p:nvSpPr>
            <p:spPr>
              <a:xfrm>
                <a:off x="2748598" y="4433903"/>
                <a:ext cx="152072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CE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1</a:t>
                </a:r>
                <a:r>
                  <a:rPr lang="en-US" sz="900" baseline="30000" dirty="0" smtClean="0"/>
                  <a:t>st</a:t>
                </a:r>
                <a:r>
                  <a:rPr lang="en-US" sz="900" dirty="0" smtClean="0"/>
                  <a:t> loop around micro-kernel</a:t>
                </a:r>
                <a:endParaRPr lang="en-US" sz="900" dirty="0"/>
              </a:p>
            </p:txBody>
          </p:sp>
        </p:grpSp>
        <p:sp>
          <p:nvSpPr>
            <p:cNvPr id="2575" name="Rectangle 2574"/>
            <p:cNvSpPr/>
            <p:nvPr/>
          </p:nvSpPr>
          <p:spPr>
            <a:xfrm>
              <a:off x="1301571" y="5897008"/>
              <a:ext cx="1373801" cy="458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76" name="TextBox 2575"/>
            <p:cNvSpPr txBox="1"/>
            <p:nvPr/>
          </p:nvSpPr>
          <p:spPr>
            <a:xfrm>
              <a:off x="2857369" y="5860935"/>
              <a:ext cx="3507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8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2577" name="TextBox 2576"/>
            <p:cNvSpPr txBox="1"/>
            <p:nvPr/>
          </p:nvSpPr>
          <p:spPr>
            <a:xfrm>
              <a:off x="2703535" y="5968657"/>
              <a:ext cx="415498" cy="369333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+=</a:t>
              </a:r>
              <a:endParaRPr lang="en-US" dirty="0"/>
            </a:p>
          </p:txBody>
        </p:sp>
        <p:sp>
          <p:nvSpPr>
            <p:cNvPr id="2578" name="Rectangle 2577"/>
            <p:cNvSpPr/>
            <p:nvPr/>
          </p:nvSpPr>
          <p:spPr>
            <a:xfrm>
              <a:off x="1302341" y="58996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79" name="Rectangle 2578"/>
            <p:cNvSpPr/>
            <p:nvPr/>
          </p:nvSpPr>
          <p:spPr>
            <a:xfrm>
              <a:off x="1474114" y="58996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80" name="Rectangle 2579"/>
            <p:cNvSpPr/>
            <p:nvPr/>
          </p:nvSpPr>
          <p:spPr>
            <a:xfrm>
              <a:off x="1645886" y="5899177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81" name="Rectangle 2580"/>
            <p:cNvSpPr/>
            <p:nvPr/>
          </p:nvSpPr>
          <p:spPr>
            <a:xfrm>
              <a:off x="1817278" y="58996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82" name="Rectangle 2581"/>
            <p:cNvSpPr/>
            <p:nvPr/>
          </p:nvSpPr>
          <p:spPr>
            <a:xfrm>
              <a:off x="1989050" y="58996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83" name="Rectangle 2582"/>
            <p:cNvSpPr/>
            <p:nvPr/>
          </p:nvSpPr>
          <p:spPr>
            <a:xfrm>
              <a:off x="2160824" y="58996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84" name="Rectangle 2583"/>
            <p:cNvSpPr/>
            <p:nvPr/>
          </p:nvSpPr>
          <p:spPr>
            <a:xfrm>
              <a:off x="2332596" y="58996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85" name="Rectangle 2584"/>
            <p:cNvSpPr/>
            <p:nvPr/>
          </p:nvSpPr>
          <p:spPr>
            <a:xfrm>
              <a:off x="2504370" y="58996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86" name="Rectangle 2585"/>
            <p:cNvSpPr/>
            <p:nvPr/>
          </p:nvSpPr>
          <p:spPr>
            <a:xfrm>
              <a:off x="3909794" y="5895109"/>
              <a:ext cx="1386113" cy="530353"/>
            </a:xfrm>
            <a:prstGeom prst="rect">
              <a:avLst/>
            </a:prstGeom>
            <a:solidFill>
              <a:srgbClr val="E500E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87" name="Rectangle 2586"/>
            <p:cNvSpPr>
              <a:spLocks/>
            </p:cNvSpPr>
            <p:nvPr/>
          </p:nvSpPr>
          <p:spPr>
            <a:xfrm>
              <a:off x="3190611" y="5900511"/>
              <a:ext cx="548640" cy="457200"/>
            </a:xfrm>
            <a:prstGeom prst="rect">
              <a:avLst/>
            </a:prstGeom>
            <a:solidFill>
              <a:srgbClr val="00CE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2588" name="Group 2587"/>
            <p:cNvGrpSpPr/>
            <p:nvPr/>
          </p:nvGrpSpPr>
          <p:grpSpPr>
            <a:xfrm>
              <a:off x="3190611" y="5900411"/>
              <a:ext cx="549830" cy="457204"/>
              <a:chOff x="2241169" y="3786950"/>
              <a:chExt cx="549830" cy="457204"/>
            </a:xfrm>
            <a:solidFill>
              <a:srgbClr val="00CE00"/>
            </a:solidFill>
          </p:grpSpPr>
          <p:sp>
            <p:nvSpPr>
              <p:cNvPr id="2839" name="Rectangle 2838"/>
              <p:cNvSpPr>
                <a:spLocks/>
              </p:cNvSpPr>
              <p:nvPr/>
            </p:nvSpPr>
            <p:spPr>
              <a:xfrm>
                <a:off x="2241169" y="3786950"/>
                <a:ext cx="548640" cy="152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0" name="Rectangle 2839"/>
              <p:cNvSpPr>
                <a:spLocks/>
              </p:cNvSpPr>
              <p:nvPr/>
            </p:nvSpPr>
            <p:spPr>
              <a:xfrm>
                <a:off x="2241169" y="3939354"/>
                <a:ext cx="548640" cy="152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1" name="Rectangle 2840"/>
              <p:cNvSpPr>
                <a:spLocks/>
              </p:cNvSpPr>
              <p:nvPr/>
            </p:nvSpPr>
            <p:spPr>
              <a:xfrm>
                <a:off x="2241169" y="4091754"/>
                <a:ext cx="549830" cy="152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89" name="Group 2588"/>
            <p:cNvGrpSpPr/>
            <p:nvPr/>
          </p:nvGrpSpPr>
          <p:grpSpPr>
            <a:xfrm>
              <a:off x="3231922" y="5920509"/>
              <a:ext cx="454819" cy="112204"/>
              <a:chOff x="2833085" y="4874324"/>
              <a:chExt cx="454819" cy="112204"/>
            </a:xfrm>
            <a:solidFill>
              <a:srgbClr val="00CE00"/>
            </a:solidFill>
          </p:grpSpPr>
          <p:cxnSp>
            <p:nvCxnSpPr>
              <p:cNvPr id="2826" name="Straight Arrow Connector 2825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7" name="Straight Connector 2826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8" name="Straight Connector 2827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9" name="Straight Connector 2828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0" name="Straight Connector 2829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1" name="Straight Connector 2830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2" name="Straight Connector 2831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3" name="Straight Connector 2832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4" name="Straight Connector 2833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5" name="Straight Connector 2834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6" name="Straight Connector 2835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7" name="Straight Connector 2836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8" name="Straight Connector 2837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0" name="Group 2589"/>
            <p:cNvGrpSpPr/>
            <p:nvPr/>
          </p:nvGrpSpPr>
          <p:grpSpPr>
            <a:xfrm>
              <a:off x="3231922" y="6078815"/>
              <a:ext cx="454819" cy="112204"/>
              <a:chOff x="2833085" y="4874324"/>
              <a:chExt cx="454819" cy="112204"/>
            </a:xfrm>
            <a:solidFill>
              <a:srgbClr val="00CE00"/>
            </a:solidFill>
          </p:grpSpPr>
          <p:cxnSp>
            <p:nvCxnSpPr>
              <p:cNvPr id="2813" name="Straight Arrow Connector 2812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4" name="Straight Connector 2813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5" name="Straight Connector 2814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6" name="Straight Connector 2815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7" name="Straight Connector 2816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8" name="Straight Connector 2817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9" name="Straight Connector 2818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0" name="Straight Connector 2819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1" name="Straight Connector 2820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2" name="Straight Connector 2821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3" name="Straight Connector 2822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4" name="Straight Connector 2823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5" name="Straight Connector 2824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1" name="Group 2590"/>
            <p:cNvGrpSpPr/>
            <p:nvPr/>
          </p:nvGrpSpPr>
          <p:grpSpPr>
            <a:xfrm>
              <a:off x="3231922" y="6225313"/>
              <a:ext cx="454819" cy="112204"/>
              <a:chOff x="2833085" y="4874324"/>
              <a:chExt cx="454819" cy="112204"/>
            </a:xfrm>
            <a:solidFill>
              <a:srgbClr val="00CE00"/>
            </a:solidFill>
          </p:grpSpPr>
          <p:cxnSp>
            <p:nvCxnSpPr>
              <p:cNvPr id="2800" name="Straight Arrow Connector 2799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1" name="Straight Connector 2800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2" name="Straight Connector 2801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3" name="Straight Connector 2802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4" name="Straight Connector 2803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5" name="Straight Connector 2804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6" name="Straight Connector 2805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7" name="Straight Connector 2806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8" name="Straight Connector 2807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9" name="Straight Connector 2808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0" name="Straight Connector 2809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1" name="Straight Connector 2810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2" name="Straight Connector 2811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92" name="Rectangle 2591"/>
            <p:cNvSpPr/>
            <p:nvPr/>
          </p:nvSpPr>
          <p:spPr>
            <a:xfrm>
              <a:off x="4082070" y="5895110"/>
              <a:ext cx="173736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3" name="Rectangle 2592"/>
            <p:cNvSpPr/>
            <p:nvPr/>
          </p:nvSpPr>
          <p:spPr>
            <a:xfrm>
              <a:off x="4255806" y="5895110"/>
              <a:ext cx="173736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4" name="Rectangle 2593"/>
            <p:cNvSpPr/>
            <p:nvPr/>
          </p:nvSpPr>
          <p:spPr>
            <a:xfrm>
              <a:off x="4429542" y="5895110"/>
              <a:ext cx="173736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5" name="Rectangle 2594"/>
            <p:cNvSpPr/>
            <p:nvPr/>
          </p:nvSpPr>
          <p:spPr>
            <a:xfrm>
              <a:off x="4603278" y="5895110"/>
              <a:ext cx="173736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6" name="Rectangle 2595"/>
            <p:cNvSpPr/>
            <p:nvPr/>
          </p:nvSpPr>
          <p:spPr>
            <a:xfrm>
              <a:off x="4777014" y="5895110"/>
              <a:ext cx="173736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7" name="Rectangle 2596"/>
            <p:cNvSpPr/>
            <p:nvPr/>
          </p:nvSpPr>
          <p:spPr>
            <a:xfrm>
              <a:off x="4950750" y="5895110"/>
              <a:ext cx="173736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8" name="Rectangle 2597"/>
            <p:cNvSpPr/>
            <p:nvPr/>
          </p:nvSpPr>
          <p:spPr>
            <a:xfrm>
              <a:off x="5122675" y="5895110"/>
              <a:ext cx="173736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9" name="Rectangle 2598"/>
            <p:cNvSpPr/>
            <p:nvPr/>
          </p:nvSpPr>
          <p:spPr>
            <a:xfrm>
              <a:off x="3910297" y="5895110"/>
              <a:ext cx="171773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00" name="Group 2599"/>
            <p:cNvGrpSpPr/>
            <p:nvPr/>
          </p:nvGrpSpPr>
          <p:grpSpPr>
            <a:xfrm>
              <a:off x="3941319" y="5933789"/>
              <a:ext cx="1323088" cy="444577"/>
              <a:chOff x="3345906" y="5212139"/>
              <a:chExt cx="1323088" cy="444577"/>
            </a:xfrm>
            <a:solidFill>
              <a:srgbClr val="E500E5"/>
            </a:solidFill>
          </p:grpSpPr>
          <p:grpSp>
            <p:nvGrpSpPr>
              <p:cNvPr id="2688" name="Group 2687"/>
              <p:cNvGrpSpPr/>
              <p:nvPr/>
            </p:nvGrpSpPr>
            <p:grpSpPr>
              <a:xfrm>
                <a:off x="3345906" y="5212139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2787" name="Straight Connector 2786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8" name="Straight Connector 2787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9" name="Straight Connector 2788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0" name="Straight Connector 2789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1" name="Straight Connector 2790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2" name="Straight Connector 2791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3" name="Straight Connector 2792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4" name="Straight Connector 2793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5" name="Straight Connector 2794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6" name="Straight Connector 2795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7" name="Straight Connector 2796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8" name="Straight Connector 2797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9" name="Straight Arrow Connector 2798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9" name="Group 2688"/>
              <p:cNvGrpSpPr/>
              <p:nvPr/>
            </p:nvGrpSpPr>
            <p:grpSpPr>
              <a:xfrm>
                <a:off x="3516915" y="5214282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2774" name="Straight Connector 2773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5" name="Straight Connector 2774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6" name="Straight Connector 2775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7" name="Straight Connector 2776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8" name="Straight Connector 2777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9" name="Straight Connector 2778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0" name="Straight Connector 2779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1" name="Straight Connector 2780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2" name="Straight Connector 2781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3" name="Straight Connector 2782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4" name="Straight Connector 2783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5" name="Straight Connector 2784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6" name="Straight Arrow Connector 2785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0" name="Group 2689"/>
              <p:cNvGrpSpPr/>
              <p:nvPr/>
            </p:nvGrpSpPr>
            <p:grpSpPr>
              <a:xfrm>
                <a:off x="3692152" y="5214321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2761" name="Straight Connector 2760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2" name="Straight Connector 2761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3" name="Straight Connector 2762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4" name="Straight Connector 2763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5" name="Straight Connector 2764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6" name="Straight Connector 2765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7" name="Straight Connector 2766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8" name="Straight Connector 2767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9" name="Straight Connector 2768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0" name="Straight Connector 2769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1" name="Straight Connector 2770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2" name="Straight Connector 2771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3" name="Straight Arrow Connector 2772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1" name="Group 2690"/>
              <p:cNvGrpSpPr/>
              <p:nvPr/>
            </p:nvGrpSpPr>
            <p:grpSpPr>
              <a:xfrm>
                <a:off x="3863161" y="5216464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2748" name="Straight Connector 2747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9" name="Straight Connector 2748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0" name="Straight Connector 2749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1" name="Straight Connector 2750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2" name="Straight Connector 2751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3" name="Straight Connector 2752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4" name="Straight Connector 2753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5" name="Straight Connector 2754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6" name="Straight Connector 2755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7" name="Straight Connector 2756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8" name="Straight Connector 2757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9" name="Straight Connector 2758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0" name="Straight Arrow Connector 2759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2" name="Group 2691"/>
              <p:cNvGrpSpPr/>
              <p:nvPr/>
            </p:nvGrpSpPr>
            <p:grpSpPr>
              <a:xfrm>
                <a:off x="4035788" y="5212472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2735" name="Straight Connector 2734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6" name="Straight Connector 2735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7" name="Straight Connector 2736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8" name="Straight Connector 2737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9" name="Straight Connector 2738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0" name="Straight Connector 2739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1" name="Straight Connector 2740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2" name="Straight Connector 2741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3" name="Straight Connector 2742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4" name="Straight Connector 2743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5" name="Straight Connector 2744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6" name="Straight Connector 2745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7" name="Straight Arrow Connector 2746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3" name="Group 2692"/>
              <p:cNvGrpSpPr/>
              <p:nvPr/>
            </p:nvGrpSpPr>
            <p:grpSpPr>
              <a:xfrm>
                <a:off x="4213605" y="5214360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2722" name="Straight Connector 2721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3" name="Straight Connector 2722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4" name="Straight Connector 2723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5" name="Straight Connector 2724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6" name="Straight Connector 2725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7" name="Straight Connector 2726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8" name="Straight Connector 2727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9" name="Straight Connector 2728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0" name="Straight Connector 2729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1" name="Straight Connector 2730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2" name="Straight Connector 2731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3" name="Straight Connector 2732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4" name="Straight Arrow Connector 2733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4" name="Group 2693"/>
              <p:cNvGrpSpPr/>
              <p:nvPr/>
            </p:nvGrpSpPr>
            <p:grpSpPr>
              <a:xfrm>
                <a:off x="4381449" y="5214615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2709" name="Straight Connector 2708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0" name="Straight Connector 2709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1" name="Straight Connector 2710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2" name="Straight Connector 2711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3" name="Straight Connector 2712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4" name="Straight Connector 2713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5" name="Straight Connector 2714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6" name="Straight Connector 2715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7" name="Straight Connector 2716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8" name="Straight Connector 2717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9" name="Straight Connector 2718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0" name="Straight Connector 2719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1" name="Straight Arrow Connector 2720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5" name="Group 2694"/>
              <p:cNvGrpSpPr/>
              <p:nvPr/>
            </p:nvGrpSpPr>
            <p:grpSpPr>
              <a:xfrm>
                <a:off x="4559266" y="5216503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2696" name="Straight Connector 2695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7" name="Straight Connector 2696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8" name="Straight Connector 2697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9" name="Straight Connector 2698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0" name="Straight Connector 2699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1" name="Straight Connector 2700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2" name="Straight Connector 2701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3" name="Straight Connector 2702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4" name="Straight Connector 2703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5" name="Straight Connector 2704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6" name="Straight Connector 2705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7" name="Straight Connector 2706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8" name="Straight Arrow Connector 2707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01" name="Right Brace 2600"/>
            <p:cNvSpPr/>
            <p:nvPr/>
          </p:nvSpPr>
          <p:spPr>
            <a:xfrm rot="10800000">
              <a:off x="3107631" y="5898803"/>
              <a:ext cx="54866" cy="155448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2" name="Right Brace 2601"/>
            <p:cNvSpPr/>
            <p:nvPr/>
          </p:nvSpPr>
          <p:spPr>
            <a:xfrm rot="5400000">
              <a:off x="3437315" y="6149768"/>
              <a:ext cx="54864" cy="551387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3" name="TextBox 2602"/>
            <p:cNvSpPr txBox="1"/>
            <p:nvPr/>
          </p:nvSpPr>
          <p:spPr>
            <a:xfrm>
              <a:off x="3325075" y="6412760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4" name="TextBox 2603"/>
            <p:cNvSpPr txBox="1"/>
            <p:nvPr/>
          </p:nvSpPr>
          <p:spPr>
            <a:xfrm>
              <a:off x="1242467" y="5627386"/>
              <a:ext cx="2915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5" name="Right Brace 2604"/>
            <p:cNvSpPr/>
            <p:nvPr/>
          </p:nvSpPr>
          <p:spPr>
            <a:xfrm rot="16200000">
              <a:off x="1361776" y="5753581"/>
              <a:ext cx="54866" cy="173736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06" name="Group 2605"/>
            <p:cNvGrpSpPr/>
            <p:nvPr/>
          </p:nvGrpSpPr>
          <p:grpSpPr>
            <a:xfrm>
              <a:off x="3609961" y="5090969"/>
              <a:ext cx="1160055" cy="329003"/>
              <a:chOff x="3114037" y="3161131"/>
              <a:chExt cx="912891" cy="329003"/>
            </a:xfrm>
          </p:grpSpPr>
          <p:sp>
            <p:nvSpPr>
              <p:cNvPr id="2686" name="TextBox 2685"/>
              <p:cNvSpPr txBox="1"/>
              <p:nvPr/>
            </p:nvSpPr>
            <p:spPr>
              <a:xfrm>
                <a:off x="3114037" y="3243913"/>
                <a:ext cx="912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Pack </a:t>
                </a: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→ </a:t>
                </a: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</a:p>
            </p:txBody>
          </p:sp>
          <p:sp>
            <p:nvSpPr>
              <p:cNvPr id="2687" name="TextBox 2686"/>
              <p:cNvSpPr txBox="1"/>
              <p:nvPr/>
            </p:nvSpPr>
            <p:spPr>
              <a:xfrm>
                <a:off x="3591737" y="3161131"/>
                <a:ext cx="2600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~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07" name="TextBox 2606"/>
            <p:cNvSpPr txBox="1"/>
            <p:nvPr/>
          </p:nvSpPr>
          <p:spPr>
            <a:xfrm>
              <a:off x="3850423" y="5630018"/>
              <a:ext cx="2915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8" name="Right Brace 2607"/>
            <p:cNvSpPr/>
            <p:nvPr/>
          </p:nvSpPr>
          <p:spPr>
            <a:xfrm rot="16200000">
              <a:off x="3969732" y="5756213"/>
              <a:ext cx="54866" cy="173736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09" name="Group 2608"/>
            <p:cNvGrpSpPr/>
            <p:nvPr/>
          </p:nvGrpSpPr>
          <p:grpSpPr>
            <a:xfrm>
              <a:off x="3299138" y="5591169"/>
              <a:ext cx="304260" cy="327936"/>
              <a:chOff x="3769978" y="3815082"/>
              <a:chExt cx="304260" cy="327936"/>
            </a:xfrm>
          </p:grpSpPr>
          <p:sp>
            <p:nvSpPr>
              <p:cNvPr id="2684" name="TextBox 2683"/>
              <p:cNvSpPr txBox="1"/>
              <p:nvPr/>
            </p:nvSpPr>
            <p:spPr>
              <a:xfrm>
                <a:off x="3769978" y="3896797"/>
                <a:ext cx="3042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5" name="TextBox 2684"/>
              <p:cNvSpPr txBox="1"/>
              <p:nvPr/>
            </p:nvSpPr>
            <p:spPr>
              <a:xfrm>
                <a:off x="3792104" y="3815082"/>
                <a:ext cx="2600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~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10" name="Group 2609"/>
            <p:cNvGrpSpPr/>
            <p:nvPr/>
          </p:nvGrpSpPr>
          <p:grpSpPr>
            <a:xfrm>
              <a:off x="4457006" y="5573772"/>
              <a:ext cx="328530" cy="327936"/>
              <a:chOff x="3769977" y="3815082"/>
              <a:chExt cx="328530" cy="327936"/>
            </a:xfrm>
          </p:grpSpPr>
          <p:sp>
            <p:nvSpPr>
              <p:cNvPr id="2682" name="TextBox 2681"/>
              <p:cNvSpPr txBox="1"/>
              <p:nvPr/>
            </p:nvSpPr>
            <p:spPr>
              <a:xfrm>
                <a:off x="3769977" y="3896797"/>
                <a:ext cx="3285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3" name="TextBox 2682"/>
              <p:cNvSpPr txBox="1"/>
              <p:nvPr/>
            </p:nvSpPr>
            <p:spPr>
              <a:xfrm>
                <a:off x="3792104" y="3815082"/>
                <a:ext cx="2600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~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11" name="Rounded Rectangle 2610"/>
            <p:cNvSpPr/>
            <p:nvPr/>
          </p:nvSpPr>
          <p:spPr>
            <a:xfrm>
              <a:off x="1110470" y="5641387"/>
              <a:ext cx="4370832" cy="2916936"/>
            </a:xfrm>
            <a:prstGeom prst="roundRect">
              <a:avLst>
                <a:gd name="adj" fmla="val 1714"/>
              </a:avLst>
            </a:prstGeom>
            <a:solidFill>
              <a:srgbClr val="38B4FF">
                <a:alpha val="0"/>
              </a:srgbClr>
            </a:solidFill>
            <a:ln w="6350">
              <a:solidFill>
                <a:srgbClr val="38B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12" name="TextBox 2611"/>
            <p:cNvSpPr txBox="1"/>
            <p:nvPr/>
          </p:nvSpPr>
          <p:spPr>
            <a:xfrm>
              <a:off x="1742147" y="5495102"/>
              <a:ext cx="1546053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8B4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2</a:t>
              </a:r>
              <a:r>
                <a:rPr lang="en-US" sz="900" baseline="30000" dirty="0" smtClean="0"/>
                <a:t>nd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  <p:sp>
          <p:nvSpPr>
            <p:cNvPr id="2613" name="TextBox 2612"/>
            <p:cNvSpPr txBox="1"/>
            <p:nvPr/>
          </p:nvSpPr>
          <p:spPr>
            <a:xfrm>
              <a:off x="1069689" y="5861680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4" name="Bent Arrow 2613"/>
            <p:cNvSpPr/>
            <p:nvPr/>
          </p:nvSpPr>
          <p:spPr>
            <a:xfrm rot="5400000">
              <a:off x="2988878" y="5013763"/>
              <a:ext cx="966242" cy="262354"/>
            </a:xfrm>
            <a:prstGeom prst="bentArrow">
              <a:avLst>
                <a:gd name="adj1" fmla="val 23184"/>
                <a:gd name="adj2" fmla="val 28707"/>
                <a:gd name="adj3" fmla="val 27907"/>
                <a:gd name="adj4" fmla="val 51011"/>
              </a:avLst>
            </a:prstGeom>
            <a:solidFill>
              <a:srgbClr val="00CE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15" name="Group 2614"/>
            <p:cNvGrpSpPr/>
            <p:nvPr/>
          </p:nvGrpSpPr>
          <p:grpSpPr>
            <a:xfrm>
              <a:off x="1057615" y="4283189"/>
              <a:ext cx="4453128" cy="4290687"/>
              <a:chOff x="108173" y="2389043"/>
              <a:chExt cx="4453128" cy="4071372"/>
            </a:xfrm>
          </p:grpSpPr>
          <p:sp>
            <p:nvSpPr>
              <p:cNvPr id="2680" name="Rounded Rectangle 2679"/>
              <p:cNvSpPr/>
              <p:nvPr/>
            </p:nvSpPr>
            <p:spPr>
              <a:xfrm>
                <a:off x="108173" y="2510207"/>
                <a:ext cx="4453128" cy="3950208"/>
              </a:xfrm>
              <a:prstGeom prst="roundRect">
                <a:avLst>
                  <a:gd name="adj" fmla="val 1714"/>
                </a:avLst>
              </a:prstGeom>
              <a:solidFill>
                <a:schemeClr val="accent1">
                  <a:alpha val="0"/>
                </a:schemeClr>
              </a:solidFill>
              <a:ln w="6350">
                <a:solidFill>
                  <a:srgbClr val="00C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81" name="TextBox 2680"/>
              <p:cNvSpPr txBox="1"/>
              <p:nvPr/>
            </p:nvSpPr>
            <p:spPr>
              <a:xfrm>
                <a:off x="1552925" y="2389043"/>
                <a:ext cx="1525071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CE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3</a:t>
                </a:r>
                <a:r>
                  <a:rPr lang="en-US" sz="900" baseline="30000" dirty="0" smtClean="0"/>
                  <a:t>rd</a:t>
                </a:r>
                <a:r>
                  <a:rPr lang="en-US" sz="900" dirty="0" smtClean="0"/>
                  <a:t> loop around micro-kernel</a:t>
                </a:r>
                <a:endParaRPr lang="en-US" sz="900" dirty="0"/>
              </a:p>
            </p:txBody>
          </p:sp>
        </p:grpSp>
        <p:sp>
          <p:nvSpPr>
            <p:cNvPr id="2616" name="TextBox 2615"/>
            <p:cNvSpPr txBox="1"/>
            <p:nvPr/>
          </p:nvSpPr>
          <p:spPr>
            <a:xfrm>
              <a:off x="2497169" y="4759798"/>
              <a:ext cx="415498" cy="369333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+=</a:t>
              </a:r>
              <a:endParaRPr lang="en-US" dirty="0"/>
            </a:p>
          </p:txBody>
        </p:sp>
        <p:sp>
          <p:nvSpPr>
            <p:cNvPr id="2617" name="Rectangle 2616"/>
            <p:cNvSpPr/>
            <p:nvPr/>
          </p:nvSpPr>
          <p:spPr>
            <a:xfrm>
              <a:off x="4173980" y="4603366"/>
              <a:ext cx="786384" cy="237744"/>
            </a:xfrm>
            <a:prstGeom prst="rect">
              <a:avLst/>
            </a:prstGeom>
            <a:solidFill>
              <a:srgbClr val="E500E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2618" name="Group 2617"/>
            <p:cNvGrpSpPr/>
            <p:nvPr/>
          </p:nvGrpSpPr>
          <p:grpSpPr>
            <a:xfrm>
              <a:off x="4271662" y="4097774"/>
              <a:ext cx="1399563" cy="339776"/>
              <a:chOff x="4164839" y="3012055"/>
              <a:chExt cx="1399563" cy="339776"/>
            </a:xfrm>
          </p:grpSpPr>
          <p:sp>
            <p:nvSpPr>
              <p:cNvPr id="2678" name="TextBox 2677"/>
              <p:cNvSpPr txBox="1"/>
              <p:nvPr/>
            </p:nvSpPr>
            <p:spPr>
              <a:xfrm>
                <a:off x="4164839" y="3105610"/>
                <a:ext cx="139956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Pack </a:t>
                </a:r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→ </a:t>
                </a:r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9" name="TextBox 2678"/>
              <p:cNvSpPr txBox="1"/>
              <p:nvPr/>
            </p:nvSpPr>
            <p:spPr>
              <a:xfrm>
                <a:off x="4848260" y="3012055"/>
                <a:ext cx="2600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~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19" name="TextBox 2618"/>
            <p:cNvSpPr txBox="1"/>
            <p:nvPr/>
          </p:nvSpPr>
          <p:spPr>
            <a:xfrm>
              <a:off x="4408756" y="4604057"/>
              <a:ext cx="3285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0" name="TextBox 2619"/>
            <p:cNvSpPr txBox="1"/>
            <p:nvPr/>
          </p:nvSpPr>
          <p:spPr>
            <a:xfrm>
              <a:off x="4430883" y="452234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" name="Rectangle 2620"/>
            <p:cNvSpPr/>
            <p:nvPr/>
          </p:nvSpPr>
          <p:spPr>
            <a:xfrm>
              <a:off x="1460326" y="4602248"/>
              <a:ext cx="786384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22" name="Rectangle 2621"/>
            <p:cNvSpPr/>
            <p:nvPr/>
          </p:nvSpPr>
          <p:spPr>
            <a:xfrm>
              <a:off x="3107775" y="4602247"/>
              <a:ext cx="237745" cy="6583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23" name="Rectangle 2622"/>
            <p:cNvSpPr/>
            <p:nvPr/>
          </p:nvSpPr>
          <p:spPr>
            <a:xfrm>
              <a:off x="1460326" y="4602249"/>
              <a:ext cx="786384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24" name="Rectangle 2623"/>
            <p:cNvSpPr/>
            <p:nvPr/>
          </p:nvSpPr>
          <p:spPr>
            <a:xfrm>
              <a:off x="1460328" y="4821705"/>
              <a:ext cx="786384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25" name="Rectangle 2624"/>
            <p:cNvSpPr/>
            <p:nvPr/>
          </p:nvSpPr>
          <p:spPr>
            <a:xfrm>
              <a:off x="1460326" y="5041160"/>
              <a:ext cx="786384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26" name="Rectangle 2625"/>
            <p:cNvSpPr/>
            <p:nvPr/>
          </p:nvSpPr>
          <p:spPr>
            <a:xfrm>
              <a:off x="3108342" y="4821703"/>
              <a:ext cx="236609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27" name="Rectangle 2626"/>
            <p:cNvSpPr/>
            <p:nvPr/>
          </p:nvSpPr>
          <p:spPr>
            <a:xfrm>
              <a:off x="3108343" y="5041160"/>
              <a:ext cx="237744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28" name="Right Brace 2627"/>
            <p:cNvSpPr/>
            <p:nvPr/>
          </p:nvSpPr>
          <p:spPr>
            <a:xfrm rot="10800000">
              <a:off x="3032745" y="4602249"/>
              <a:ext cx="54864" cy="219457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9" name="TextBox 2628"/>
            <p:cNvSpPr txBox="1"/>
            <p:nvPr/>
          </p:nvSpPr>
          <p:spPr>
            <a:xfrm>
              <a:off x="2771171" y="4603366"/>
              <a:ext cx="3507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0" name="TextBox 2629"/>
            <p:cNvSpPr txBox="1"/>
            <p:nvPr/>
          </p:nvSpPr>
          <p:spPr>
            <a:xfrm>
              <a:off x="1402417" y="4557002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1" name="TextBox 2630"/>
            <p:cNvSpPr txBox="1"/>
            <p:nvPr/>
          </p:nvSpPr>
          <p:spPr>
            <a:xfrm>
              <a:off x="3044480" y="4550932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2" name="Right Brace 2631"/>
            <p:cNvSpPr/>
            <p:nvPr/>
          </p:nvSpPr>
          <p:spPr>
            <a:xfrm>
              <a:off x="2287408" y="4619083"/>
              <a:ext cx="54864" cy="219457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3" name="TextBox 2632"/>
            <p:cNvSpPr txBox="1"/>
            <p:nvPr/>
          </p:nvSpPr>
          <p:spPr>
            <a:xfrm>
              <a:off x="2287408" y="4620201"/>
              <a:ext cx="3507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4" name="U-Turn Arrow 2633"/>
            <p:cNvSpPr/>
            <p:nvPr/>
          </p:nvSpPr>
          <p:spPr>
            <a:xfrm rot="5400000">
              <a:off x="4415952" y="3862380"/>
              <a:ext cx="1415098" cy="264496"/>
            </a:xfrm>
            <a:prstGeom prst="uturnArrow">
              <a:avLst>
                <a:gd name="adj1" fmla="val 21528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E500E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35" name="Group 2634"/>
            <p:cNvGrpSpPr/>
            <p:nvPr/>
          </p:nvGrpSpPr>
          <p:grpSpPr>
            <a:xfrm>
              <a:off x="1011895" y="2837445"/>
              <a:ext cx="4535424" cy="5776148"/>
              <a:chOff x="62453" y="1169884"/>
              <a:chExt cx="4535424" cy="5330247"/>
            </a:xfrm>
          </p:grpSpPr>
          <p:sp>
            <p:nvSpPr>
              <p:cNvPr id="2676" name="Rounded Rectangle 2675"/>
              <p:cNvSpPr/>
              <p:nvPr/>
            </p:nvSpPr>
            <p:spPr>
              <a:xfrm>
                <a:off x="62453" y="1287959"/>
                <a:ext cx="4535424" cy="5212172"/>
              </a:xfrm>
              <a:prstGeom prst="roundRect">
                <a:avLst>
                  <a:gd name="adj" fmla="val 1714"/>
                </a:avLst>
              </a:prstGeom>
              <a:solidFill>
                <a:schemeClr val="accent1">
                  <a:alpha val="0"/>
                </a:schemeClr>
              </a:solidFill>
              <a:ln w="6350">
                <a:solidFill>
                  <a:srgbClr val="E500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7" name="TextBox 2676"/>
              <p:cNvSpPr txBox="1"/>
              <p:nvPr/>
            </p:nvSpPr>
            <p:spPr>
              <a:xfrm>
                <a:off x="1552925" y="1169884"/>
                <a:ext cx="1525072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500E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4</a:t>
                </a:r>
                <a:r>
                  <a:rPr lang="en-US" sz="900" baseline="30000" dirty="0" smtClean="0"/>
                  <a:t>th</a:t>
                </a:r>
                <a:r>
                  <a:rPr lang="en-US" sz="900" dirty="0" smtClean="0"/>
                  <a:t> loop around micro-kernel</a:t>
                </a:r>
                <a:endParaRPr lang="en-US" sz="900" dirty="0"/>
              </a:p>
            </p:txBody>
          </p:sp>
        </p:grpSp>
        <p:sp>
          <p:nvSpPr>
            <p:cNvPr id="2636" name="TextBox 2635"/>
            <p:cNvSpPr txBox="1"/>
            <p:nvPr/>
          </p:nvSpPr>
          <p:spPr>
            <a:xfrm>
              <a:off x="2497169" y="3438164"/>
              <a:ext cx="415498" cy="369333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+=</a:t>
              </a:r>
              <a:endParaRPr lang="en-US" dirty="0"/>
            </a:p>
          </p:txBody>
        </p:sp>
        <p:sp>
          <p:nvSpPr>
            <p:cNvPr id="2637" name="Right Brace 2636"/>
            <p:cNvSpPr/>
            <p:nvPr/>
          </p:nvSpPr>
          <p:spPr>
            <a:xfrm rot="10800000">
              <a:off x="4095394" y="3244380"/>
              <a:ext cx="54864" cy="237744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8" name="TextBox 2637"/>
            <p:cNvSpPr txBox="1"/>
            <p:nvPr/>
          </p:nvSpPr>
          <p:spPr>
            <a:xfrm>
              <a:off x="3877792" y="3242103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39" name="Group 2638"/>
            <p:cNvGrpSpPr/>
            <p:nvPr/>
          </p:nvGrpSpPr>
          <p:grpSpPr>
            <a:xfrm>
              <a:off x="1395075" y="3198739"/>
              <a:ext cx="3565318" cy="756597"/>
              <a:chOff x="1395075" y="3536539"/>
              <a:chExt cx="3565318" cy="756597"/>
            </a:xfrm>
          </p:grpSpPr>
          <p:sp>
            <p:nvSpPr>
              <p:cNvPr id="2664" name="Rectangle 2663"/>
              <p:cNvSpPr/>
              <p:nvPr/>
            </p:nvSpPr>
            <p:spPr>
              <a:xfrm>
                <a:off x="1455023" y="3579903"/>
                <a:ext cx="786384" cy="65691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5" name="Rectangle 2664"/>
              <p:cNvSpPr/>
              <p:nvPr/>
            </p:nvSpPr>
            <p:spPr>
              <a:xfrm>
                <a:off x="3107211" y="3579903"/>
                <a:ext cx="716631" cy="6583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6" name="Rectangle 2665"/>
              <p:cNvSpPr/>
              <p:nvPr/>
            </p:nvSpPr>
            <p:spPr>
              <a:xfrm>
                <a:off x="4174009" y="3579903"/>
                <a:ext cx="786384" cy="713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7" name="Rectangle 2666"/>
              <p:cNvSpPr/>
              <p:nvPr/>
            </p:nvSpPr>
            <p:spPr>
              <a:xfrm>
                <a:off x="3107209" y="3579903"/>
                <a:ext cx="238878" cy="6583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8" name="Rectangle 2667"/>
              <p:cNvSpPr/>
              <p:nvPr/>
            </p:nvSpPr>
            <p:spPr>
              <a:xfrm>
                <a:off x="4174009" y="3579904"/>
                <a:ext cx="786384" cy="2377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9" name="Rectangle 2668"/>
              <p:cNvSpPr/>
              <p:nvPr/>
            </p:nvSpPr>
            <p:spPr>
              <a:xfrm>
                <a:off x="3346086" y="3579903"/>
                <a:ext cx="238878" cy="6583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0" name="Rectangle 2669"/>
              <p:cNvSpPr/>
              <p:nvPr/>
            </p:nvSpPr>
            <p:spPr>
              <a:xfrm>
                <a:off x="3584964" y="3579903"/>
                <a:ext cx="238878" cy="6583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1" name="Rectangle 2670"/>
              <p:cNvSpPr/>
              <p:nvPr/>
            </p:nvSpPr>
            <p:spPr>
              <a:xfrm>
                <a:off x="4174009" y="3817648"/>
                <a:ext cx="786384" cy="2377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2" name="Rectangle 2671"/>
              <p:cNvSpPr/>
              <p:nvPr/>
            </p:nvSpPr>
            <p:spPr>
              <a:xfrm>
                <a:off x="4174009" y="4055391"/>
                <a:ext cx="786384" cy="2377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3" name="TextBox 2672"/>
              <p:cNvSpPr txBox="1"/>
              <p:nvPr/>
            </p:nvSpPr>
            <p:spPr>
              <a:xfrm>
                <a:off x="3055025" y="3540554"/>
                <a:ext cx="3385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4" name="TextBox 2673"/>
              <p:cNvSpPr txBox="1"/>
              <p:nvPr/>
            </p:nvSpPr>
            <p:spPr>
              <a:xfrm>
                <a:off x="4108019" y="3536539"/>
                <a:ext cx="336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5" name="TextBox 2674"/>
              <p:cNvSpPr txBox="1"/>
              <p:nvPr/>
            </p:nvSpPr>
            <p:spPr>
              <a:xfrm>
                <a:off x="1395075" y="3538171"/>
                <a:ext cx="3113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40" name="Right Brace 2639"/>
            <p:cNvSpPr/>
            <p:nvPr/>
          </p:nvSpPr>
          <p:spPr>
            <a:xfrm rot="5400000">
              <a:off x="3201213" y="3850252"/>
              <a:ext cx="54864" cy="237744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1" name="TextBox 2640"/>
            <p:cNvSpPr txBox="1"/>
            <p:nvPr/>
          </p:nvSpPr>
          <p:spPr>
            <a:xfrm>
              <a:off x="3079565" y="3941692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2" name="TextBox 2641"/>
            <p:cNvSpPr txBox="1"/>
            <p:nvPr/>
          </p:nvSpPr>
          <p:spPr>
            <a:xfrm>
              <a:off x="2498301" y="2066562"/>
              <a:ext cx="415498" cy="369333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+=</a:t>
              </a:r>
              <a:endParaRPr lang="en-US" dirty="0"/>
            </a:p>
          </p:txBody>
        </p:sp>
        <p:sp>
          <p:nvSpPr>
            <p:cNvPr id="2643" name="Right Brace 2642"/>
            <p:cNvSpPr/>
            <p:nvPr/>
          </p:nvSpPr>
          <p:spPr>
            <a:xfrm rot="16200000">
              <a:off x="4544874" y="1470967"/>
              <a:ext cx="54864" cy="781749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4" name="Right Brace 2643"/>
            <p:cNvSpPr/>
            <p:nvPr/>
          </p:nvSpPr>
          <p:spPr>
            <a:xfrm rot="16200000">
              <a:off x="1819220" y="1470967"/>
              <a:ext cx="54864" cy="781749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5" name="TextBox 2644"/>
            <p:cNvSpPr txBox="1"/>
            <p:nvPr/>
          </p:nvSpPr>
          <p:spPr>
            <a:xfrm>
              <a:off x="4423374" y="2022366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6" name="TextBox 2645"/>
            <p:cNvSpPr txBox="1"/>
            <p:nvPr/>
          </p:nvSpPr>
          <p:spPr>
            <a:xfrm>
              <a:off x="1703870" y="2022365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47" name="Group 2646"/>
            <p:cNvGrpSpPr/>
            <p:nvPr/>
          </p:nvGrpSpPr>
          <p:grpSpPr>
            <a:xfrm>
              <a:off x="970747" y="1553838"/>
              <a:ext cx="4617720" cy="7101163"/>
              <a:chOff x="970747" y="1812366"/>
              <a:chExt cx="4617720" cy="6842635"/>
            </a:xfrm>
          </p:grpSpPr>
          <p:sp>
            <p:nvSpPr>
              <p:cNvPr id="2662" name="Rounded Rectangle 2661"/>
              <p:cNvSpPr/>
              <p:nvPr/>
            </p:nvSpPr>
            <p:spPr>
              <a:xfrm>
                <a:off x="970747" y="1932164"/>
                <a:ext cx="4617720" cy="6722837"/>
              </a:xfrm>
              <a:prstGeom prst="roundRect">
                <a:avLst>
                  <a:gd name="adj" fmla="val 1714"/>
                </a:avLst>
              </a:prstGeom>
              <a:solidFill>
                <a:schemeClr val="accent1">
                  <a:alpha val="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3" name="TextBox 2662"/>
              <p:cNvSpPr txBox="1"/>
              <p:nvPr/>
            </p:nvSpPr>
            <p:spPr>
              <a:xfrm>
                <a:off x="2502367" y="1812366"/>
                <a:ext cx="1525072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5</a:t>
                </a:r>
                <a:r>
                  <a:rPr lang="en-US" sz="900" baseline="30000" dirty="0" smtClean="0"/>
                  <a:t>th</a:t>
                </a:r>
                <a:r>
                  <a:rPr lang="en-US" sz="900" dirty="0" smtClean="0"/>
                  <a:t> loop around micro-kernel</a:t>
                </a:r>
                <a:endParaRPr lang="en-US" sz="900" dirty="0"/>
              </a:p>
            </p:txBody>
          </p:sp>
        </p:grpSp>
        <p:grpSp>
          <p:nvGrpSpPr>
            <p:cNvPr id="2648" name="Group 2647"/>
            <p:cNvGrpSpPr/>
            <p:nvPr/>
          </p:nvGrpSpPr>
          <p:grpSpPr>
            <a:xfrm>
              <a:off x="1408710" y="1875699"/>
              <a:ext cx="3811930" cy="757924"/>
              <a:chOff x="1408710" y="2470227"/>
              <a:chExt cx="3811930" cy="757924"/>
            </a:xfrm>
          </p:grpSpPr>
          <p:grpSp>
            <p:nvGrpSpPr>
              <p:cNvPr id="2651" name="Group 2650"/>
              <p:cNvGrpSpPr/>
              <p:nvPr/>
            </p:nvGrpSpPr>
            <p:grpSpPr>
              <a:xfrm>
                <a:off x="1454002" y="2489765"/>
                <a:ext cx="3766638" cy="738386"/>
                <a:chOff x="1454002" y="2489765"/>
                <a:chExt cx="3766638" cy="738386"/>
              </a:xfrm>
            </p:grpSpPr>
            <p:sp>
              <p:nvSpPr>
                <p:cNvPr id="2653" name="Rectangle 2652"/>
                <p:cNvSpPr/>
                <p:nvPr/>
              </p:nvSpPr>
              <p:spPr>
                <a:xfrm>
                  <a:off x="3098989" y="2514916"/>
                  <a:ext cx="716631" cy="66167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4" name="TextBox 2653"/>
                <p:cNvSpPr txBox="1"/>
                <p:nvPr/>
              </p:nvSpPr>
              <p:spPr>
                <a:xfrm>
                  <a:off x="3059090" y="2502773"/>
                  <a:ext cx="2872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55" name="Rectangle 2654"/>
                <p:cNvSpPr/>
                <p:nvPr/>
              </p:nvSpPr>
              <p:spPr>
                <a:xfrm>
                  <a:off x="4178223" y="2514918"/>
                  <a:ext cx="786384" cy="71323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56" name="Straight Connector 2655"/>
                <p:cNvCxnSpPr/>
                <p:nvPr/>
              </p:nvCxnSpPr>
              <p:spPr>
                <a:xfrm>
                  <a:off x="4964607" y="2514918"/>
                  <a:ext cx="256033" cy="0"/>
                </a:xfrm>
                <a:prstGeom prst="line">
                  <a:avLst/>
                </a:prstGeom>
                <a:ln w="12700">
                  <a:prstDash val="sysDash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57" name="Straight Connector 2656"/>
                <p:cNvCxnSpPr/>
                <p:nvPr/>
              </p:nvCxnSpPr>
              <p:spPr>
                <a:xfrm>
                  <a:off x="4962731" y="3228149"/>
                  <a:ext cx="256033" cy="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prstDash val="sysDash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58" name="TextBox 2657"/>
                <p:cNvSpPr txBox="1"/>
                <p:nvPr/>
              </p:nvSpPr>
              <p:spPr>
                <a:xfrm>
                  <a:off x="4140707" y="2489765"/>
                  <a:ext cx="27564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59" name="Rectangle 2658"/>
                <p:cNvSpPr/>
                <p:nvPr/>
              </p:nvSpPr>
              <p:spPr>
                <a:xfrm>
                  <a:off x="1454002" y="2514916"/>
                  <a:ext cx="785300" cy="66167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60" name="Straight Connector 2659"/>
                <p:cNvCxnSpPr/>
                <p:nvPr/>
              </p:nvCxnSpPr>
              <p:spPr>
                <a:xfrm>
                  <a:off x="2237527" y="2514918"/>
                  <a:ext cx="256033" cy="0"/>
                </a:xfrm>
                <a:prstGeom prst="line">
                  <a:avLst/>
                </a:prstGeom>
                <a:ln w="12700">
                  <a:prstDash val="sysDash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61" name="Straight Connector 2660"/>
                <p:cNvCxnSpPr/>
                <p:nvPr/>
              </p:nvCxnSpPr>
              <p:spPr>
                <a:xfrm>
                  <a:off x="2242754" y="3176595"/>
                  <a:ext cx="256033" cy="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prstDash val="sysDash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52" name="TextBox 2651"/>
              <p:cNvSpPr txBox="1"/>
              <p:nvPr/>
            </p:nvSpPr>
            <p:spPr>
              <a:xfrm>
                <a:off x="1408710" y="2470227"/>
                <a:ext cx="3113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49" name="TextBox 2648"/>
            <p:cNvSpPr txBox="1"/>
            <p:nvPr/>
          </p:nvSpPr>
          <p:spPr>
            <a:xfrm>
              <a:off x="4423374" y="1651346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0" name="TextBox 2649"/>
            <p:cNvSpPr txBox="1"/>
            <p:nvPr/>
          </p:nvSpPr>
          <p:spPr>
            <a:xfrm>
              <a:off x="1703870" y="1651345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14" name="Group 2913"/>
          <p:cNvGrpSpPr/>
          <p:nvPr/>
        </p:nvGrpSpPr>
        <p:grpSpPr>
          <a:xfrm>
            <a:off x="5398914" y="98728"/>
            <a:ext cx="4617720" cy="7101163"/>
            <a:chOff x="1123147" y="1706238"/>
            <a:chExt cx="4617720" cy="7101163"/>
          </a:xfrm>
        </p:grpSpPr>
        <p:sp>
          <p:nvSpPr>
            <p:cNvPr id="2915" name="TextBox 2914"/>
            <p:cNvSpPr txBox="1"/>
            <p:nvPr/>
          </p:nvSpPr>
          <p:spPr>
            <a:xfrm>
              <a:off x="2650701" y="2218962"/>
              <a:ext cx="415498" cy="369333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+=</a:t>
              </a:r>
              <a:endParaRPr lang="en-US" dirty="0"/>
            </a:p>
          </p:txBody>
        </p:sp>
        <p:sp>
          <p:nvSpPr>
            <p:cNvPr id="2916" name="Right Brace 2915"/>
            <p:cNvSpPr/>
            <p:nvPr/>
          </p:nvSpPr>
          <p:spPr>
            <a:xfrm rot="16200000">
              <a:off x="4697274" y="1623367"/>
              <a:ext cx="54864" cy="781749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7" name="Right Brace 2916"/>
            <p:cNvSpPr/>
            <p:nvPr/>
          </p:nvSpPr>
          <p:spPr>
            <a:xfrm rot="16200000">
              <a:off x="1971620" y="1623367"/>
              <a:ext cx="54864" cy="781749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8" name="TextBox 2917"/>
            <p:cNvSpPr txBox="1"/>
            <p:nvPr/>
          </p:nvSpPr>
          <p:spPr>
            <a:xfrm>
              <a:off x="4575774" y="2174766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19" name="TextBox 2918"/>
            <p:cNvSpPr txBox="1"/>
            <p:nvPr/>
          </p:nvSpPr>
          <p:spPr>
            <a:xfrm>
              <a:off x="1856270" y="2174765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20" name="Group 2919"/>
            <p:cNvGrpSpPr/>
            <p:nvPr/>
          </p:nvGrpSpPr>
          <p:grpSpPr>
            <a:xfrm>
              <a:off x="1123147" y="1706238"/>
              <a:ext cx="4617720" cy="7101163"/>
              <a:chOff x="970747" y="1812366"/>
              <a:chExt cx="4617720" cy="6842635"/>
            </a:xfrm>
          </p:grpSpPr>
          <p:sp>
            <p:nvSpPr>
              <p:cNvPr id="3358" name="Rounded Rectangle 3357"/>
              <p:cNvSpPr/>
              <p:nvPr/>
            </p:nvSpPr>
            <p:spPr>
              <a:xfrm>
                <a:off x="970747" y="1932164"/>
                <a:ext cx="4617720" cy="6722837"/>
              </a:xfrm>
              <a:prstGeom prst="roundRect">
                <a:avLst>
                  <a:gd name="adj" fmla="val 1714"/>
                </a:avLst>
              </a:prstGeom>
              <a:solidFill>
                <a:schemeClr val="accent1">
                  <a:alpha val="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9" name="TextBox 3358"/>
              <p:cNvSpPr txBox="1"/>
              <p:nvPr/>
            </p:nvSpPr>
            <p:spPr>
              <a:xfrm>
                <a:off x="2502367" y="1812366"/>
                <a:ext cx="1525072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5</a:t>
                </a:r>
                <a:r>
                  <a:rPr lang="en-US" sz="900" baseline="30000" dirty="0" smtClean="0"/>
                  <a:t>th</a:t>
                </a:r>
                <a:r>
                  <a:rPr lang="en-US" sz="900" dirty="0" smtClean="0"/>
                  <a:t> loop around micro-kernel</a:t>
                </a:r>
                <a:endParaRPr lang="en-US" sz="900" dirty="0"/>
              </a:p>
            </p:txBody>
          </p:sp>
        </p:grpSp>
        <p:grpSp>
          <p:nvGrpSpPr>
            <p:cNvPr id="2921" name="Group 2920"/>
            <p:cNvGrpSpPr/>
            <p:nvPr/>
          </p:nvGrpSpPr>
          <p:grpSpPr>
            <a:xfrm>
              <a:off x="1561110" y="2028099"/>
              <a:ext cx="3811930" cy="757924"/>
              <a:chOff x="1408710" y="2470227"/>
              <a:chExt cx="3811930" cy="757924"/>
            </a:xfrm>
          </p:grpSpPr>
          <p:grpSp>
            <p:nvGrpSpPr>
              <p:cNvPr id="3347" name="Group 3346"/>
              <p:cNvGrpSpPr/>
              <p:nvPr/>
            </p:nvGrpSpPr>
            <p:grpSpPr>
              <a:xfrm>
                <a:off x="1454002" y="2489765"/>
                <a:ext cx="3766638" cy="738386"/>
                <a:chOff x="1454002" y="2489765"/>
                <a:chExt cx="3766638" cy="738386"/>
              </a:xfrm>
            </p:grpSpPr>
            <p:sp>
              <p:nvSpPr>
                <p:cNvPr id="3349" name="Rectangle 3348"/>
                <p:cNvSpPr/>
                <p:nvPr/>
              </p:nvSpPr>
              <p:spPr>
                <a:xfrm>
                  <a:off x="3098989" y="2514916"/>
                  <a:ext cx="716631" cy="66167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0" name="TextBox 3349"/>
                <p:cNvSpPr txBox="1"/>
                <p:nvPr/>
              </p:nvSpPr>
              <p:spPr>
                <a:xfrm>
                  <a:off x="3059090" y="2502773"/>
                  <a:ext cx="29269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51" name="Rectangle 3350"/>
                <p:cNvSpPr/>
                <p:nvPr/>
              </p:nvSpPr>
              <p:spPr>
                <a:xfrm>
                  <a:off x="4178223" y="2514918"/>
                  <a:ext cx="786384" cy="71323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2" name="Straight Connector 3351"/>
                <p:cNvCxnSpPr/>
                <p:nvPr/>
              </p:nvCxnSpPr>
              <p:spPr>
                <a:xfrm>
                  <a:off x="4964607" y="2514918"/>
                  <a:ext cx="256033" cy="0"/>
                </a:xfrm>
                <a:prstGeom prst="line">
                  <a:avLst/>
                </a:prstGeom>
                <a:ln w="12700">
                  <a:prstDash val="sysDash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53" name="Straight Connector 3352"/>
                <p:cNvCxnSpPr/>
                <p:nvPr/>
              </p:nvCxnSpPr>
              <p:spPr>
                <a:xfrm>
                  <a:off x="4962731" y="3228149"/>
                  <a:ext cx="256033" cy="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prstDash val="sysDash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54" name="TextBox 3353"/>
                <p:cNvSpPr txBox="1"/>
                <p:nvPr/>
              </p:nvSpPr>
              <p:spPr>
                <a:xfrm>
                  <a:off x="4140707" y="2489765"/>
                  <a:ext cx="31834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55" name="Rectangle 3354"/>
                <p:cNvSpPr/>
                <p:nvPr/>
              </p:nvSpPr>
              <p:spPr>
                <a:xfrm>
                  <a:off x="1454002" y="2514916"/>
                  <a:ext cx="785300" cy="66167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6" name="Straight Connector 3355"/>
                <p:cNvCxnSpPr/>
                <p:nvPr/>
              </p:nvCxnSpPr>
              <p:spPr>
                <a:xfrm>
                  <a:off x="2237527" y="2514918"/>
                  <a:ext cx="256033" cy="0"/>
                </a:xfrm>
                <a:prstGeom prst="line">
                  <a:avLst/>
                </a:prstGeom>
                <a:ln w="12700">
                  <a:prstDash val="sysDash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57" name="Straight Connector 3356"/>
                <p:cNvCxnSpPr/>
                <p:nvPr/>
              </p:nvCxnSpPr>
              <p:spPr>
                <a:xfrm>
                  <a:off x="2242754" y="3176595"/>
                  <a:ext cx="256033" cy="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prstDash val="sysDash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48" name="TextBox 3347"/>
              <p:cNvSpPr txBox="1"/>
              <p:nvPr/>
            </p:nvSpPr>
            <p:spPr>
              <a:xfrm>
                <a:off x="1408710" y="2470227"/>
                <a:ext cx="3113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22" name="Group 2921"/>
            <p:cNvGrpSpPr/>
            <p:nvPr/>
          </p:nvGrpSpPr>
          <p:grpSpPr>
            <a:xfrm>
              <a:off x="1713510" y="2180499"/>
              <a:ext cx="3811930" cy="757924"/>
              <a:chOff x="1408710" y="2470227"/>
              <a:chExt cx="3811930" cy="757924"/>
            </a:xfrm>
          </p:grpSpPr>
          <p:grpSp>
            <p:nvGrpSpPr>
              <p:cNvPr id="3336" name="Group 3335"/>
              <p:cNvGrpSpPr/>
              <p:nvPr/>
            </p:nvGrpSpPr>
            <p:grpSpPr>
              <a:xfrm>
                <a:off x="1454002" y="2489765"/>
                <a:ext cx="3766638" cy="738386"/>
                <a:chOff x="1454002" y="2489765"/>
                <a:chExt cx="3766638" cy="738386"/>
              </a:xfrm>
            </p:grpSpPr>
            <p:sp>
              <p:nvSpPr>
                <p:cNvPr id="3338" name="Rectangle 3337"/>
                <p:cNvSpPr/>
                <p:nvPr/>
              </p:nvSpPr>
              <p:spPr>
                <a:xfrm>
                  <a:off x="3098989" y="2514916"/>
                  <a:ext cx="716631" cy="66167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9" name="TextBox 3338"/>
                <p:cNvSpPr txBox="1"/>
                <p:nvPr/>
              </p:nvSpPr>
              <p:spPr>
                <a:xfrm>
                  <a:off x="3059090" y="2502773"/>
                  <a:ext cx="3000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40" name="Rectangle 3339"/>
                <p:cNvSpPr/>
                <p:nvPr/>
              </p:nvSpPr>
              <p:spPr>
                <a:xfrm>
                  <a:off x="4178223" y="2514918"/>
                  <a:ext cx="786384" cy="71323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41" name="Straight Connector 3340"/>
                <p:cNvCxnSpPr/>
                <p:nvPr/>
              </p:nvCxnSpPr>
              <p:spPr>
                <a:xfrm>
                  <a:off x="4964607" y="2514918"/>
                  <a:ext cx="256033" cy="0"/>
                </a:xfrm>
                <a:prstGeom prst="line">
                  <a:avLst/>
                </a:prstGeom>
                <a:ln w="12700">
                  <a:prstDash val="sysDash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42" name="Straight Connector 3341"/>
                <p:cNvCxnSpPr/>
                <p:nvPr/>
              </p:nvCxnSpPr>
              <p:spPr>
                <a:xfrm>
                  <a:off x="4962731" y="3228149"/>
                  <a:ext cx="256033" cy="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prstDash val="sysDash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43" name="TextBox 3342"/>
                <p:cNvSpPr txBox="1"/>
                <p:nvPr/>
              </p:nvSpPr>
              <p:spPr>
                <a:xfrm>
                  <a:off x="4140707" y="2489765"/>
                  <a:ext cx="31131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i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sz="1000" i="1" baseline="-250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j</a:t>
                  </a:r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44" name="Rectangle 3343"/>
                <p:cNvSpPr/>
                <p:nvPr/>
              </p:nvSpPr>
              <p:spPr>
                <a:xfrm>
                  <a:off x="1454002" y="2514916"/>
                  <a:ext cx="785300" cy="66167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45" name="Straight Connector 3344"/>
                <p:cNvCxnSpPr/>
                <p:nvPr/>
              </p:nvCxnSpPr>
              <p:spPr>
                <a:xfrm>
                  <a:off x="2237527" y="2514918"/>
                  <a:ext cx="256033" cy="0"/>
                </a:xfrm>
                <a:prstGeom prst="line">
                  <a:avLst/>
                </a:prstGeom>
                <a:ln w="12700">
                  <a:prstDash val="sysDash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46" name="Straight Connector 3345"/>
                <p:cNvCxnSpPr/>
                <p:nvPr/>
              </p:nvCxnSpPr>
              <p:spPr>
                <a:xfrm>
                  <a:off x="2242754" y="3176595"/>
                  <a:ext cx="256033" cy="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prstDash val="sysDash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37" name="TextBox 3336"/>
              <p:cNvSpPr txBox="1"/>
              <p:nvPr/>
            </p:nvSpPr>
            <p:spPr>
              <a:xfrm>
                <a:off x="1408710" y="2470227"/>
                <a:ext cx="2968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23" name="Group 2922"/>
            <p:cNvGrpSpPr/>
            <p:nvPr/>
          </p:nvGrpSpPr>
          <p:grpSpPr>
            <a:xfrm>
              <a:off x="1164295" y="2989845"/>
              <a:ext cx="4535424" cy="5776148"/>
              <a:chOff x="62453" y="1169884"/>
              <a:chExt cx="4535424" cy="5330247"/>
            </a:xfrm>
          </p:grpSpPr>
          <p:sp>
            <p:nvSpPr>
              <p:cNvPr id="3334" name="Rounded Rectangle 3333"/>
              <p:cNvSpPr/>
              <p:nvPr/>
            </p:nvSpPr>
            <p:spPr>
              <a:xfrm>
                <a:off x="62453" y="1287959"/>
                <a:ext cx="4535424" cy="5212172"/>
              </a:xfrm>
              <a:prstGeom prst="roundRect">
                <a:avLst>
                  <a:gd name="adj" fmla="val 1714"/>
                </a:avLst>
              </a:prstGeom>
              <a:solidFill>
                <a:schemeClr val="accent1">
                  <a:alpha val="0"/>
                </a:schemeClr>
              </a:solidFill>
              <a:ln w="6350">
                <a:solidFill>
                  <a:srgbClr val="E500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5" name="TextBox 3334"/>
              <p:cNvSpPr txBox="1"/>
              <p:nvPr/>
            </p:nvSpPr>
            <p:spPr>
              <a:xfrm>
                <a:off x="1552925" y="1169884"/>
                <a:ext cx="1525072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500E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4</a:t>
                </a:r>
                <a:r>
                  <a:rPr lang="en-US" sz="900" baseline="30000" dirty="0" smtClean="0"/>
                  <a:t>th</a:t>
                </a:r>
                <a:r>
                  <a:rPr lang="en-US" sz="900" dirty="0" smtClean="0"/>
                  <a:t> loop around micro-kernel</a:t>
                </a:r>
                <a:endParaRPr lang="en-US" sz="900" dirty="0"/>
              </a:p>
            </p:txBody>
          </p:sp>
        </p:grpSp>
        <p:sp>
          <p:nvSpPr>
            <p:cNvPr id="2924" name="TextBox 2923"/>
            <p:cNvSpPr txBox="1"/>
            <p:nvPr/>
          </p:nvSpPr>
          <p:spPr>
            <a:xfrm>
              <a:off x="2649569" y="3590564"/>
              <a:ext cx="415498" cy="369333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+=</a:t>
              </a:r>
              <a:endParaRPr lang="en-US" dirty="0"/>
            </a:p>
          </p:txBody>
        </p:sp>
        <p:sp>
          <p:nvSpPr>
            <p:cNvPr id="2925" name="Right Brace 2924"/>
            <p:cNvSpPr/>
            <p:nvPr/>
          </p:nvSpPr>
          <p:spPr>
            <a:xfrm rot="10800000">
              <a:off x="4247794" y="3396780"/>
              <a:ext cx="54864" cy="237744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6" name="TextBox 2925"/>
            <p:cNvSpPr txBox="1"/>
            <p:nvPr/>
          </p:nvSpPr>
          <p:spPr>
            <a:xfrm>
              <a:off x="4030192" y="3394503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27" name="Group 2926"/>
            <p:cNvGrpSpPr/>
            <p:nvPr/>
          </p:nvGrpSpPr>
          <p:grpSpPr>
            <a:xfrm>
              <a:off x="1547475" y="3351139"/>
              <a:ext cx="3565318" cy="756597"/>
              <a:chOff x="1395075" y="3536539"/>
              <a:chExt cx="3565318" cy="756597"/>
            </a:xfrm>
          </p:grpSpPr>
          <p:sp>
            <p:nvSpPr>
              <p:cNvPr id="3322" name="Rectangle 3321"/>
              <p:cNvSpPr/>
              <p:nvPr/>
            </p:nvSpPr>
            <p:spPr>
              <a:xfrm>
                <a:off x="1455023" y="3579903"/>
                <a:ext cx="786384" cy="65691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3" name="Rectangle 3322"/>
              <p:cNvSpPr/>
              <p:nvPr/>
            </p:nvSpPr>
            <p:spPr>
              <a:xfrm>
                <a:off x="3107211" y="3579903"/>
                <a:ext cx="716631" cy="6583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4" name="Rectangle 3323"/>
              <p:cNvSpPr/>
              <p:nvPr/>
            </p:nvSpPr>
            <p:spPr>
              <a:xfrm>
                <a:off x="4174009" y="3579903"/>
                <a:ext cx="786384" cy="713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5" name="Rectangle 3324"/>
              <p:cNvSpPr/>
              <p:nvPr/>
            </p:nvSpPr>
            <p:spPr>
              <a:xfrm>
                <a:off x="3107209" y="3579903"/>
                <a:ext cx="238878" cy="6583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6" name="Rectangle 3325"/>
              <p:cNvSpPr/>
              <p:nvPr/>
            </p:nvSpPr>
            <p:spPr>
              <a:xfrm>
                <a:off x="4174009" y="3579904"/>
                <a:ext cx="786384" cy="2377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7" name="Rectangle 3326"/>
              <p:cNvSpPr/>
              <p:nvPr/>
            </p:nvSpPr>
            <p:spPr>
              <a:xfrm>
                <a:off x="3346086" y="3579903"/>
                <a:ext cx="238878" cy="6583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8" name="Rectangle 3327"/>
              <p:cNvSpPr/>
              <p:nvPr/>
            </p:nvSpPr>
            <p:spPr>
              <a:xfrm>
                <a:off x="3584964" y="3579903"/>
                <a:ext cx="238878" cy="6583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9" name="Rectangle 3328"/>
              <p:cNvSpPr/>
              <p:nvPr/>
            </p:nvSpPr>
            <p:spPr>
              <a:xfrm>
                <a:off x="4174009" y="3817648"/>
                <a:ext cx="786384" cy="2377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0" name="Rectangle 3329"/>
              <p:cNvSpPr/>
              <p:nvPr/>
            </p:nvSpPr>
            <p:spPr>
              <a:xfrm>
                <a:off x="4174009" y="4055391"/>
                <a:ext cx="786384" cy="2377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1" name="TextBox 3330"/>
              <p:cNvSpPr txBox="1"/>
              <p:nvPr/>
            </p:nvSpPr>
            <p:spPr>
              <a:xfrm>
                <a:off x="3055025" y="3540554"/>
                <a:ext cx="336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32" name="TextBox 3331"/>
              <p:cNvSpPr txBox="1"/>
              <p:nvPr/>
            </p:nvSpPr>
            <p:spPr>
              <a:xfrm>
                <a:off x="4108019" y="3536539"/>
                <a:ext cx="3644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33" name="TextBox 3332"/>
              <p:cNvSpPr txBox="1"/>
              <p:nvPr/>
            </p:nvSpPr>
            <p:spPr>
              <a:xfrm>
                <a:off x="1395075" y="3538171"/>
                <a:ext cx="3113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28" name="Right Brace 2927"/>
            <p:cNvSpPr/>
            <p:nvPr/>
          </p:nvSpPr>
          <p:spPr>
            <a:xfrm rot="5400000">
              <a:off x="3503448" y="4138217"/>
              <a:ext cx="54864" cy="237744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9" name="TextBox 2928"/>
            <p:cNvSpPr txBox="1"/>
            <p:nvPr/>
          </p:nvSpPr>
          <p:spPr>
            <a:xfrm>
              <a:off x="3381800" y="4229657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30" name="Group 2929"/>
            <p:cNvGrpSpPr/>
            <p:nvPr/>
          </p:nvGrpSpPr>
          <p:grpSpPr>
            <a:xfrm>
              <a:off x="1699875" y="3503539"/>
              <a:ext cx="3565318" cy="756597"/>
              <a:chOff x="1395075" y="3536539"/>
              <a:chExt cx="3565318" cy="756597"/>
            </a:xfrm>
          </p:grpSpPr>
          <p:sp>
            <p:nvSpPr>
              <p:cNvPr id="3310" name="Rectangle 3309"/>
              <p:cNvSpPr/>
              <p:nvPr/>
            </p:nvSpPr>
            <p:spPr>
              <a:xfrm>
                <a:off x="1455023" y="3579903"/>
                <a:ext cx="786384" cy="65691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1" name="Rectangle 3310"/>
              <p:cNvSpPr/>
              <p:nvPr/>
            </p:nvSpPr>
            <p:spPr>
              <a:xfrm>
                <a:off x="3107211" y="3579903"/>
                <a:ext cx="716631" cy="6583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2" name="Rectangle 3311"/>
              <p:cNvSpPr/>
              <p:nvPr/>
            </p:nvSpPr>
            <p:spPr>
              <a:xfrm>
                <a:off x="4174009" y="3579903"/>
                <a:ext cx="786384" cy="713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3" name="Rectangle 3312"/>
              <p:cNvSpPr/>
              <p:nvPr/>
            </p:nvSpPr>
            <p:spPr>
              <a:xfrm>
                <a:off x="3107209" y="3579903"/>
                <a:ext cx="238878" cy="6583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4" name="Rectangle 3313"/>
              <p:cNvSpPr/>
              <p:nvPr/>
            </p:nvSpPr>
            <p:spPr>
              <a:xfrm>
                <a:off x="4174009" y="3579904"/>
                <a:ext cx="786384" cy="2377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5" name="Rectangle 3314"/>
              <p:cNvSpPr/>
              <p:nvPr/>
            </p:nvSpPr>
            <p:spPr>
              <a:xfrm>
                <a:off x="3346086" y="3579903"/>
                <a:ext cx="238878" cy="6583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6" name="Rectangle 3315"/>
              <p:cNvSpPr/>
              <p:nvPr/>
            </p:nvSpPr>
            <p:spPr>
              <a:xfrm>
                <a:off x="3584964" y="3579903"/>
                <a:ext cx="238878" cy="6583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7" name="Rectangle 3316"/>
              <p:cNvSpPr/>
              <p:nvPr/>
            </p:nvSpPr>
            <p:spPr>
              <a:xfrm>
                <a:off x="4174009" y="3817648"/>
                <a:ext cx="786384" cy="2377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8" name="Rectangle 3317"/>
              <p:cNvSpPr/>
              <p:nvPr/>
            </p:nvSpPr>
            <p:spPr>
              <a:xfrm>
                <a:off x="4174009" y="4055391"/>
                <a:ext cx="786384" cy="2377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9" name="TextBox 3318"/>
              <p:cNvSpPr txBox="1"/>
              <p:nvPr/>
            </p:nvSpPr>
            <p:spPr>
              <a:xfrm>
                <a:off x="3055025" y="3540554"/>
                <a:ext cx="3385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0" name="TextBox 3319"/>
              <p:cNvSpPr txBox="1"/>
              <p:nvPr/>
            </p:nvSpPr>
            <p:spPr>
              <a:xfrm>
                <a:off x="4108019" y="3536539"/>
                <a:ext cx="336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1" name="TextBox 3320"/>
              <p:cNvSpPr txBox="1"/>
              <p:nvPr/>
            </p:nvSpPr>
            <p:spPr>
              <a:xfrm>
                <a:off x="1395075" y="3538171"/>
                <a:ext cx="2968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31" name="Group 2930"/>
            <p:cNvGrpSpPr/>
            <p:nvPr/>
          </p:nvGrpSpPr>
          <p:grpSpPr>
            <a:xfrm>
              <a:off x="1210015" y="4435589"/>
              <a:ext cx="4453128" cy="4290687"/>
              <a:chOff x="108173" y="2389043"/>
              <a:chExt cx="4453128" cy="4071372"/>
            </a:xfrm>
          </p:grpSpPr>
          <p:sp>
            <p:nvSpPr>
              <p:cNvPr id="3308" name="Rounded Rectangle 3307"/>
              <p:cNvSpPr/>
              <p:nvPr/>
            </p:nvSpPr>
            <p:spPr>
              <a:xfrm>
                <a:off x="108173" y="2510207"/>
                <a:ext cx="4453128" cy="3950208"/>
              </a:xfrm>
              <a:prstGeom prst="roundRect">
                <a:avLst>
                  <a:gd name="adj" fmla="val 1714"/>
                </a:avLst>
              </a:prstGeom>
              <a:solidFill>
                <a:schemeClr val="accent1">
                  <a:alpha val="0"/>
                </a:schemeClr>
              </a:solidFill>
              <a:ln w="6350">
                <a:solidFill>
                  <a:srgbClr val="00C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09" name="TextBox 3308"/>
              <p:cNvSpPr txBox="1"/>
              <p:nvPr/>
            </p:nvSpPr>
            <p:spPr>
              <a:xfrm>
                <a:off x="1552925" y="2389043"/>
                <a:ext cx="1525071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CE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3</a:t>
                </a:r>
                <a:r>
                  <a:rPr lang="en-US" sz="900" baseline="30000" dirty="0" smtClean="0"/>
                  <a:t>rd</a:t>
                </a:r>
                <a:r>
                  <a:rPr lang="en-US" sz="900" dirty="0" smtClean="0"/>
                  <a:t> loop around micro-kernel</a:t>
                </a:r>
                <a:endParaRPr lang="en-US" sz="900" dirty="0"/>
              </a:p>
            </p:txBody>
          </p:sp>
        </p:grpSp>
        <p:sp>
          <p:nvSpPr>
            <p:cNvPr id="2932" name="TextBox 2931"/>
            <p:cNvSpPr txBox="1"/>
            <p:nvPr/>
          </p:nvSpPr>
          <p:spPr>
            <a:xfrm>
              <a:off x="2649569" y="4912198"/>
              <a:ext cx="415498" cy="369333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+=</a:t>
              </a:r>
              <a:endParaRPr lang="en-US" dirty="0"/>
            </a:p>
          </p:txBody>
        </p:sp>
        <p:sp>
          <p:nvSpPr>
            <p:cNvPr id="2933" name="Rectangle 2932"/>
            <p:cNvSpPr/>
            <p:nvPr/>
          </p:nvSpPr>
          <p:spPr>
            <a:xfrm>
              <a:off x="4326380" y="4755766"/>
              <a:ext cx="786384" cy="237744"/>
            </a:xfrm>
            <a:prstGeom prst="rect">
              <a:avLst/>
            </a:prstGeom>
            <a:solidFill>
              <a:srgbClr val="E500E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34" name="U-Turn Arrow 2933"/>
            <p:cNvSpPr/>
            <p:nvPr/>
          </p:nvSpPr>
          <p:spPr>
            <a:xfrm rot="5400000">
              <a:off x="4710871" y="4162398"/>
              <a:ext cx="1280160" cy="287047"/>
            </a:xfrm>
            <a:prstGeom prst="uturnArrow">
              <a:avLst>
                <a:gd name="adj1" fmla="val 21528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E500E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35" name="Group 2934"/>
            <p:cNvGrpSpPr/>
            <p:nvPr/>
          </p:nvGrpSpPr>
          <p:grpSpPr>
            <a:xfrm>
              <a:off x="4210012" y="4278714"/>
              <a:ext cx="1399563" cy="332641"/>
              <a:chOff x="3915114" y="3040595"/>
              <a:chExt cx="1399563" cy="332641"/>
            </a:xfrm>
          </p:grpSpPr>
          <p:sp>
            <p:nvSpPr>
              <p:cNvPr id="3306" name="TextBox 3305"/>
              <p:cNvSpPr txBox="1"/>
              <p:nvPr/>
            </p:nvSpPr>
            <p:spPr>
              <a:xfrm>
                <a:off x="3915114" y="3127015"/>
                <a:ext cx="139956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Pack </a:t>
                </a:r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→ </a:t>
                </a:r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7" name="TextBox 3306"/>
              <p:cNvSpPr txBox="1"/>
              <p:nvPr/>
            </p:nvSpPr>
            <p:spPr>
              <a:xfrm>
                <a:off x="4876800" y="3040595"/>
                <a:ext cx="2600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~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36" name="TextBox 2935"/>
            <p:cNvSpPr txBox="1"/>
            <p:nvPr/>
          </p:nvSpPr>
          <p:spPr>
            <a:xfrm>
              <a:off x="4561156" y="4756457"/>
              <a:ext cx="3285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37" name="TextBox 2936"/>
            <p:cNvSpPr txBox="1"/>
            <p:nvPr/>
          </p:nvSpPr>
          <p:spPr>
            <a:xfrm>
              <a:off x="4583283" y="467474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38" name="Rectangle 2937"/>
            <p:cNvSpPr/>
            <p:nvPr/>
          </p:nvSpPr>
          <p:spPr>
            <a:xfrm>
              <a:off x="1612726" y="4754648"/>
              <a:ext cx="786384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39" name="Rectangle 2938"/>
            <p:cNvSpPr/>
            <p:nvPr/>
          </p:nvSpPr>
          <p:spPr>
            <a:xfrm>
              <a:off x="3260175" y="4754647"/>
              <a:ext cx="237745" cy="6583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40" name="Rectangle 2939"/>
            <p:cNvSpPr/>
            <p:nvPr/>
          </p:nvSpPr>
          <p:spPr>
            <a:xfrm>
              <a:off x="1612726" y="4754649"/>
              <a:ext cx="786384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41" name="Rectangle 2940"/>
            <p:cNvSpPr/>
            <p:nvPr/>
          </p:nvSpPr>
          <p:spPr>
            <a:xfrm>
              <a:off x="1612728" y="4974105"/>
              <a:ext cx="786384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42" name="Rectangle 2941"/>
            <p:cNvSpPr/>
            <p:nvPr/>
          </p:nvSpPr>
          <p:spPr>
            <a:xfrm>
              <a:off x="1612726" y="5193560"/>
              <a:ext cx="786384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43" name="Rectangle 2942"/>
            <p:cNvSpPr/>
            <p:nvPr/>
          </p:nvSpPr>
          <p:spPr>
            <a:xfrm>
              <a:off x="3260742" y="4974103"/>
              <a:ext cx="236609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44" name="Rectangle 2943"/>
            <p:cNvSpPr/>
            <p:nvPr/>
          </p:nvSpPr>
          <p:spPr>
            <a:xfrm>
              <a:off x="3260743" y="5193560"/>
              <a:ext cx="237744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45" name="Right Brace 2944"/>
            <p:cNvSpPr/>
            <p:nvPr/>
          </p:nvSpPr>
          <p:spPr>
            <a:xfrm rot="10800000">
              <a:off x="3185145" y="4754649"/>
              <a:ext cx="54864" cy="219457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6" name="TextBox 2945"/>
            <p:cNvSpPr txBox="1"/>
            <p:nvPr/>
          </p:nvSpPr>
          <p:spPr>
            <a:xfrm>
              <a:off x="2923571" y="4755766"/>
              <a:ext cx="3507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47" name="TextBox 2946"/>
            <p:cNvSpPr txBox="1"/>
            <p:nvPr/>
          </p:nvSpPr>
          <p:spPr>
            <a:xfrm>
              <a:off x="1554817" y="4709402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48" name="TextBox 2947"/>
            <p:cNvSpPr txBox="1"/>
            <p:nvPr/>
          </p:nvSpPr>
          <p:spPr>
            <a:xfrm>
              <a:off x="3196880" y="4703332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49" name="Rectangle 2948"/>
            <p:cNvSpPr/>
            <p:nvPr/>
          </p:nvSpPr>
          <p:spPr>
            <a:xfrm>
              <a:off x="1765126" y="4907048"/>
              <a:ext cx="786384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50" name="Rectangle 2949"/>
            <p:cNvSpPr/>
            <p:nvPr/>
          </p:nvSpPr>
          <p:spPr>
            <a:xfrm>
              <a:off x="3412575" y="4907047"/>
              <a:ext cx="237745" cy="6583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51" name="Rectangle 2950"/>
            <p:cNvSpPr/>
            <p:nvPr/>
          </p:nvSpPr>
          <p:spPr>
            <a:xfrm>
              <a:off x="1765126" y="4907049"/>
              <a:ext cx="786384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52" name="Rectangle 2951"/>
            <p:cNvSpPr/>
            <p:nvPr/>
          </p:nvSpPr>
          <p:spPr>
            <a:xfrm>
              <a:off x="1765128" y="5126505"/>
              <a:ext cx="786384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53" name="Rectangle 2952"/>
            <p:cNvSpPr/>
            <p:nvPr/>
          </p:nvSpPr>
          <p:spPr>
            <a:xfrm>
              <a:off x="1765126" y="5345960"/>
              <a:ext cx="786384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54" name="Rectangle 2953"/>
            <p:cNvSpPr/>
            <p:nvPr/>
          </p:nvSpPr>
          <p:spPr>
            <a:xfrm>
              <a:off x="3413142" y="5126503"/>
              <a:ext cx="236609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55" name="Rectangle 2954"/>
            <p:cNvSpPr/>
            <p:nvPr/>
          </p:nvSpPr>
          <p:spPr>
            <a:xfrm>
              <a:off x="3413143" y="5345960"/>
              <a:ext cx="237744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56" name="Right Brace 2955"/>
            <p:cNvSpPr/>
            <p:nvPr/>
          </p:nvSpPr>
          <p:spPr>
            <a:xfrm>
              <a:off x="2575373" y="4907048"/>
              <a:ext cx="54864" cy="219457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7" name="TextBox 2956"/>
            <p:cNvSpPr txBox="1"/>
            <p:nvPr/>
          </p:nvSpPr>
          <p:spPr>
            <a:xfrm>
              <a:off x="2575373" y="4908166"/>
              <a:ext cx="3507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8" name="TextBox 2957"/>
            <p:cNvSpPr txBox="1"/>
            <p:nvPr/>
          </p:nvSpPr>
          <p:spPr>
            <a:xfrm>
              <a:off x="1707217" y="4861802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9" name="TextBox 2958"/>
            <p:cNvSpPr txBox="1"/>
            <p:nvPr/>
          </p:nvSpPr>
          <p:spPr>
            <a:xfrm>
              <a:off x="3349280" y="4855732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0" name="U-Turn Arrow 2959"/>
            <p:cNvSpPr/>
            <p:nvPr/>
          </p:nvSpPr>
          <p:spPr>
            <a:xfrm rot="5400000">
              <a:off x="4568352" y="4014780"/>
              <a:ext cx="1415098" cy="264496"/>
            </a:xfrm>
            <a:prstGeom prst="uturnArrow">
              <a:avLst>
                <a:gd name="adj1" fmla="val 21528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E500E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61" name="Rectangle 2960"/>
            <p:cNvSpPr/>
            <p:nvPr/>
          </p:nvSpPr>
          <p:spPr>
            <a:xfrm>
              <a:off x="1453971" y="6049408"/>
              <a:ext cx="1373801" cy="458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62" name="TextBox 2961"/>
            <p:cNvSpPr txBox="1"/>
            <p:nvPr/>
          </p:nvSpPr>
          <p:spPr>
            <a:xfrm>
              <a:off x="3009769" y="6013335"/>
              <a:ext cx="3507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8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2963" name="TextBox 2962"/>
            <p:cNvSpPr txBox="1"/>
            <p:nvPr/>
          </p:nvSpPr>
          <p:spPr>
            <a:xfrm>
              <a:off x="2855935" y="6121057"/>
              <a:ext cx="415498" cy="369333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+=</a:t>
              </a:r>
              <a:endParaRPr lang="en-US" dirty="0"/>
            </a:p>
          </p:txBody>
        </p:sp>
        <p:sp>
          <p:nvSpPr>
            <p:cNvPr id="2964" name="Rectangle 2963"/>
            <p:cNvSpPr/>
            <p:nvPr/>
          </p:nvSpPr>
          <p:spPr>
            <a:xfrm>
              <a:off x="1454741" y="60520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65" name="Rectangle 2964"/>
            <p:cNvSpPr/>
            <p:nvPr/>
          </p:nvSpPr>
          <p:spPr>
            <a:xfrm>
              <a:off x="1626514" y="60520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66" name="Rectangle 2965"/>
            <p:cNvSpPr/>
            <p:nvPr/>
          </p:nvSpPr>
          <p:spPr>
            <a:xfrm>
              <a:off x="1798286" y="6051577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67" name="Rectangle 2966"/>
            <p:cNvSpPr/>
            <p:nvPr/>
          </p:nvSpPr>
          <p:spPr>
            <a:xfrm>
              <a:off x="1969678" y="60520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68" name="Rectangle 2967"/>
            <p:cNvSpPr/>
            <p:nvPr/>
          </p:nvSpPr>
          <p:spPr>
            <a:xfrm>
              <a:off x="2141450" y="60520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69" name="Rectangle 2968"/>
            <p:cNvSpPr/>
            <p:nvPr/>
          </p:nvSpPr>
          <p:spPr>
            <a:xfrm>
              <a:off x="2313224" y="60520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70" name="Rectangle 2969"/>
            <p:cNvSpPr/>
            <p:nvPr/>
          </p:nvSpPr>
          <p:spPr>
            <a:xfrm>
              <a:off x="2484996" y="60520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71" name="Rectangle 2970"/>
            <p:cNvSpPr/>
            <p:nvPr/>
          </p:nvSpPr>
          <p:spPr>
            <a:xfrm>
              <a:off x="2656770" y="60520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72" name="Rectangle 2971"/>
            <p:cNvSpPr/>
            <p:nvPr/>
          </p:nvSpPr>
          <p:spPr>
            <a:xfrm>
              <a:off x="4062194" y="6047509"/>
              <a:ext cx="1386113" cy="530353"/>
            </a:xfrm>
            <a:prstGeom prst="rect">
              <a:avLst/>
            </a:prstGeom>
            <a:solidFill>
              <a:srgbClr val="E500E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73" name="Rectangle 2972"/>
            <p:cNvSpPr>
              <a:spLocks/>
            </p:cNvSpPr>
            <p:nvPr/>
          </p:nvSpPr>
          <p:spPr>
            <a:xfrm>
              <a:off x="3343011" y="6052911"/>
              <a:ext cx="548640" cy="457200"/>
            </a:xfrm>
            <a:prstGeom prst="rect">
              <a:avLst/>
            </a:prstGeom>
            <a:solidFill>
              <a:srgbClr val="00CE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2974" name="Group 2973"/>
            <p:cNvGrpSpPr/>
            <p:nvPr/>
          </p:nvGrpSpPr>
          <p:grpSpPr>
            <a:xfrm>
              <a:off x="3343011" y="6052811"/>
              <a:ext cx="549830" cy="457204"/>
              <a:chOff x="2241169" y="3786950"/>
              <a:chExt cx="549830" cy="457204"/>
            </a:xfrm>
            <a:solidFill>
              <a:srgbClr val="00CE00"/>
            </a:solidFill>
          </p:grpSpPr>
          <p:sp>
            <p:nvSpPr>
              <p:cNvPr id="3303" name="Rectangle 3302"/>
              <p:cNvSpPr>
                <a:spLocks/>
              </p:cNvSpPr>
              <p:nvPr/>
            </p:nvSpPr>
            <p:spPr>
              <a:xfrm>
                <a:off x="2241169" y="3786950"/>
                <a:ext cx="548640" cy="152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4" name="Rectangle 3303"/>
              <p:cNvSpPr>
                <a:spLocks/>
              </p:cNvSpPr>
              <p:nvPr/>
            </p:nvSpPr>
            <p:spPr>
              <a:xfrm>
                <a:off x="2241169" y="3939354"/>
                <a:ext cx="548640" cy="152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5" name="Rectangle 3304"/>
              <p:cNvSpPr>
                <a:spLocks/>
              </p:cNvSpPr>
              <p:nvPr/>
            </p:nvSpPr>
            <p:spPr>
              <a:xfrm>
                <a:off x="2241169" y="4091754"/>
                <a:ext cx="549830" cy="152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5" name="Group 2974"/>
            <p:cNvGrpSpPr/>
            <p:nvPr/>
          </p:nvGrpSpPr>
          <p:grpSpPr>
            <a:xfrm>
              <a:off x="3384322" y="6072909"/>
              <a:ext cx="454819" cy="112204"/>
              <a:chOff x="2833085" y="4874324"/>
              <a:chExt cx="454819" cy="112204"/>
            </a:xfrm>
            <a:solidFill>
              <a:srgbClr val="00CE00"/>
            </a:solidFill>
          </p:grpSpPr>
          <p:cxnSp>
            <p:nvCxnSpPr>
              <p:cNvPr id="3290" name="Straight Arrow Connector 3289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1" name="Straight Connector 3290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2" name="Straight Connector 3291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3" name="Straight Connector 3292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4" name="Straight Connector 3293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5" name="Straight Connector 3294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6" name="Straight Connector 3295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7" name="Straight Connector 3296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8" name="Straight Connector 3297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9" name="Straight Connector 3298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0" name="Straight Connector 3299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1" name="Straight Connector 3300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2" name="Straight Connector 3301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6" name="Group 2975"/>
            <p:cNvGrpSpPr/>
            <p:nvPr/>
          </p:nvGrpSpPr>
          <p:grpSpPr>
            <a:xfrm>
              <a:off x="3384322" y="6231215"/>
              <a:ext cx="454819" cy="112204"/>
              <a:chOff x="2833085" y="4874324"/>
              <a:chExt cx="454819" cy="112204"/>
            </a:xfrm>
            <a:solidFill>
              <a:srgbClr val="00CE00"/>
            </a:solidFill>
          </p:grpSpPr>
          <p:cxnSp>
            <p:nvCxnSpPr>
              <p:cNvPr id="3277" name="Straight Arrow Connector 3276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8" name="Straight Connector 3277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9" name="Straight Connector 3278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0" name="Straight Connector 3279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1" name="Straight Connector 3280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2" name="Straight Connector 3281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3" name="Straight Connector 3282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4" name="Straight Connector 3283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5" name="Straight Connector 3284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6" name="Straight Connector 3285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7" name="Straight Connector 3286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8" name="Straight Connector 3287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9" name="Straight Connector 3288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7" name="Group 2976"/>
            <p:cNvGrpSpPr/>
            <p:nvPr/>
          </p:nvGrpSpPr>
          <p:grpSpPr>
            <a:xfrm>
              <a:off x="3384322" y="6377713"/>
              <a:ext cx="454819" cy="112204"/>
              <a:chOff x="2833085" y="4874324"/>
              <a:chExt cx="454819" cy="112204"/>
            </a:xfrm>
            <a:solidFill>
              <a:srgbClr val="00CE00"/>
            </a:solidFill>
          </p:grpSpPr>
          <p:cxnSp>
            <p:nvCxnSpPr>
              <p:cNvPr id="3264" name="Straight Arrow Connector 3263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5" name="Straight Connector 3264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6" name="Straight Connector 3265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7" name="Straight Connector 3266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8" name="Straight Connector 3267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9" name="Straight Connector 3268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0" name="Straight Connector 3269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1" name="Straight Connector 3270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2" name="Straight Connector 3271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3" name="Straight Connector 3272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4" name="Straight Connector 3273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5" name="Straight Connector 3274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6" name="Straight Connector 3275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8" name="Rectangle 2977"/>
            <p:cNvSpPr/>
            <p:nvPr/>
          </p:nvSpPr>
          <p:spPr>
            <a:xfrm>
              <a:off x="4234470" y="6047510"/>
              <a:ext cx="173736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9" name="Rectangle 2978"/>
            <p:cNvSpPr/>
            <p:nvPr/>
          </p:nvSpPr>
          <p:spPr>
            <a:xfrm>
              <a:off x="4408206" y="6047510"/>
              <a:ext cx="173736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0" name="Rectangle 2979"/>
            <p:cNvSpPr/>
            <p:nvPr/>
          </p:nvSpPr>
          <p:spPr>
            <a:xfrm>
              <a:off x="4581942" y="6047510"/>
              <a:ext cx="173736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1" name="Rectangle 2980"/>
            <p:cNvSpPr/>
            <p:nvPr/>
          </p:nvSpPr>
          <p:spPr>
            <a:xfrm>
              <a:off x="4755678" y="6047510"/>
              <a:ext cx="173736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2" name="Rectangle 2981"/>
            <p:cNvSpPr/>
            <p:nvPr/>
          </p:nvSpPr>
          <p:spPr>
            <a:xfrm>
              <a:off x="4929414" y="6047510"/>
              <a:ext cx="173736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3" name="Rectangle 2982"/>
            <p:cNvSpPr/>
            <p:nvPr/>
          </p:nvSpPr>
          <p:spPr>
            <a:xfrm>
              <a:off x="5103150" y="6047510"/>
              <a:ext cx="173736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4" name="Rectangle 2983"/>
            <p:cNvSpPr/>
            <p:nvPr/>
          </p:nvSpPr>
          <p:spPr>
            <a:xfrm>
              <a:off x="5275075" y="6047510"/>
              <a:ext cx="173736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5" name="Rectangle 2984"/>
            <p:cNvSpPr/>
            <p:nvPr/>
          </p:nvSpPr>
          <p:spPr>
            <a:xfrm>
              <a:off x="4062697" y="6047510"/>
              <a:ext cx="171773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6" name="Group 2985"/>
            <p:cNvGrpSpPr/>
            <p:nvPr/>
          </p:nvGrpSpPr>
          <p:grpSpPr>
            <a:xfrm>
              <a:off x="4093719" y="6086189"/>
              <a:ext cx="1323088" cy="444577"/>
              <a:chOff x="3345906" y="5212139"/>
              <a:chExt cx="1323088" cy="444577"/>
            </a:xfrm>
            <a:solidFill>
              <a:srgbClr val="E500E5"/>
            </a:solidFill>
          </p:grpSpPr>
          <p:grpSp>
            <p:nvGrpSpPr>
              <p:cNvPr id="3152" name="Group 3151"/>
              <p:cNvGrpSpPr/>
              <p:nvPr/>
            </p:nvGrpSpPr>
            <p:grpSpPr>
              <a:xfrm>
                <a:off x="3345906" y="5212139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3251" name="Straight Connector 3250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2" name="Straight Connector 3251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3" name="Straight Connector 3252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4" name="Straight Connector 3253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5" name="Straight Connector 3254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6" name="Straight Connector 3255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7" name="Straight Connector 3256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8" name="Straight Connector 3257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9" name="Straight Connector 3258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0" name="Straight Connector 3259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1" name="Straight Connector 3260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2" name="Straight Connector 3261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3" name="Straight Arrow Connector 3262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3" name="Group 3152"/>
              <p:cNvGrpSpPr/>
              <p:nvPr/>
            </p:nvGrpSpPr>
            <p:grpSpPr>
              <a:xfrm>
                <a:off x="3516915" y="5214282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3238" name="Straight Connector 3237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9" name="Straight Connector 3238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0" name="Straight Connector 3239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1" name="Straight Connector 3240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2" name="Straight Connector 3241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3" name="Straight Connector 3242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4" name="Straight Connector 3243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5" name="Straight Connector 3244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6" name="Straight Connector 3245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7" name="Straight Connector 3246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8" name="Straight Connector 3247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9" name="Straight Connector 3248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0" name="Straight Arrow Connector 3249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4" name="Group 3153"/>
              <p:cNvGrpSpPr/>
              <p:nvPr/>
            </p:nvGrpSpPr>
            <p:grpSpPr>
              <a:xfrm>
                <a:off x="3692152" y="5214321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3225" name="Straight Connector 3224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6" name="Straight Connector 3225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7" name="Straight Connector 3226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8" name="Straight Connector 3227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9" name="Straight Connector 3228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0" name="Straight Connector 3229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1" name="Straight Connector 3230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2" name="Straight Connector 3231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3" name="Straight Connector 3232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4" name="Straight Connector 3233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5" name="Straight Connector 3234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6" name="Straight Connector 3235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7" name="Straight Arrow Connector 3236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5" name="Group 3154"/>
              <p:cNvGrpSpPr/>
              <p:nvPr/>
            </p:nvGrpSpPr>
            <p:grpSpPr>
              <a:xfrm>
                <a:off x="3863161" y="5216464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3212" name="Straight Connector 3211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3" name="Straight Connector 3212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4" name="Straight Connector 3213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5" name="Straight Connector 3214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6" name="Straight Connector 3215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7" name="Straight Connector 3216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8" name="Straight Connector 3217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9" name="Straight Connector 3218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0" name="Straight Connector 3219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1" name="Straight Connector 3220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2" name="Straight Connector 3221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3" name="Straight Connector 3222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4" name="Straight Arrow Connector 3223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6" name="Group 3155"/>
              <p:cNvGrpSpPr/>
              <p:nvPr/>
            </p:nvGrpSpPr>
            <p:grpSpPr>
              <a:xfrm>
                <a:off x="4035788" y="5212472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3199" name="Straight Connector 3198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0" name="Straight Connector 3199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1" name="Straight Connector 3200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2" name="Straight Connector 3201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3" name="Straight Connector 3202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4" name="Straight Connector 3203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5" name="Straight Connector 3204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6" name="Straight Connector 3205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7" name="Straight Connector 3206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8" name="Straight Connector 3207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9" name="Straight Connector 3208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0" name="Straight Connector 3209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1" name="Straight Arrow Connector 3210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7" name="Group 3156"/>
              <p:cNvGrpSpPr/>
              <p:nvPr/>
            </p:nvGrpSpPr>
            <p:grpSpPr>
              <a:xfrm>
                <a:off x="4213605" y="5214360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3186" name="Straight Connector 3185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7" name="Straight Connector 3186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8" name="Straight Connector 3187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9" name="Straight Connector 3188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0" name="Straight Connector 3189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1" name="Straight Connector 3190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2" name="Straight Connector 3191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3" name="Straight Connector 3192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4" name="Straight Connector 3193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5" name="Straight Connector 3194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6" name="Straight Connector 3195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7" name="Straight Connector 3196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8" name="Straight Arrow Connector 3197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8" name="Group 3157"/>
              <p:cNvGrpSpPr/>
              <p:nvPr/>
            </p:nvGrpSpPr>
            <p:grpSpPr>
              <a:xfrm>
                <a:off x="4381449" y="5214615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3173" name="Straight Connector 3172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4" name="Straight Connector 3173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5" name="Straight Connector 3174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6" name="Straight Connector 3175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7" name="Straight Connector 3176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8" name="Straight Connector 3177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9" name="Straight Connector 3178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0" name="Straight Connector 3179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1" name="Straight Connector 3180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2" name="Straight Connector 3181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3" name="Straight Connector 3182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4" name="Straight Connector 3183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5" name="Straight Arrow Connector 3184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9" name="Group 3158"/>
              <p:cNvGrpSpPr/>
              <p:nvPr/>
            </p:nvGrpSpPr>
            <p:grpSpPr>
              <a:xfrm>
                <a:off x="4559266" y="5216503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3160" name="Straight Connector 3159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1" name="Straight Connector 3160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2" name="Straight Connector 3161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3" name="Straight Connector 3162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4" name="Straight Connector 3163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5" name="Straight Connector 3164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6" name="Straight Connector 3165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7" name="Straight Connector 3166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8" name="Straight Connector 3167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9" name="Straight Connector 3168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0" name="Straight Connector 3169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1" name="Straight Connector 3170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2" name="Straight Arrow Connector 3171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87" name="Right Brace 2986"/>
            <p:cNvSpPr/>
            <p:nvPr/>
          </p:nvSpPr>
          <p:spPr>
            <a:xfrm rot="10800000">
              <a:off x="3260031" y="6051203"/>
              <a:ext cx="54866" cy="155448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8" name="Right Brace 2987"/>
            <p:cNvSpPr/>
            <p:nvPr/>
          </p:nvSpPr>
          <p:spPr>
            <a:xfrm rot="5400000">
              <a:off x="3589715" y="6302168"/>
              <a:ext cx="54864" cy="551387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9" name="TextBox 2988"/>
            <p:cNvSpPr txBox="1"/>
            <p:nvPr/>
          </p:nvSpPr>
          <p:spPr>
            <a:xfrm>
              <a:off x="3477475" y="6565160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0" name="TextBox 2989"/>
            <p:cNvSpPr txBox="1"/>
            <p:nvPr/>
          </p:nvSpPr>
          <p:spPr>
            <a:xfrm>
              <a:off x="1394867" y="5779786"/>
              <a:ext cx="2915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1" name="Right Brace 2990"/>
            <p:cNvSpPr/>
            <p:nvPr/>
          </p:nvSpPr>
          <p:spPr>
            <a:xfrm rot="16200000">
              <a:off x="1514176" y="5905981"/>
              <a:ext cx="54866" cy="173736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92" name="Group 2991"/>
            <p:cNvGrpSpPr/>
            <p:nvPr/>
          </p:nvGrpSpPr>
          <p:grpSpPr>
            <a:xfrm>
              <a:off x="3762360" y="5243369"/>
              <a:ext cx="1172893" cy="329003"/>
              <a:chOff x="3114037" y="3161131"/>
              <a:chExt cx="922994" cy="329003"/>
            </a:xfrm>
          </p:grpSpPr>
          <p:sp>
            <p:nvSpPr>
              <p:cNvPr id="3150" name="TextBox 3149"/>
              <p:cNvSpPr txBox="1"/>
              <p:nvPr/>
            </p:nvSpPr>
            <p:spPr>
              <a:xfrm>
                <a:off x="3114037" y="3243913"/>
                <a:ext cx="912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Pack </a:t>
                </a: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→ </a:t>
                </a: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</a:p>
            </p:txBody>
          </p:sp>
          <p:sp>
            <p:nvSpPr>
              <p:cNvPr id="3151" name="TextBox 3150"/>
              <p:cNvSpPr txBox="1"/>
              <p:nvPr/>
            </p:nvSpPr>
            <p:spPr>
              <a:xfrm>
                <a:off x="3777023" y="3161131"/>
                <a:ext cx="2600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~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93" name="TextBox 2992"/>
            <p:cNvSpPr txBox="1"/>
            <p:nvPr/>
          </p:nvSpPr>
          <p:spPr>
            <a:xfrm>
              <a:off x="4002823" y="5782418"/>
              <a:ext cx="2915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4" name="Right Brace 2993"/>
            <p:cNvSpPr/>
            <p:nvPr/>
          </p:nvSpPr>
          <p:spPr>
            <a:xfrm rot="16200000">
              <a:off x="4122132" y="5908613"/>
              <a:ext cx="54866" cy="173736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95" name="Group 2994"/>
            <p:cNvGrpSpPr/>
            <p:nvPr/>
          </p:nvGrpSpPr>
          <p:grpSpPr>
            <a:xfrm>
              <a:off x="3451538" y="5743569"/>
              <a:ext cx="304260" cy="327936"/>
              <a:chOff x="3769978" y="3815082"/>
              <a:chExt cx="304260" cy="327936"/>
            </a:xfrm>
          </p:grpSpPr>
          <p:sp>
            <p:nvSpPr>
              <p:cNvPr id="3148" name="TextBox 3147"/>
              <p:cNvSpPr txBox="1"/>
              <p:nvPr/>
            </p:nvSpPr>
            <p:spPr>
              <a:xfrm>
                <a:off x="3769978" y="3896797"/>
                <a:ext cx="3042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49" name="TextBox 3148"/>
              <p:cNvSpPr txBox="1"/>
              <p:nvPr/>
            </p:nvSpPr>
            <p:spPr>
              <a:xfrm>
                <a:off x="3792104" y="3815082"/>
                <a:ext cx="2600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~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96" name="Group 2995"/>
            <p:cNvGrpSpPr/>
            <p:nvPr/>
          </p:nvGrpSpPr>
          <p:grpSpPr>
            <a:xfrm>
              <a:off x="4609406" y="5726172"/>
              <a:ext cx="328530" cy="327936"/>
              <a:chOff x="3769977" y="3815082"/>
              <a:chExt cx="328530" cy="327936"/>
            </a:xfrm>
          </p:grpSpPr>
          <p:sp>
            <p:nvSpPr>
              <p:cNvPr id="3146" name="TextBox 3145"/>
              <p:cNvSpPr txBox="1"/>
              <p:nvPr/>
            </p:nvSpPr>
            <p:spPr>
              <a:xfrm>
                <a:off x="3769977" y="3896797"/>
                <a:ext cx="3285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47" name="TextBox 3146"/>
              <p:cNvSpPr txBox="1"/>
              <p:nvPr/>
            </p:nvSpPr>
            <p:spPr>
              <a:xfrm>
                <a:off x="3792104" y="3815082"/>
                <a:ext cx="2600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~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97" name="Rounded Rectangle 2996"/>
            <p:cNvSpPr/>
            <p:nvPr/>
          </p:nvSpPr>
          <p:spPr>
            <a:xfrm>
              <a:off x="1255735" y="5765248"/>
              <a:ext cx="4370832" cy="2916936"/>
            </a:xfrm>
            <a:prstGeom prst="roundRect">
              <a:avLst>
                <a:gd name="adj" fmla="val 1714"/>
              </a:avLst>
            </a:prstGeom>
            <a:solidFill>
              <a:srgbClr val="38B4FF">
                <a:alpha val="0"/>
              </a:srgbClr>
            </a:solidFill>
            <a:ln w="6350">
              <a:solidFill>
                <a:srgbClr val="38B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98" name="TextBox 2997"/>
            <p:cNvSpPr txBox="1"/>
            <p:nvPr/>
          </p:nvSpPr>
          <p:spPr>
            <a:xfrm>
              <a:off x="1894547" y="5647502"/>
              <a:ext cx="1546053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8B4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2</a:t>
              </a:r>
              <a:r>
                <a:rPr lang="en-US" sz="900" baseline="30000" dirty="0" smtClean="0"/>
                <a:t>nd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  <p:sp>
          <p:nvSpPr>
            <p:cNvPr id="2999" name="Bent Arrow 2998"/>
            <p:cNvSpPr/>
            <p:nvPr/>
          </p:nvSpPr>
          <p:spPr>
            <a:xfrm rot="5400000">
              <a:off x="3232075" y="5334369"/>
              <a:ext cx="966242" cy="262354"/>
            </a:xfrm>
            <a:prstGeom prst="bentArrow">
              <a:avLst>
                <a:gd name="adj1" fmla="val 23184"/>
                <a:gd name="adj2" fmla="val 28707"/>
                <a:gd name="adj3" fmla="val 27907"/>
                <a:gd name="adj4" fmla="val 51011"/>
              </a:avLst>
            </a:prstGeom>
            <a:solidFill>
              <a:srgbClr val="00CE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00" name="Rectangle 2999"/>
            <p:cNvSpPr/>
            <p:nvPr/>
          </p:nvSpPr>
          <p:spPr>
            <a:xfrm>
              <a:off x="1606371" y="6201808"/>
              <a:ext cx="1373801" cy="458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01" name="Rectangle 3000"/>
            <p:cNvSpPr/>
            <p:nvPr/>
          </p:nvSpPr>
          <p:spPr>
            <a:xfrm>
              <a:off x="1607141" y="62044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02" name="Rectangle 3001"/>
            <p:cNvSpPr/>
            <p:nvPr/>
          </p:nvSpPr>
          <p:spPr>
            <a:xfrm>
              <a:off x="1778914" y="62044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03" name="Rectangle 3002"/>
            <p:cNvSpPr/>
            <p:nvPr/>
          </p:nvSpPr>
          <p:spPr>
            <a:xfrm>
              <a:off x="1950686" y="6203977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04" name="Rectangle 3003"/>
            <p:cNvSpPr/>
            <p:nvPr/>
          </p:nvSpPr>
          <p:spPr>
            <a:xfrm>
              <a:off x="2122078" y="62044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05" name="Rectangle 3004"/>
            <p:cNvSpPr/>
            <p:nvPr/>
          </p:nvSpPr>
          <p:spPr>
            <a:xfrm>
              <a:off x="2293850" y="62044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06" name="Rectangle 3005"/>
            <p:cNvSpPr/>
            <p:nvPr/>
          </p:nvSpPr>
          <p:spPr>
            <a:xfrm>
              <a:off x="2465624" y="62044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07" name="Rectangle 3006"/>
            <p:cNvSpPr/>
            <p:nvPr/>
          </p:nvSpPr>
          <p:spPr>
            <a:xfrm>
              <a:off x="2637396" y="62044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08" name="Rectangle 3007"/>
            <p:cNvSpPr/>
            <p:nvPr/>
          </p:nvSpPr>
          <p:spPr>
            <a:xfrm>
              <a:off x="2809170" y="62044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09" name="TextBox 3008"/>
            <p:cNvSpPr txBox="1"/>
            <p:nvPr/>
          </p:nvSpPr>
          <p:spPr>
            <a:xfrm>
              <a:off x="1358860" y="6467372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10" name="TextBox 3009"/>
            <p:cNvSpPr txBox="1"/>
            <p:nvPr/>
          </p:nvSpPr>
          <p:spPr>
            <a:xfrm>
              <a:off x="1222089" y="6014080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11" name="Bent Arrow 3010"/>
            <p:cNvSpPr/>
            <p:nvPr/>
          </p:nvSpPr>
          <p:spPr>
            <a:xfrm rot="5400000">
              <a:off x="3141278" y="5166163"/>
              <a:ext cx="966242" cy="262354"/>
            </a:xfrm>
            <a:prstGeom prst="bentArrow">
              <a:avLst>
                <a:gd name="adj1" fmla="val 23184"/>
                <a:gd name="adj2" fmla="val 28707"/>
                <a:gd name="adj3" fmla="val 27907"/>
                <a:gd name="adj4" fmla="val 51011"/>
              </a:avLst>
            </a:prstGeom>
            <a:solidFill>
              <a:srgbClr val="00CE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12" name="Right Brace 3011"/>
            <p:cNvSpPr/>
            <p:nvPr/>
          </p:nvSpPr>
          <p:spPr>
            <a:xfrm rot="10800000">
              <a:off x="2577066" y="7074151"/>
              <a:ext cx="54866" cy="155448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3" name="TextBox 3012"/>
            <p:cNvSpPr txBox="1"/>
            <p:nvPr/>
          </p:nvSpPr>
          <p:spPr>
            <a:xfrm>
              <a:off x="2328437" y="7035786"/>
              <a:ext cx="3507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8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3014" name="Rectangle 3013"/>
            <p:cNvSpPr>
              <a:spLocks/>
            </p:cNvSpPr>
            <p:nvPr/>
          </p:nvSpPr>
          <p:spPr>
            <a:xfrm>
              <a:off x="3348610" y="7067803"/>
              <a:ext cx="548640" cy="457200"/>
            </a:xfrm>
            <a:prstGeom prst="rect">
              <a:avLst/>
            </a:prstGeom>
            <a:solidFill>
              <a:srgbClr val="00CE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15" name="Rectangle 3014"/>
            <p:cNvSpPr>
              <a:spLocks/>
            </p:cNvSpPr>
            <p:nvPr/>
          </p:nvSpPr>
          <p:spPr>
            <a:xfrm>
              <a:off x="3348610" y="7067703"/>
              <a:ext cx="54864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6" name="Rectangle 3015"/>
            <p:cNvSpPr>
              <a:spLocks/>
            </p:cNvSpPr>
            <p:nvPr/>
          </p:nvSpPr>
          <p:spPr>
            <a:xfrm>
              <a:off x="3348610" y="7220107"/>
              <a:ext cx="54864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7" name="Rectangle 3016"/>
            <p:cNvSpPr>
              <a:spLocks/>
            </p:cNvSpPr>
            <p:nvPr/>
          </p:nvSpPr>
          <p:spPr>
            <a:xfrm>
              <a:off x="3348610" y="7372507"/>
              <a:ext cx="54983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8" name="Group 3017"/>
            <p:cNvGrpSpPr/>
            <p:nvPr/>
          </p:nvGrpSpPr>
          <p:grpSpPr>
            <a:xfrm>
              <a:off x="3389921" y="7087801"/>
              <a:ext cx="454819" cy="112204"/>
              <a:chOff x="2833085" y="4874324"/>
              <a:chExt cx="454819" cy="112204"/>
            </a:xfrm>
            <a:solidFill>
              <a:srgbClr val="00CE00"/>
            </a:solidFill>
          </p:grpSpPr>
          <p:cxnSp>
            <p:nvCxnSpPr>
              <p:cNvPr id="3133" name="Straight Arrow Connector 3132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4" name="Straight Connector 3133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5" name="Straight Connector 3134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6" name="Straight Connector 3135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7" name="Straight Connector 3136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8" name="Straight Connector 3137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9" name="Straight Connector 3138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0" name="Straight Connector 3139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1" name="Straight Connector 3140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2" name="Straight Connector 3141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3" name="Straight Connector 3142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4" name="Straight Connector 3143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" name="Straight Connector 3144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9" name="Group 3018"/>
            <p:cNvGrpSpPr/>
            <p:nvPr/>
          </p:nvGrpSpPr>
          <p:grpSpPr>
            <a:xfrm>
              <a:off x="3389921" y="7246107"/>
              <a:ext cx="454819" cy="112204"/>
              <a:chOff x="2833085" y="4874324"/>
              <a:chExt cx="454819" cy="112204"/>
            </a:xfrm>
            <a:solidFill>
              <a:srgbClr val="00CE00"/>
            </a:solidFill>
          </p:grpSpPr>
          <p:cxnSp>
            <p:nvCxnSpPr>
              <p:cNvPr id="3120" name="Straight Arrow Connector 3119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1" name="Straight Connector 3120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2" name="Straight Connector 3121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3" name="Straight Connector 3122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4" name="Straight Connector 3123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5" name="Straight Connector 3124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6" name="Straight Connector 3125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7" name="Straight Connector 3126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8" name="Straight Connector 3127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9" name="Straight Connector 3128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0" name="Straight Connector 3129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1" name="Straight Connector 3130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2" name="Straight Connector 3131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0" name="Group 3019"/>
            <p:cNvGrpSpPr/>
            <p:nvPr/>
          </p:nvGrpSpPr>
          <p:grpSpPr>
            <a:xfrm>
              <a:off x="3389921" y="7392605"/>
              <a:ext cx="454819" cy="112204"/>
              <a:chOff x="2833085" y="4874324"/>
              <a:chExt cx="454819" cy="112204"/>
            </a:xfrm>
            <a:solidFill>
              <a:srgbClr val="00CE00"/>
            </a:solidFill>
          </p:grpSpPr>
          <p:cxnSp>
            <p:nvCxnSpPr>
              <p:cNvPr id="3107" name="Straight Arrow Connector 3106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8" name="Straight Connector 3107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9" name="Straight Connector 3108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0" name="Straight Connector 3109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1" name="Straight Connector 3110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2" name="Straight Connector 3111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3" name="Straight Connector 3112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4" name="Straight Connector 3113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5" name="Straight Connector 3114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6" name="Straight Connector 3115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7" name="Straight Connector 3116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8" name="Straight Connector 3117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9" name="Straight Connector 3118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1" name="TextBox 3020"/>
            <p:cNvSpPr txBox="1"/>
            <p:nvPr/>
          </p:nvSpPr>
          <p:spPr>
            <a:xfrm>
              <a:off x="2899300" y="7105196"/>
              <a:ext cx="415498" cy="369333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+=</a:t>
              </a:r>
              <a:endParaRPr lang="en-US" dirty="0"/>
            </a:p>
          </p:txBody>
        </p:sp>
        <p:sp>
          <p:nvSpPr>
            <p:cNvPr id="3022" name="Rectangle 3021"/>
            <p:cNvSpPr/>
            <p:nvPr/>
          </p:nvSpPr>
          <p:spPr>
            <a:xfrm>
              <a:off x="4062697" y="7061112"/>
              <a:ext cx="171773" cy="530353"/>
            </a:xfrm>
            <a:prstGeom prst="rect">
              <a:avLst/>
            </a:prstGeom>
            <a:solidFill>
              <a:srgbClr val="38B4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3023" name="Group 3022"/>
            <p:cNvGrpSpPr/>
            <p:nvPr/>
          </p:nvGrpSpPr>
          <p:grpSpPr>
            <a:xfrm>
              <a:off x="2657975" y="7068945"/>
              <a:ext cx="171773" cy="457204"/>
              <a:chOff x="2505575" y="6916545"/>
              <a:chExt cx="171773" cy="457204"/>
            </a:xfrm>
          </p:grpSpPr>
          <p:sp>
            <p:nvSpPr>
              <p:cNvPr id="3103" name="Rectangle 3102"/>
              <p:cNvSpPr/>
              <p:nvPr/>
            </p:nvSpPr>
            <p:spPr>
              <a:xfrm>
                <a:off x="2505575" y="6917688"/>
                <a:ext cx="171773" cy="45606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4" name="Rectangle 3103"/>
              <p:cNvSpPr>
                <a:spLocks/>
              </p:cNvSpPr>
              <p:nvPr/>
            </p:nvSpPr>
            <p:spPr>
              <a:xfrm>
                <a:off x="2505575" y="69165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5" name="Rectangle 3104"/>
              <p:cNvSpPr>
                <a:spLocks/>
              </p:cNvSpPr>
              <p:nvPr/>
            </p:nvSpPr>
            <p:spPr>
              <a:xfrm>
                <a:off x="2505575" y="70689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6" name="Rectangle 3105"/>
              <p:cNvSpPr>
                <a:spLocks/>
              </p:cNvSpPr>
              <p:nvPr/>
            </p:nvSpPr>
            <p:spPr>
              <a:xfrm>
                <a:off x="2505575" y="72213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24" name="Group 3023"/>
            <p:cNvGrpSpPr/>
            <p:nvPr/>
          </p:nvGrpSpPr>
          <p:grpSpPr>
            <a:xfrm>
              <a:off x="4093719" y="7101169"/>
              <a:ext cx="109728" cy="440213"/>
              <a:chOff x="2739147" y="3155891"/>
              <a:chExt cx="109728" cy="440213"/>
            </a:xfrm>
            <a:solidFill>
              <a:srgbClr val="38B4FF"/>
            </a:solidFill>
          </p:grpSpPr>
          <p:cxnSp>
            <p:nvCxnSpPr>
              <p:cNvPr id="3090" name="Straight Connector 3089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1" name="Straight Connector 3090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2" name="Straight Connector 3091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3" name="Straight Connector 3092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4" name="Straight Connector 3093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5" name="Straight Connector 3094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6" name="Straight Connector 3095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7" name="Straight Connector 3096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8" name="Straight Connector 3097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9" name="Straight Connector 3098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0" name="Straight Connector 3099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1" name="Straight Connector 3100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2" name="Straight Arrow Connector 3101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5" name="Right Brace 3024"/>
            <p:cNvSpPr/>
            <p:nvPr/>
          </p:nvSpPr>
          <p:spPr>
            <a:xfrm rot="16200000">
              <a:off x="2718043" y="6934837"/>
              <a:ext cx="54866" cy="164592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6" name="TextBox 3025"/>
            <p:cNvSpPr txBox="1"/>
            <p:nvPr/>
          </p:nvSpPr>
          <p:spPr>
            <a:xfrm>
              <a:off x="2599716" y="6801689"/>
              <a:ext cx="2915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27" name="Right Brace 3026"/>
            <p:cNvSpPr/>
            <p:nvPr/>
          </p:nvSpPr>
          <p:spPr>
            <a:xfrm>
              <a:off x="4271239" y="7065934"/>
              <a:ext cx="54864" cy="530352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8" name="TextBox 3027"/>
            <p:cNvSpPr txBox="1"/>
            <p:nvPr/>
          </p:nvSpPr>
          <p:spPr>
            <a:xfrm>
              <a:off x="4264878" y="7218566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29" name="Group 3028"/>
            <p:cNvGrpSpPr/>
            <p:nvPr/>
          </p:nvGrpSpPr>
          <p:grpSpPr>
            <a:xfrm>
              <a:off x="1299101" y="6699764"/>
              <a:ext cx="4288536" cy="1944216"/>
              <a:chOff x="197259" y="4433903"/>
              <a:chExt cx="4288536" cy="1944216"/>
            </a:xfrm>
          </p:grpSpPr>
          <p:sp>
            <p:nvSpPr>
              <p:cNvPr id="3088" name="Rounded Rectangle 3087"/>
              <p:cNvSpPr/>
              <p:nvPr/>
            </p:nvSpPr>
            <p:spPr>
              <a:xfrm>
                <a:off x="197259" y="4549319"/>
                <a:ext cx="4288536" cy="1828800"/>
              </a:xfrm>
              <a:prstGeom prst="roundRect">
                <a:avLst>
                  <a:gd name="adj" fmla="val 1714"/>
                </a:avLst>
              </a:prstGeom>
              <a:solidFill>
                <a:schemeClr val="accent1">
                  <a:alpha val="0"/>
                </a:schemeClr>
              </a:solidFill>
              <a:ln w="6350">
                <a:solidFill>
                  <a:srgbClr val="00C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9" name="TextBox 3088"/>
              <p:cNvSpPr txBox="1"/>
              <p:nvPr/>
            </p:nvSpPr>
            <p:spPr>
              <a:xfrm>
                <a:off x="2748598" y="4433903"/>
                <a:ext cx="152072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CE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1</a:t>
                </a:r>
                <a:r>
                  <a:rPr lang="en-US" sz="900" baseline="30000" dirty="0" smtClean="0"/>
                  <a:t>st</a:t>
                </a:r>
                <a:r>
                  <a:rPr lang="en-US" sz="900" dirty="0" smtClean="0"/>
                  <a:t> loop around micro-kernel</a:t>
                </a:r>
                <a:endParaRPr lang="en-US" sz="900" dirty="0"/>
              </a:p>
            </p:txBody>
          </p:sp>
        </p:grpSp>
        <p:grpSp>
          <p:nvGrpSpPr>
            <p:cNvPr id="3030" name="Group 3029"/>
            <p:cNvGrpSpPr/>
            <p:nvPr/>
          </p:nvGrpSpPr>
          <p:grpSpPr>
            <a:xfrm>
              <a:off x="2810375" y="7221345"/>
              <a:ext cx="171773" cy="457204"/>
              <a:chOff x="2505575" y="6916545"/>
              <a:chExt cx="171773" cy="457204"/>
            </a:xfrm>
          </p:grpSpPr>
          <p:sp>
            <p:nvSpPr>
              <p:cNvPr id="3084" name="Rectangle 3083"/>
              <p:cNvSpPr/>
              <p:nvPr/>
            </p:nvSpPr>
            <p:spPr>
              <a:xfrm>
                <a:off x="2505575" y="6917688"/>
                <a:ext cx="171773" cy="45606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5" name="Rectangle 3084"/>
              <p:cNvSpPr>
                <a:spLocks/>
              </p:cNvSpPr>
              <p:nvPr/>
            </p:nvSpPr>
            <p:spPr>
              <a:xfrm>
                <a:off x="2505575" y="69165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6" name="Rectangle 3085"/>
              <p:cNvSpPr>
                <a:spLocks/>
              </p:cNvSpPr>
              <p:nvPr/>
            </p:nvSpPr>
            <p:spPr>
              <a:xfrm>
                <a:off x="2505575" y="70689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7" name="Rectangle 3086"/>
              <p:cNvSpPr>
                <a:spLocks/>
              </p:cNvSpPr>
              <p:nvPr/>
            </p:nvSpPr>
            <p:spPr>
              <a:xfrm>
                <a:off x="2505575" y="72213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31" name="TextBox 3030"/>
            <p:cNvSpPr txBox="1"/>
            <p:nvPr/>
          </p:nvSpPr>
          <p:spPr>
            <a:xfrm>
              <a:off x="4250553" y="7880633"/>
              <a:ext cx="2478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2" name="TextBox 3031"/>
            <p:cNvSpPr txBox="1"/>
            <p:nvPr/>
          </p:nvSpPr>
          <p:spPr>
            <a:xfrm>
              <a:off x="2855566" y="8040744"/>
              <a:ext cx="415498" cy="369333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+=</a:t>
              </a:r>
              <a:endParaRPr lang="en-US" dirty="0"/>
            </a:p>
          </p:txBody>
        </p:sp>
        <p:sp>
          <p:nvSpPr>
            <p:cNvPr id="3033" name="Rectangle 3032"/>
            <p:cNvSpPr>
              <a:spLocks/>
            </p:cNvSpPr>
            <p:nvPr/>
          </p:nvSpPr>
          <p:spPr>
            <a:xfrm>
              <a:off x="2661001" y="7964544"/>
              <a:ext cx="171773" cy="152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34" name="Rectangle 3033"/>
            <p:cNvSpPr>
              <a:spLocks/>
            </p:cNvSpPr>
            <p:nvPr/>
          </p:nvSpPr>
          <p:spPr>
            <a:xfrm>
              <a:off x="3347777" y="7964544"/>
              <a:ext cx="557014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35" name="Rectangle 3034"/>
            <p:cNvSpPr>
              <a:spLocks/>
            </p:cNvSpPr>
            <p:nvPr/>
          </p:nvSpPr>
          <p:spPr>
            <a:xfrm>
              <a:off x="3347777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36" name="Rectangle 3035"/>
            <p:cNvSpPr>
              <a:spLocks/>
            </p:cNvSpPr>
            <p:nvPr/>
          </p:nvSpPr>
          <p:spPr>
            <a:xfrm>
              <a:off x="3857365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37" name="Rectangle 3036"/>
            <p:cNvSpPr>
              <a:spLocks/>
            </p:cNvSpPr>
            <p:nvPr/>
          </p:nvSpPr>
          <p:spPr>
            <a:xfrm>
              <a:off x="3811515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38" name="Rectangle 3037"/>
            <p:cNvSpPr>
              <a:spLocks/>
            </p:cNvSpPr>
            <p:nvPr/>
          </p:nvSpPr>
          <p:spPr>
            <a:xfrm>
              <a:off x="3393690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39" name="Rectangle 3038"/>
            <p:cNvSpPr>
              <a:spLocks/>
            </p:cNvSpPr>
            <p:nvPr/>
          </p:nvSpPr>
          <p:spPr>
            <a:xfrm>
              <a:off x="3440958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40" name="Rectangle 3039"/>
            <p:cNvSpPr>
              <a:spLocks/>
            </p:cNvSpPr>
            <p:nvPr/>
          </p:nvSpPr>
          <p:spPr>
            <a:xfrm>
              <a:off x="3487868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41" name="Rectangle 3040"/>
            <p:cNvSpPr>
              <a:spLocks/>
            </p:cNvSpPr>
            <p:nvPr/>
          </p:nvSpPr>
          <p:spPr>
            <a:xfrm>
              <a:off x="3533303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42" name="Rectangle 3041"/>
            <p:cNvSpPr>
              <a:spLocks/>
            </p:cNvSpPr>
            <p:nvPr/>
          </p:nvSpPr>
          <p:spPr>
            <a:xfrm>
              <a:off x="3580213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43" name="Rectangle 3042"/>
            <p:cNvSpPr>
              <a:spLocks/>
            </p:cNvSpPr>
            <p:nvPr/>
          </p:nvSpPr>
          <p:spPr>
            <a:xfrm>
              <a:off x="3625186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44" name="Rectangle 3043"/>
            <p:cNvSpPr>
              <a:spLocks/>
            </p:cNvSpPr>
            <p:nvPr/>
          </p:nvSpPr>
          <p:spPr>
            <a:xfrm>
              <a:off x="3672096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45" name="Rectangle 3044"/>
            <p:cNvSpPr>
              <a:spLocks/>
            </p:cNvSpPr>
            <p:nvPr/>
          </p:nvSpPr>
          <p:spPr>
            <a:xfrm>
              <a:off x="3765916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46" name="Rectangle 3045"/>
            <p:cNvSpPr>
              <a:spLocks/>
            </p:cNvSpPr>
            <p:nvPr/>
          </p:nvSpPr>
          <p:spPr>
            <a:xfrm>
              <a:off x="3719006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47" name="Rectangle 3046"/>
            <p:cNvSpPr>
              <a:spLocks/>
            </p:cNvSpPr>
            <p:nvPr/>
          </p:nvSpPr>
          <p:spPr>
            <a:xfrm>
              <a:off x="4064660" y="7964544"/>
              <a:ext cx="171773" cy="46099"/>
            </a:xfrm>
            <a:prstGeom prst="rect">
              <a:avLst/>
            </a:prstGeom>
            <a:solidFill>
              <a:srgbClr val="38B4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48" name="Right Brace 3047"/>
            <p:cNvSpPr/>
            <p:nvPr/>
          </p:nvSpPr>
          <p:spPr>
            <a:xfrm rot="5400000">
              <a:off x="3344474" y="8150210"/>
              <a:ext cx="54866" cy="45719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9" name="Right Brace 3048"/>
            <p:cNvSpPr/>
            <p:nvPr/>
          </p:nvSpPr>
          <p:spPr>
            <a:xfrm>
              <a:off x="4261952" y="7969660"/>
              <a:ext cx="54866" cy="45719"/>
            </a:xfrm>
            <a:prstGeom prst="rightBrac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0" name="TextBox 3049"/>
            <p:cNvSpPr txBox="1"/>
            <p:nvPr/>
          </p:nvSpPr>
          <p:spPr>
            <a:xfrm>
              <a:off x="3250337" y="8177015"/>
              <a:ext cx="2478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51" name="Group 3050"/>
            <p:cNvGrpSpPr/>
            <p:nvPr/>
          </p:nvGrpSpPr>
          <p:grpSpPr>
            <a:xfrm>
              <a:off x="4064655" y="8011265"/>
              <a:ext cx="171778" cy="460830"/>
              <a:chOff x="2962813" y="5745404"/>
              <a:chExt cx="171778" cy="460830"/>
            </a:xfrm>
            <a:solidFill>
              <a:srgbClr val="38B4FF"/>
            </a:solidFill>
          </p:grpSpPr>
          <p:sp>
            <p:nvSpPr>
              <p:cNvPr id="3074" name="Rectangle 3073"/>
              <p:cNvSpPr>
                <a:spLocks/>
              </p:cNvSpPr>
              <p:nvPr/>
            </p:nvSpPr>
            <p:spPr>
              <a:xfrm>
                <a:off x="2962817" y="5745404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5" name="Rectangle 3074"/>
              <p:cNvSpPr>
                <a:spLocks/>
              </p:cNvSpPr>
              <p:nvPr/>
            </p:nvSpPr>
            <p:spPr>
              <a:xfrm>
                <a:off x="2962816" y="5790985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6" name="Rectangle 3075"/>
              <p:cNvSpPr>
                <a:spLocks/>
              </p:cNvSpPr>
              <p:nvPr/>
            </p:nvSpPr>
            <p:spPr>
              <a:xfrm>
                <a:off x="2962815" y="5837084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7" name="Rectangle 3076"/>
              <p:cNvSpPr>
                <a:spLocks/>
              </p:cNvSpPr>
              <p:nvPr/>
            </p:nvSpPr>
            <p:spPr>
              <a:xfrm>
                <a:off x="2962818" y="5883183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8" name="Rectangle 3077"/>
              <p:cNvSpPr>
                <a:spLocks/>
              </p:cNvSpPr>
              <p:nvPr/>
            </p:nvSpPr>
            <p:spPr>
              <a:xfrm>
                <a:off x="2962814" y="5929282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9" name="Rectangle 3078"/>
              <p:cNvSpPr>
                <a:spLocks/>
              </p:cNvSpPr>
              <p:nvPr/>
            </p:nvSpPr>
            <p:spPr>
              <a:xfrm>
                <a:off x="2962813" y="6021838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0" name="Rectangle 3079"/>
              <p:cNvSpPr>
                <a:spLocks/>
              </p:cNvSpPr>
              <p:nvPr/>
            </p:nvSpPr>
            <p:spPr>
              <a:xfrm>
                <a:off x="2962818" y="5975381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1" name="Rectangle 3080"/>
              <p:cNvSpPr>
                <a:spLocks/>
              </p:cNvSpPr>
              <p:nvPr/>
            </p:nvSpPr>
            <p:spPr>
              <a:xfrm>
                <a:off x="2962818" y="6067937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2" name="Rectangle 3081"/>
              <p:cNvSpPr>
                <a:spLocks/>
              </p:cNvSpPr>
              <p:nvPr/>
            </p:nvSpPr>
            <p:spPr>
              <a:xfrm>
                <a:off x="2962818" y="6114036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3" name="Rectangle 3082"/>
              <p:cNvSpPr>
                <a:spLocks/>
              </p:cNvSpPr>
              <p:nvPr/>
            </p:nvSpPr>
            <p:spPr>
              <a:xfrm>
                <a:off x="2962818" y="6160135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52" name="Rectangle 3051"/>
            <p:cNvSpPr/>
            <p:nvPr/>
          </p:nvSpPr>
          <p:spPr>
            <a:xfrm>
              <a:off x="1522121" y="8014433"/>
              <a:ext cx="150338" cy="72777"/>
            </a:xfrm>
            <a:prstGeom prst="rect">
              <a:avLst/>
            </a:prstGeom>
            <a:solidFill>
              <a:srgbClr val="E500E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3" name="TextBox 3052"/>
            <p:cNvSpPr txBox="1"/>
            <p:nvPr/>
          </p:nvSpPr>
          <p:spPr>
            <a:xfrm>
              <a:off x="1634838" y="7936992"/>
              <a:ext cx="5854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L3 cache</a:t>
              </a:r>
              <a:endParaRPr lang="en-US" sz="900" dirty="0"/>
            </a:p>
          </p:txBody>
        </p:sp>
        <p:sp>
          <p:nvSpPr>
            <p:cNvPr id="3054" name="Rectangle 3053"/>
            <p:cNvSpPr/>
            <p:nvPr/>
          </p:nvSpPr>
          <p:spPr>
            <a:xfrm>
              <a:off x="1522121" y="8142449"/>
              <a:ext cx="150338" cy="72777"/>
            </a:xfrm>
            <a:prstGeom prst="rect">
              <a:avLst/>
            </a:prstGeom>
            <a:solidFill>
              <a:srgbClr val="00CE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5" name="Rectangle 3054"/>
            <p:cNvSpPr/>
            <p:nvPr/>
          </p:nvSpPr>
          <p:spPr>
            <a:xfrm>
              <a:off x="1522120" y="8270465"/>
              <a:ext cx="150338" cy="72777"/>
            </a:xfrm>
            <a:prstGeom prst="rect">
              <a:avLst/>
            </a:prstGeom>
            <a:solidFill>
              <a:srgbClr val="38B4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6" name="TextBox 3055"/>
            <p:cNvSpPr txBox="1"/>
            <p:nvPr/>
          </p:nvSpPr>
          <p:spPr>
            <a:xfrm>
              <a:off x="1634750" y="8063409"/>
              <a:ext cx="5854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L2 cache</a:t>
              </a:r>
              <a:endParaRPr lang="en-US" sz="900" dirty="0"/>
            </a:p>
          </p:txBody>
        </p:sp>
        <p:sp>
          <p:nvSpPr>
            <p:cNvPr id="3057" name="TextBox 3056"/>
            <p:cNvSpPr txBox="1"/>
            <p:nvPr/>
          </p:nvSpPr>
          <p:spPr>
            <a:xfrm>
              <a:off x="1634838" y="8194017"/>
              <a:ext cx="5854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L1 cache</a:t>
              </a:r>
              <a:endParaRPr lang="en-US" sz="900" dirty="0"/>
            </a:p>
          </p:txBody>
        </p:sp>
        <p:sp>
          <p:nvSpPr>
            <p:cNvPr id="3058" name="Rectangle 3057"/>
            <p:cNvSpPr/>
            <p:nvPr/>
          </p:nvSpPr>
          <p:spPr>
            <a:xfrm>
              <a:off x="1522120" y="8398481"/>
              <a:ext cx="150338" cy="7277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9" name="TextBox 3058"/>
            <p:cNvSpPr txBox="1"/>
            <p:nvPr/>
          </p:nvSpPr>
          <p:spPr>
            <a:xfrm>
              <a:off x="1636169" y="8319453"/>
              <a:ext cx="5902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registers</a:t>
              </a:r>
              <a:endParaRPr lang="en-US" sz="900" dirty="0"/>
            </a:p>
          </p:txBody>
        </p:sp>
        <p:sp>
          <p:nvSpPr>
            <p:cNvPr id="3060" name="Rectangle 3059"/>
            <p:cNvSpPr/>
            <p:nvPr/>
          </p:nvSpPr>
          <p:spPr>
            <a:xfrm>
              <a:off x="1522120" y="7882773"/>
              <a:ext cx="150338" cy="7277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1" name="TextBox 3060"/>
            <p:cNvSpPr txBox="1"/>
            <p:nvPr/>
          </p:nvSpPr>
          <p:spPr>
            <a:xfrm>
              <a:off x="1635608" y="7803745"/>
              <a:ext cx="8435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main memory</a:t>
              </a:r>
              <a:endParaRPr lang="en-US" sz="900" dirty="0"/>
            </a:p>
          </p:txBody>
        </p:sp>
        <p:sp>
          <p:nvSpPr>
            <p:cNvPr id="3062" name="Rounded Rectangle 3061"/>
            <p:cNvSpPr/>
            <p:nvPr/>
          </p:nvSpPr>
          <p:spPr>
            <a:xfrm>
              <a:off x="1340376" y="7753389"/>
              <a:ext cx="4206240" cy="850392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63" name="TextBox 3062"/>
            <p:cNvSpPr txBox="1"/>
            <p:nvPr/>
          </p:nvSpPr>
          <p:spPr>
            <a:xfrm>
              <a:off x="3111132" y="7637974"/>
              <a:ext cx="793659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micro-kernel</a:t>
              </a:r>
              <a:endParaRPr lang="en-US" sz="900" dirty="0"/>
            </a:p>
          </p:txBody>
        </p:sp>
        <p:grpSp>
          <p:nvGrpSpPr>
            <p:cNvPr id="3064" name="Group 3063"/>
            <p:cNvGrpSpPr/>
            <p:nvPr/>
          </p:nvGrpSpPr>
          <p:grpSpPr>
            <a:xfrm>
              <a:off x="1346383" y="7103327"/>
              <a:ext cx="1414037" cy="988743"/>
              <a:chOff x="1193983" y="6950927"/>
              <a:chExt cx="1414037" cy="988743"/>
            </a:xfrm>
          </p:grpSpPr>
          <p:grpSp>
            <p:nvGrpSpPr>
              <p:cNvPr id="3069" name="Group 3068"/>
              <p:cNvGrpSpPr/>
              <p:nvPr/>
            </p:nvGrpSpPr>
            <p:grpSpPr>
              <a:xfrm>
                <a:off x="2282455" y="6950927"/>
                <a:ext cx="242029" cy="988743"/>
                <a:chOff x="2945471" y="5804829"/>
                <a:chExt cx="199029" cy="406401"/>
              </a:xfrm>
            </p:grpSpPr>
            <p:sp>
              <p:nvSpPr>
                <p:cNvPr id="3072" name="Bent Arrow 3071"/>
                <p:cNvSpPr/>
                <p:nvPr/>
              </p:nvSpPr>
              <p:spPr>
                <a:xfrm>
                  <a:off x="2945471" y="5804829"/>
                  <a:ext cx="198235" cy="223025"/>
                </a:xfrm>
                <a:prstGeom prst="bent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3" name="Bent Arrow 3072"/>
                <p:cNvSpPr/>
                <p:nvPr/>
              </p:nvSpPr>
              <p:spPr>
                <a:xfrm flipV="1">
                  <a:off x="2946265" y="5988205"/>
                  <a:ext cx="198235" cy="223025"/>
                </a:xfrm>
                <a:prstGeom prst="bent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70" name="Bent Arrow 3069"/>
              <p:cNvSpPr/>
              <p:nvPr/>
            </p:nvSpPr>
            <p:spPr>
              <a:xfrm>
                <a:off x="2376266" y="7097615"/>
                <a:ext cx="231754" cy="752088"/>
              </a:xfrm>
              <a:prstGeom prst="ben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1" name="TextBox 3070"/>
              <p:cNvSpPr txBox="1"/>
              <p:nvPr/>
            </p:nvSpPr>
            <p:spPr>
              <a:xfrm>
                <a:off x="1193983" y="7174775"/>
                <a:ext cx="11600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Update </a:t>
                </a:r>
                <a:r>
                  <a:rPr lang="en-US" sz="100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ij</a:t>
                </a:r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, </a:t>
                </a:r>
                <a:r>
                  <a:rPr lang="en-US" sz="100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ij</a:t>
                </a:r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65" name="Rectangle 3064"/>
            <p:cNvSpPr/>
            <p:nvPr/>
          </p:nvSpPr>
          <p:spPr>
            <a:xfrm>
              <a:off x="2442441" y="7482681"/>
              <a:ext cx="45719" cy="2063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6" name="Rectangle 3065"/>
            <p:cNvSpPr/>
            <p:nvPr/>
          </p:nvSpPr>
          <p:spPr>
            <a:xfrm>
              <a:off x="2539277" y="7833518"/>
              <a:ext cx="45719" cy="2063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7" name="TextBox 3066"/>
            <p:cNvSpPr txBox="1"/>
            <p:nvPr/>
          </p:nvSpPr>
          <p:spPr>
            <a:xfrm>
              <a:off x="4575774" y="1803746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8" name="TextBox 3067"/>
            <p:cNvSpPr txBox="1"/>
            <p:nvPr/>
          </p:nvSpPr>
          <p:spPr>
            <a:xfrm>
              <a:off x="1856270" y="1803745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73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211</Words>
  <Application>Microsoft Macintosh PowerPoint</Application>
  <PresentationFormat>Custom</PresentationFormat>
  <Paragraphs>117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van de Geijn</dc:creator>
  <cp:lastModifiedBy>Robert van de Geijn</cp:lastModifiedBy>
  <cp:revision>2</cp:revision>
  <dcterms:created xsi:type="dcterms:W3CDTF">2016-02-04T00:58:08Z</dcterms:created>
  <dcterms:modified xsi:type="dcterms:W3CDTF">2016-02-09T23:33:17Z</dcterms:modified>
</cp:coreProperties>
</file>