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1" r:id="rId15"/>
    <p:sldId id="272" r:id="rId16"/>
    <p:sldId id="273" r:id="rId17"/>
    <p:sldId id="274" r:id="rId18"/>
    <p:sldId id="27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C3BB-E08A-4459-BEE1-CF3754D07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382-9EEF-4047-B0D6-9BCDD4129291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8382-9EEF-4047-B0D6-9BCDD4129291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C3BB-E08A-4459-BEE1-CF3754D07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C3BB-E08A-4459-BEE1-CF3754D07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C3BB-E08A-4459-BEE1-CF3754D07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flipV="1">
            <a:off x="3489960" y="1463040"/>
            <a:ext cx="5212080" cy="44931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H="1" flipV="1">
            <a:off x="1781860" y="2514600"/>
            <a:ext cx="2174444" cy="1874520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H="1">
            <a:off x="6308496" y="4489275"/>
            <a:ext cx="1701648" cy="1466937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flipH="1">
            <a:off x="7717536" y="755694"/>
            <a:ext cx="1305816" cy="112570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H="1">
            <a:off x="8461247" y="2307020"/>
            <a:ext cx="992125" cy="855279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H="1">
            <a:off x="2668524" y="1170852"/>
            <a:ext cx="708052" cy="610389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flipH="1">
            <a:off x="1251204" y="2973508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flipH="1" flipV="1">
            <a:off x="10334244" y="3162300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flipH="1" flipV="1">
            <a:off x="3095244" y="5883820"/>
            <a:ext cx="281332" cy="242527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flipH="1">
            <a:off x="9520121" y="774217"/>
            <a:ext cx="1168149" cy="1007024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flipH="1" flipV="1">
            <a:off x="10531602" y="190500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88912" y="2349685"/>
            <a:ext cx="8445331" cy="1006429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88912" y="3602759"/>
            <a:ext cx="8445331" cy="42473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8F339FC-C94C-4728-A345-83E94C59DD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AAE1C6-07F0-4881-AF2C-AADF23B10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12" name="等腰三角形 11"/>
            <p:cNvSpPr/>
            <p:nvPr/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12" name="等腰三角形 11"/>
            <p:cNvSpPr/>
            <p:nvPr/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 flipV="1">
            <a:off x="-316629" y="1426842"/>
            <a:ext cx="4630086" cy="399145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2586755" y="1826415"/>
            <a:ext cx="1511638" cy="1303136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 flipH="1">
            <a:off x="691643" y="500873"/>
            <a:ext cx="881342" cy="759777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 flipH="1">
            <a:off x="-43378" y="5881715"/>
            <a:ext cx="628989" cy="542232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 flipH="1">
            <a:off x="2581049" y="4679896"/>
            <a:ext cx="350641" cy="302277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 flipH="1" flipV="1">
            <a:off x="3912597" y="5855572"/>
            <a:ext cx="249918" cy="215446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83314" y="2220686"/>
            <a:ext cx="6964136" cy="145641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83314" y="3760818"/>
            <a:ext cx="6964136" cy="59213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13" name="等腰三角形 12"/>
            <p:cNvSpPr/>
            <p:nvPr/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11" name="等腰三角形 10"/>
            <p:cNvSpPr/>
            <p:nvPr/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/>
          <p:nvPr/>
        </p:nvSpPr>
        <p:spPr>
          <a:xfrm flipH="1" flipV="1">
            <a:off x="1781860" y="2514600"/>
            <a:ext cx="2174444" cy="1874520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H="1">
            <a:off x="6308496" y="4489275"/>
            <a:ext cx="1701648" cy="1466937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flipH="1">
            <a:off x="7717536" y="755694"/>
            <a:ext cx="1305816" cy="112570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8461247" y="2307020"/>
            <a:ext cx="992125" cy="855279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2668524" y="1170852"/>
            <a:ext cx="708052" cy="610389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flipH="1">
            <a:off x="1251204" y="2973508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flipH="1" flipV="1">
            <a:off x="10334244" y="3162300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 flipV="1">
            <a:off x="3095244" y="5883820"/>
            <a:ext cx="281332" cy="242527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flipH="1">
            <a:off x="9520121" y="774217"/>
            <a:ext cx="1168149" cy="1007024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flipH="1" flipV="1">
            <a:off x="10531602" y="190500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3489960" y="1463040"/>
            <a:ext cx="5212080" cy="44931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3521" y="1892890"/>
            <a:ext cx="7664958" cy="1299693"/>
          </a:xfrm>
        </p:spPr>
        <p:txBody>
          <a:bodyPr anchor="ctr" anchorCtr="0">
            <a:normAutofit/>
          </a:bodyPr>
          <a:lstStyle>
            <a:lvl1pPr algn="ctr">
              <a:defRPr sz="7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2263521" y="3267075"/>
            <a:ext cx="7664958" cy="104113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9" name="等腰三角形 8"/>
            <p:cNvSpPr/>
            <p:nvPr/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hyperlink" Target="&#36816;&#34892;&#32467;&#26524;.mp4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3.xml"/><Relationship Id="rId3" Type="http://schemas.openxmlformats.org/officeDocument/2006/relationships/image" Target="../media/image6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6.xml"/><Relationship Id="rId3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8.png"/><Relationship Id="rId1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9" Type="http://schemas.openxmlformats.org/officeDocument/2006/relationships/notesSlide" Target="../notesSlides/notesSlide13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68.xml"/><Relationship Id="rId26" Type="http://schemas.openxmlformats.org/officeDocument/2006/relationships/tags" Target="../tags/tag67.xml"/><Relationship Id="rId25" Type="http://schemas.openxmlformats.org/officeDocument/2006/relationships/tags" Target="../tags/tag66.xml"/><Relationship Id="rId24" Type="http://schemas.openxmlformats.org/officeDocument/2006/relationships/tags" Target="../tags/tag65.xml"/><Relationship Id="rId23" Type="http://schemas.openxmlformats.org/officeDocument/2006/relationships/tags" Target="../tags/tag64.xml"/><Relationship Id="rId22" Type="http://schemas.openxmlformats.org/officeDocument/2006/relationships/tags" Target="../tags/tag63.xml"/><Relationship Id="rId21" Type="http://schemas.openxmlformats.org/officeDocument/2006/relationships/tags" Target="../tags/tag62.xml"/><Relationship Id="rId20" Type="http://schemas.openxmlformats.org/officeDocument/2006/relationships/tags" Target="../tags/tag61.xml"/><Relationship Id="rId2" Type="http://schemas.openxmlformats.org/officeDocument/2006/relationships/tags" Target="../tags/tag43.xml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4" Type="http://schemas.openxmlformats.org/officeDocument/2006/relationships/notesSlide" Target="../notesSlides/notesSlide14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90.xml"/><Relationship Id="rId21" Type="http://schemas.openxmlformats.org/officeDocument/2006/relationships/tags" Target="../tags/tag89.xml"/><Relationship Id="rId20" Type="http://schemas.openxmlformats.org/officeDocument/2006/relationships/tags" Target="../tags/tag88.xml"/><Relationship Id="rId2" Type="http://schemas.openxmlformats.org/officeDocument/2006/relationships/tags" Target="../tags/tag70.xml"/><Relationship Id="rId19" Type="http://schemas.openxmlformats.org/officeDocument/2006/relationships/tags" Target="../tags/tag87.xml"/><Relationship Id="rId18" Type="http://schemas.openxmlformats.org/officeDocument/2006/relationships/tags" Target="../tags/tag86.xml"/><Relationship Id="rId17" Type="http://schemas.openxmlformats.org/officeDocument/2006/relationships/tags" Target="../tags/tag85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4.xml"/><Relationship Id="rId3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0.xml"/><Relationship Id="rId3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/>
              <a:t>Linux</a:t>
            </a:r>
            <a:r>
              <a:rPr lang="zh-CN" altLang="en-US"/>
              <a:t>小组任务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80000"/>
          </a:bodyPr>
          <a:p>
            <a:r>
              <a:rPr lang="zh-CN" altLang="en-US" dirty="0"/>
              <a:t>井卓  李铠桐</a:t>
            </a:r>
            <a:endParaRPr lang="zh-CN" altLang="en-US" dirty="0"/>
          </a:p>
        </p:txBody>
      </p:sp>
      <p:sp>
        <p:nvSpPr>
          <p:cNvPr id="2" name="文本框 1">
            <a:hlinkClick r:id="rId3" action="ppaction://hlinkfile"/>
          </p:cNvPr>
          <p:cNvSpPr txBox="1"/>
          <p:nvPr/>
        </p:nvSpPr>
        <p:spPr>
          <a:xfrm>
            <a:off x="5779770" y="4848225"/>
            <a:ext cx="178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u="sng">
                <a:solidFill>
                  <a:schemeClr val="bg1"/>
                </a:solidFill>
              </a:rPr>
              <a:t>视频</a:t>
            </a:r>
            <a:endParaRPr lang="zh-CN" altLang="en-US" u="sng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mysignal.c	</a:t>
            </a:r>
            <a:r>
              <a:rPr lang="zh-CN" altLang="en-US" sz="3200">
                <a:solidFill>
                  <a:schemeClr val="bg2"/>
                </a:solidFill>
                <a:sym typeface="+mn-ea"/>
              </a:rPr>
              <a:t>改变状态（</a:t>
            </a:r>
            <a:r>
              <a:rPr lang="en-US" altLang="zh-CN" sz="3200">
                <a:solidFill>
                  <a:schemeClr val="bg2"/>
                </a:solidFill>
                <a:sym typeface="+mn-ea"/>
              </a:rPr>
              <a:t>status</a:t>
            </a:r>
            <a:r>
              <a:rPr lang="zh-CN" altLang="en-US" sz="3200">
                <a:solidFill>
                  <a:schemeClr val="bg2"/>
                </a:solidFill>
                <a:sym typeface="+mn-ea"/>
              </a:rPr>
              <a:t>）的函数</a:t>
            </a:r>
            <a:endParaRPr lang="zh-CN" altLang="en-US" sz="3200" dirty="0">
              <a:solidFill>
                <a:schemeClr val="bg2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SIGNIT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关键字绑定的函数</a:t>
            </a:r>
            <a:endParaRPr lang="zh-CN" altLang="en-US" sz="2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  通过改变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全局变量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sym typeface="+mn-ea"/>
              </a:rPr>
              <a:t>status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的状态来对输出进行控制。这里</a:t>
            </a:r>
            <a:r>
              <a:rPr lang="en-US" altLang="zh-CN" sz="2800" b="1" dirty="0">
                <a:latin typeface="+mn-ea"/>
                <a:sym typeface="+mn-ea"/>
              </a:rPr>
              <a:t>status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只有两种状态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或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）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，每次来一个</a:t>
            </a:r>
            <a:r>
              <a:rPr lang="en-US" altLang="zh-CN" sz="2800" b="1" dirty="0">
                <a:latin typeface="+mn-ea"/>
                <a:sym typeface="+mn-ea"/>
              </a:rPr>
              <a:t>SIGINT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翻转一次。因此在视频中我们发送了三次信号。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内容占位符 5" descr="5"/>
          <p:cNvPicPr>
            <a:picLocks noChangeAspect="1"/>
          </p:cNvPicPr>
          <p:nvPr>
            <p:ph sz="half" idx="2"/>
          </p:nvPr>
        </p:nvPicPr>
        <p:blipFill>
          <a:blip r:embed="rId3"/>
          <a:srcRect r="15807"/>
          <a:stretch>
            <a:fillRect/>
          </a:stretch>
        </p:blipFill>
        <p:spPr>
          <a:xfrm>
            <a:off x="6457315" y="1607820"/>
            <a:ext cx="5424170" cy="49104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mysignal.c	</a:t>
            </a:r>
            <a:r>
              <a:rPr lang="zh-CN" altLang="en-US" sz="3200">
                <a:solidFill>
                  <a:schemeClr val="bg2"/>
                </a:solidFill>
                <a:sym typeface="+mn-ea"/>
              </a:rPr>
              <a:t>输出结果</a:t>
            </a:r>
            <a:endParaRPr lang="zh-CN" altLang="en-US" sz="3200" dirty="0">
              <a:solidFill>
                <a:schemeClr val="bg2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9494520" cy="43516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status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发生翻转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后，其状态的改变控制着语句是否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输出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内容占位符 5" descr="signal_main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8355" y="2703830"/>
            <a:ext cx="10545445" cy="3844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1"/>
                </a:solidFill>
              </a:rPr>
              <a:t>makefile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4239" y="1851645"/>
            <a:ext cx="2496342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chemeClr val="bg1"/>
                </a:solidFill>
              </a:rPr>
              <a:t>3</a:t>
            </a:r>
            <a:endParaRPr lang="en-US" altLang="zh-CN" sz="19900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makefile        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用来一次性编译所有文件</a:t>
            </a:r>
            <a:endParaRPr lang="zh-CN" altLang="en-US" sz="32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内容占位符 6" descr="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455" y="1431290"/>
            <a:ext cx="5664200" cy="53486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0" name="Group 8"/>
          <p:cNvGrpSpPr/>
          <p:nvPr>
            <p:custDataLst>
              <p:tags r:id="rId1"/>
            </p:custDataLst>
          </p:nvPr>
        </p:nvGrpSpPr>
        <p:grpSpPr bwMode="auto">
          <a:xfrm>
            <a:off x="3417505" y="5500143"/>
            <a:ext cx="619125" cy="619125"/>
            <a:chOff x="0" y="0"/>
            <a:chExt cx="974" cy="974"/>
          </a:xfrm>
        </p:grpSpPr>
        <p:sp>
          <p:nvSpPr>
            <p:cNvPr id="8201" name="空心弧 53"/>
            <p:cNvSpPr/>
            <p:nvPr>
              <p:custDataLst>
                <p:tags r:id="rId2"/>
              </p:custDataLst>
            </p:nvPr>
          </p:nvSpPr>
          <p:spPr bwMode="auto">
            <a:xfrm rot="5580000">
              <a:off x="0" y="0"/>
              <a:ext cx="975" cy="975"/>
            </a:xfrm>
            <a:custGeom>
              <a:avLst/>
              <a:gdLst>
                <a:gd name="T0" fmla="*/ 3589 w 581025"/>
                <a:gd name="T1" fmla="*/ 244986 h 581025"/>
                <a:gd name="T2" fmla="*/ 280639 w 581025"/>
                <a:gd name="T3" fmla="*/ 168 h 581025"/>
                <a:gd name="T4" fmla="*/ 573680 w 581025"/>
                <a:gd name="T5" fmla="*/ 225600 h 581025"/>
                <a:gd name="T6" fmla="*/ 408096 w 581025"/>
                <a:gd name="T7" fmla="*/ 556167 h 581025"/>
                <a:gd name="T8" fmla="*/ 408096 w 581025"/>
                <a:gd name="T9" fmla="*/ 556166 h 581025"/>
                <a:gd name="T10" fmla="*/ 573680 w 581025"/>
                <a:gd name="T11" fmla="*/ 225599 h 581025"/>
                <a:gd name="T12" fmla="*/ 280639 w 581025"/>
                <a:gd name="T13" fmla="*/ 167 h 581025"/>
                <a:gd name="T14" fmla="*/ 3589 w 581025"/>
                <a:gd name="T15" fmla="*/ 244985 h 581025"/>
                <a:gd name="T16" fmla="*/ 3589 w 581025"/>
                <a:gd name="T17" fmla="*/ 244986 h 58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025" h="581025">
                  <a:moveTo>
                    <a:pt x="3589" y="244986"/>
                  </a:moveTo>
                  <a:cubicBezTo>
                    <a:pt x="25394" y="107563"/>
                    <a:pt x="141577" y="4897"/>
                    <a:pt x="280639" y="168"/>
                  </a:cubicBezTo>
                  <a:cubicBezTo>
                    <a:pt x="419701" y="-4561"/>
                    <a:pt x="542590" y="89975"/>
                    <a:pt x="573680" y="225600"/>
                  </a:cubicBezTo>
                  <a:cubicBezTo>
                    <a:pt x="604771" y="361224"/>
                    <a:pt x="535332" y="499850"/>
                    <a:pt x="408096" y="556167"/>
                  </a:cubicBezTo>
                  <a:lnTo>
                    <a:pt x="408096" y="556166"/>
                  </a:lnTo>
                  <a:cubicBezTo>
                    <a:pt x="535332" y="499849"/>
                    <a:pt x="604771" y="361223"/>
                    <a:pt x="573680" y="225599"/>
                  </a:cubicBezTo>
                  <a:cubicBezTo>
                    <a:pt x="542589" y="89975"/>
                    <a:pt x="419701" y="-4562"/>
                    <a:pt x="280639" y="167"/>
                  </a:cubicBezTo>
                  <a:cubicBezTo>
                    <a:pt x="141577" y="4896"/>
                    <a:pt x="25394" y="107562"/>
                    <a:pt x="3589" y="244985"/>
                  </a:cubicBezTo>
                  <a:lnTo>
                    <a:pt x="3589" y="24498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202" name="文本框 54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37" y="30"/>
              <a:ext cx="500" cy="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 fontScale="70000"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203" name="Group 11"/>
          <p:cNvGrpSpPr/>
          <p:nvPr>
            <p:custDataLst>
              <p:tags r:id="rId4"/>
            </p:custDataLst>
          </p:nvPr>
        </p:nvGrpSpPr>
        <p:grpSpPr bwMode="auto">
          <a:xfrm>
            <a:off x="3417505" y="1394868"/>
            <a:ext cx="619761" cy="619761"/>
            <a:chOff x="0" y="0"/>
            <a:chExt cx="975" cy="975"/>
          </a:xfrm>
        </p:grpSpPr>
        <p:sp>
          <p:nvSpPr>
            <p:cNvPr id="8204" name="空心弧 50"/>
            <p:cNvSpPr/>
            <p:nvPr>
              <p:custDataLst>
                <p:tags r:id="rId5"/>
              </p:custDataLst>
            </p:nvPr>
          </p:nvSpPr>
          <p:spPr bwMode="auto">
            <a:xfrm rot="5580000">
              <a:off x="0" y="0"/>
              <a:ext cx="975" cy="975"/>
            </a:xfrm>
            <a:custGeom>
              <a:avLst/>
              <a:gdLst>
                <a:gd name="T0" fmla="*/ 3589 w 581025"/>
                <a:gd name="T1" fmla="*/ 244986 h 581025"/>
                <a:gd name="T2" fmla="*/ 280639 w 581025"/>
                <a:gd name="T3" fmla="*/ 168 h 581025"/>
                <a:gd name="T4" fmla="*/ 573680 w 581025"/>
                <a:gd name="T5" fmla="*/ 225600 h 581025"/>
                <a:gd name="T6" fmla="*/ 408096 w 581025"/>
                <a:gd name="T7" fmla="*/ 556167 h 581025"/>
                <a:gd name="T8" fmla="*/ 408096 w 581025"/>
                <a:gd name="T9" fmla="*/ 556166 h 581025"/>
                <a:gd name="T10" fmla="*/ 573680 w 581025"/>
                <a:gd name="T11" fmla="*/ 225599 h 581025"/>
                <a:gd name="T12" fmla="*/ 280639 w 581025"/>
                <a:gd name="T13" fmla="*/ 167 h 581025"/>
                <a:gd name="T14" fmla="*/ 3589 w 581025"/>
                <a:gd name="T15" fmla="*/ 244985 h 581025"/>
                <a:gd name="T16" fmla="*/ 3589 w 581025"/>
                <a:gd name="T17" fmla="*/ 244986 h 58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025" h="581025">
                  <a:moveTo>
                    <a:pt x="3589" y="244986"/>
                  </a:moveTo>
                  <a:cubicBezTo>
                    <a:pt x="25394" y="107563"/>
                    <a:pt x="141577" y="4897"/>
                    <a:pt x="280639" y="168"/>
                  </a:cubicBezTo>
                  <a:cubicBezTo>
                    <a:pt x="419701" y="-4561"/>
                    <a:pt x="542590" y="89975"/>
                    <a:pt x="573680" y="225600"/>
                  </a:cubicBezTo>
                  <a:cubicBezTo>
                    <a:pt x="604771" y="361224"/>
                    <a:pt x="535332" y="499850"/>
                    <a:pt x="408096" y="556167"/>
                  </a:cubicBezTo>
                  <a:lnTo>
                    <a:pt x="408096" y="556166"/>
                  </a:lnTo>
                  <a:cubicBezTo>
                    <a:pt x="535332" y="499849"/>
                    <a:pt x="604771" y="361223"/>
                    <a:pt x="573680" y="225599"/>
                  </a:cubicBezTo>
                  <a:cubicBezTo>
                    <a:pt x="542589" y="89975"/>
                    <a:pt x="419701" y="-4562"/>
                    <a:pt x="280639" y="167"/>
                  </a:cubicBezTo>
                  <a:cubicBezTo>
                    <a:pt x="141577" y="4896"/>
                    <a:pt x="25394" y="107562"/>
                    <a:pt x="3589" y="244985"/>
                  </a:cubicBezTo>
                  <a:lnTo>
                    <a:pt x="3589" y="24498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205" name="文本框 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2" y="26"/>
              <a:ext cx="609" cy="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 fontScale="90000"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20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1</a:t>
              </a:r>
              <a:endParaRPr lang="en-US" sz="320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206" name="Group 14"/>
          <p:cNvGrpSpPr/>
          <p:nvPr>
            <p:custDataLst>
              <p:tags r:id="rId7"/>
            </p:custDataLst>
          </p:nvPr>
        </p:nvGrpSpPr>
        <p:grpSpPr bwMode="auto">
          <a:xfrm>
            <a:off x="3417505" y="2763293"/>
            <a:ext cx="619761" cy="619761"/>
            <a:chOff x="0" y="0"/>
            <a:chExt cx="975" cy="975"/>
          </a:xfrm>
        </p:grpSpPr>
        <p:sp>
          <p:nvSpPr>
            <p:cNvPr id="8207" name="空心弧 51"/>
            <p:cNvSpPr/>
            <p:nvPr>
              <p:custDataLst>
                <p:tags r:id="rId8"/>
              </p:custDataLst>
            </p:nvPr>
          </p:nvSpPr>
          <p:spPr bwMode="auto">
            <a:xfrm rot="5580000">
              <a:off x="0" y="0"/>
              <a:ext cx="975" cy="975"/>
            </a:xfrm>
            <a:custGeom>
              <a:avLst/>
              <a:gdLst>
                <a:gd name="T0" fmla="*/ 3589 w 581025"/>
                <a:gd name="T1" fmla="*/ 244986 h 581025"/>
                <a:gd name="T2" fmla="*/ 280639 w 581025"/>
                <a:gd name="T3" fmla="*/ 168 h 581025"/>
                <a:gd name="T4" fmla="*/ 573680 w 581025"/>
                <a:gd name="T5" fmla="*/ 225600 h 581025"/>
                <a:gd name="T6" fmla="*/ 408096 w 581025"/>
                <a:gd name="T7" fmla="*/ 556167 h 581025"/>
                <a:gd name="T8" fmla="*/ 408096 w 581025"/>
                <a:gd name="T9" fmla="*/ 556166 h 581025"/>
                <a:gd name="T10" fmla="*/ 573680 w 581025"/>
                <a:gd name="T11" fmla="*/ 225599 h 581025"/>
                <a:gd name="T12" fmla="*/ 280639 w 581025"/>
                <a:gd name="T13" fmla="*/ 167 h 581025"/>
                <a:gd name="T14" fmla="*/ 3589 w 581025"/>
                <a:gd name="T15" fmla="*/ 244985 h 581025"/>
                <a:gd name="T16" fmla="*/ 3589 w 581025"/>
                <a:gd name="T17" fmla="*/ 244986 h 58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025" h="581025">
                  <a:moveTo>
                    <a:pt x="3589" y="244986"/>
                  </a:moveTo>
                  <a:cubicBezTo>
                    <a:pt x="25394" y="107563"/>
                    <a:pt x="141577" y="4897"/>
                    <a:pt x="280639" y="168"/>
                  </a:cubicBezTo>
                  <a:cubicBezTo>
                    <a:pt x="419701" y="-4561"/>
                    <a:pt x="542590" y="89975"/>
                    <a:pt x="573680" y="225600"/>
                  </a:cubicBezTo>
                  <a:cubicBezTo>
                    <a:pt x="604771" y="361224"/>
                    <a:pt x="535332" y="499850"/>
                    <a:pt x="408096" y="556167"/>
                  </a:cubicBezTo>
                  <a:lnTo>
                    <a:pt x="408096" y="556166"/>
                  </a:lnTo>
                  <a:cubicBezTo>
                    <a:pt x="535332" y="499849"/>
                    <a:pt x="604771" y="361223"/>
                    <a:pt x="573680" y="225599"/>
                  </a:cubicBezTo>
                  <a:cubicBezTo>
                    <a:pt x="542589" y="89975"/>
                    <a:pt x="419701" y="-4562"/>
                    <a:pt x="280639" y="167"/>
                  </a:cubicBezTo>
                  <a:cubicBezTo>
                    <a:pt x="141577" y="4896"/>
                    <a:pt x="25394" y="107562"/>
                    <a:pt x="3589" y="244985"/>
                  </a:cubicBezTo>
                  <a:lnTo>
                    <a:pt x="3589" y="24498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208" name="文本框 5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82" y="26"/>
              <a:ext cx="609" cy="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 fontScale="90000"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20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2</a:t>
              </a:r>
              <a:endParaRPr lang="en-US" sz="320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209" name="Group 17"/>
          <p:cNvGrpSpPr/>
          <p:nvPr>
            <p:custDataLst>
              <p:tags r:id="rId10"/>
            </p:custDataLst>
          </p:nvPr>
        </p:nvGrpSpPr>
        <p:grpSpPr bwMode="auto">
          <a:xfrm>
            <a:off x="3417505" y="4131718"/>
            <a:ext cx="619125" cy="619125"/>
            <a:chOff x="0" y="0"/>
            <a:chExt cx="974" cy="974"/>
          </a:xfrm>
        </p:grpSpPr>
        <p:sp>
          <p:nvSpPr>
            <p:cNvPr id="8210" name="空心弧 53"/>
            <p:cNvSpPr/>
            <p:nvPr>
              <p:custDataLst>
                <p:tags r:id="rId11"/>
              </p:custDataLst>
            </p:nvPr>
          </p:nvSpPr>
          <p:spPr bwMode="auto">
            <a:xfrm rot="5580000">
              <a:off x="0" y="0"/>
              <a:ext cx="975" cy="975"/>
            </a:xfrm>
            <a:custGeom>
              <a:avLst/>
              <a:gdLst>
                <a:gd name="T0" fmla="*/ 3589 w 581025"/>
                <a:gd name="T1" fmla="*/ 244986 h 581025"/>
                <a:gd name="T2" fmla="*/ 280639 w 581025"/>
                <a:gd name="T3" fmla="*/ 168 h 581025"/>
                <a:gd name="T4" fmla="*/ 573680 w 581025"/>
                <a:gd name="T5" fmla="*/ 225600 h 581025"/>
                <a:gd name="T6" fmla="*/ 408096 w 581025"/>
                <a:gd name="T7" fmla="*/ 556167 h 581025"/>
                <a:gd name="T8" fmla="*/ 408096 w 581025"/>
                <a:gd name="T9" fmla="*/ 556166 h 581025"/>
                <a:gd name="T10" fmla="*/ 573680 w 581025"/>
                <a:gd name="T11" fmla="*/ 225599 h 581025"/>
                <a:gd name="T12" fmla="*/ 280639 w 581025"/>
                <a:gd name="T13" fmla="*/ 167 h 581025"/>
                <a:gd name="T14" fmla="*/ 3589 w 581025"/>
                <a:gd name="T15" fmla="*/ 244985 h 581025"/>
                <a:gd name="T16" fmla="*/ 3589 w 581025"/>
                <a:gd name="T17" fmla="*/ 244986 h 58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025" h="581025">
                  <a:moveTo>
                    <a:pt x="3589" y="244986"/>
                  </a:moveTo>
                  <a:cubicBezTo>
                    <a:pt x="25394" y="107563"/>
                    <a:pt x="141577" y="4897"/>
                    <a:pt x="280639" y="168"/>
                  </a:cubicBezTo>
                  <a:cubicBezTo>
                    <a:pt x="419701" y="-4561"/>
                    <a:pt x="542590" y="89975"/>
                    <a:pt x="573680" y="225600"/>
                  </a:cubicBezTo>
                  <a:cubicBezTo>
                    <a:pt x="604771" y="361224"/>
                    <a:pt x="535332" y="499850"/>
                    <a:pt x="408096" y="556167"/>
                  </a:cubicBezTo>
                  <a:lnTo>
                    <a:pt x="408096" y="556166"/>
                  </a:lnTo>
                  <a:cubicBezTo>
                    <a:pt x="535332" y="499849"/>
                    <a:pt x="604771" y="361223"/>
                    <a:pt x="573680" y="225599"/>
                  </a:cubicBezTo>
                  <a:cubicBezTo>
                    <a:pt x="542589" y="89975"/>
                    <a:pt x="419701" y="-4562"/>
                    <a:pt x="280639" y="167"/>
                  </a:cubicBezTo>
                  <a:cubicBezTo>
                    <a:pt x="141577" y="4896"/>
                    <a:pt x="25394" y="107562"/>
                    <a:pt x="3589" y="244985"/>
                  </a:cubicBezTo>
                  <a:lnTo>
                    <a:pt x="3589" y="24498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211" name="文本框 5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7" y="30"/>
              <a:ext cx="500" cy="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 fontScale="70000"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200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3</a:t>
              </a:r>
              <a:endParaRPr lang="en-US" sz="3200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13"/>
            </p:custDataLst>
          </p:nvPr>
        </p:nvSpPr>
        <p:spPr>
          <a:xfrm>
            <a:off x="4373180" y="1329779"/>
            <a:ext cx="696222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/>
          <a:lstStyle>
            <a:defPPr>
              <a:defRPr lang="zh-CN"/>
            </a:defPPr>
            <a:lvl1pPr marL="17780" indent="-17780">
              <a:lnSpc>
                <a:spcPct val="90000"/>
              </a:lnSpc>
              <a:spcBef>
                <a:spcPct val="20000"/>
              </a:spcBef>
              <a:buNone/>
              <a:defRPr sz="2000" b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indent="0" eaLnBrk="0" hangingPunct="0">
              <a:spcBef>
                <a:spcPct val="20000"/>
              </a:spcBef>
              <a:buNone/>
              <a:defRPr sz="1800" b="0">
                <a:latin typeface="+mn-lt"/>
                <a:ea typeface="宋体" panose="02010600030101010101" pitchFamily="2" charset="-122"/>
              </a:defRPr>
            </a:lvl2pPr>
            <a:lvl3pPr indent="0" eaLnBrk="0" hangingPunct="0">
              <a:spcBef>
                <a:spcPct val="20000"/>
              </a:spcBef>
              <a:buNone/>
              <a:defRPr sz="1800" b="0">
                <a:latin typeface="+mn-lt"/>
                <a:ea typeface="宋体" panose="02010600030101010101" pitchFamily="2" charset="-122"/>
              </a:defRPr>
            </a:lvl3pPr>
            <a:lvl4pPr indent="0" eaLnBrk="0" hangingPunct="0">
              <a:spcBef>
                <a:spcPct val="20000"/>
              </a:spcBef>
              <a:buNone/>
              <a:defRPr sz="1800" b="0">
                <a:latin typeface="+mn-lt"/>
                <a:ea typeface="宋体" panose="02010600030101010101" pitchFamily="2" charset="-122"/>
              </a:defRPr>
            </a:lvl4pPr>
            <a:lvl5pPr indent="0" eaLnBrk="0" hangingPunct="0">
              <a:spcBef>
                <a:spcPct val="20000"/>
              </a:spcBef>
              <a:buNone/>
              <a:defRPr sz="1800" b="0">
                <a:latin typeface="+mn-lt"/>
                <a:ea typeface="宋体" panose="02010600030101010101" pitchFamily="2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sz="2400" b="1" dirty="0">
                <a:solidFill>
                  <a:schemeClr val="tx1"/>
                </a:solidFill>
              </a:rPr>
              <a:t>ps </a:t>
            </a:r>
            <a:r>
              <a:rPr lang="zh-CN" altLang="en-US" sz="2400" b="1" dirty="0">
                <a:solidFill>
                  <a:schemeClr val="tx1"/>
                </a:solidFill>
              </a:rPr>
              <a:t>指令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4"/>
            </p:custDataLst>
          </p:nvPr>
        </p:nvSpPr>
        <p:spPr>
          <a:xfrm>
            <a:off x="4373180" y="1710780"/>
            <a:ext cx="6962227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sz="2400" b="1"/>
              <a:t>显示进程信息的指令</a:t>
            </a:r>
            <a:endParaRPr lang="zh-CN" altLang="en-US" sz="2400" b="1"/>
          </a:p>
        </p:txBody>
      </p:sp>
      <p:sp>
        <p:nvSpPr>
          <p:cNvPr id="8" name="文本框 7"/>
          <p:cNvSpPr txBox="1"/>
          <p:nvPr>
            <p:custDataLst>
              <p:tags r:id="rId15"/>
            </p:custDataLst>
          </p:nvPr>
        </p:nvSpPr>
        <p:spPr>
          <a:xfrm>
            <a:off x="4365987" y="2698204"/>
            <a:ext cx="696222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Autofit/>
          </a:bodyPr>
          <a:lstStyle>
            <a:defPPr>
              <a:defRPr lang="zh-CN"/>
            </a:defPPr>
            <a:lvl1pPr marL="17780" indent="-17780">
              <a:lnSpc>
                <a:spcPct val="90000"/>
              </a:lnSpc>
              <a:spcBef>
                <a:spcPct val="20000"/>
              </a:spcBef>
              <a:buNone/>
              <a:defRPr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宋体" panose="02010600030101010101" pitchFamily="2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sz="2400" b="1">
                <a:solidFill>
                  <a:schemeClr val="tx1"/>
                </a:solidFill>
              </a:rPr>
              <a:t>grep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6"/>
            </p:custDataLst>
          </p:nvPr>
        </p:nvSpPr>
        <p:spPr>
          <a:xfrm>
            <a:off x="4373180" y="3079205"/>
            <a:ext cx="6962227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sz="2400" b="1"/>
              <a:t>用正则匹配来找到相应字段信息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>
            <p:custDataLst>
              <p:tags r:id="rId17"/>
            </p:custDataLst>
          </p:nvPr>
        </p:nvSpPr>
        <p:spPr>
          <a:xfrm>
            <a:off x="4365987" y="4065043"/>
            <a:ext cx="6962227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Autofit/>
          </a:bodyPr>
          <a:lstStyle>
            <a:lvl1pPr marL="17780" indent="-17780">
              <a:lnSpc>
                <a:spcPct val="90000"/>
              </a:lnSpc>
              <a:spcBef>
                <a:spcPct val="20000"/>
              </a:spcBef>
              <a:buNone/>
              <a:defRPr sz="2000">
                <a:solidFill>
                  <a:schemeClr val="bg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sz="2400" b="1">
                <a:solidFill>
                  <a:schemeClr val="tx1"/>
                </a:solidFill>
              </a:rPr>
              <a:t>awk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4373180" y="4447629"/>
            <a:ext cx="6962227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sz="2400" b="1"/>
              <a:t>文本分析工具，这里用来显示进程号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>
            <p:custDataLst>
              <p:tags r:id="rId19"/>
            </p:custDataLst>
          </p:nvPr>
        </p:nvSpPr>
        <p:spPr>
          <a:xfrm>
            <a:off x="4365987" y="5433467"/>
            <a:ext cx="696222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Autofit/>
          </a:bodyPr>
          <a:lstStyle>
            <a:lvl1pPr marL="17780" indent="-17780">
              <a:lnSpc>
                <a:spcPct val="90000"/>
              </a:lnSpc>
              <a:spcBef>
                <a:spcPct val="20000"/>
              </a:spcBef>
              <a:buNone/>
              <a:defRPr sz="2000">
                <a:solidFill>
                  <a:schemeClr val="bg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sz="2400" b="1">
                <a:solidFill>
                  <a:schemeClr val="tx1"/>
                </a:solidFill>
              </a:rPr>
              <a:t>SIGNIT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20"/>
            </p:custDataLst>
          </p:nvPr>
        </p:nvSpPr>
        <p:spPr>
          <a:xfrm>
            <a:off x="4373180" y="5814468"/>
            <a:ext cx="6962227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sz="2400" b="1"/>
              <a:t>输入中断信号（相当于</a:t>
            </a:r>
            <a:r>
              <a:rPr lang="en-US" altLang="zh-CN" sz="2400" b="1"/>
              <a:t>ctrl+c</a:t>
            </a:r>
            <a:r>
              <a:rPr lang="zh-CN" altLang="en-US" sz="2400" b="1"/>
              <a:t>）</a:t>
            </a:r>
            <a:endParaRPr lang="zh-CN" altLang="en-US" sz="2400" b="1"/>
          </a:p>
        </p:txBody>
      </p:sp>
      <p:grpSp>
        <p:nvGrpSpPr>
          <p:cNvPr id="26" name="组合 25"/>
          <p:cNvGrpSpPr/>
          <p:nvPr>
            <p:custDataLst>
              <p:tags r:id="rId21"/>
            </p:custDataLst>
          </p:nvPr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27" name="等腰三角形 26"/>
            <p:cNvSpPr/>
            <p:nvPr>
              <p:custDataLst>
                <p:tags r:id="rId22"/>
              </p:custDataLst>
            </p:nvPr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>
              <p:custDataLst>
                <p:tags r:id="rId23"/>
              </p:custDataLst>
            </p:nvPr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>
              <p:custDataLst>
                <p:tags r:id="rId24"/>
              </p:custDataLst>
            </p:nvPr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: 形状 29"/>
          <p:cNvSpPr/>
          <p:nvPr>
            <p:custDataLst>
              <p:tags r:id="rId25"/>
            </p:custDataLst>
          </p:nvPr>
        </p:nvSpPr>
        <p:spPr>
          <a:xfrm>
            <a:off x="-1" y="375649"/>
            <a:ext cx="3516528" cy="875301"/>
          </a:xfrm>
          <a:custGeom>
            <a:avLst/>
            <a:gdLst>
              <a:gd name="connsiteX0" fmla="*/ 0 w 3516528"/>
              <a:gd name="connsiteY0" fmla="*/ 0 h 875301"/>
              <a:gd name="connsiteX1" fmla="*/ 3069771 w 3516528"/>
              <a:gd name="connsiteY1" fmla="*/ 0 h 875301"/>
              <a:gd name="connsiteX2" fmla="*/ 3069771 w 3516528"/>
              <a:gd name="connsiteY2" fmla="*/ 1055 h 875301"/>
              <a:gd name="connsiteX3" fmla="*/ 3080239 w 3516528"/>
              <a:gd name="connsiteY3" fmla="*/ 0 h 875301"/>
              <a:gd name="connsiteX4" fmla="*/ 3516528 w 3516528"/>
              <a:gd name="connsiteY4" fmla="*/ 436289 h 875301"/>
              <a:gd name="connsiteX5" fmla="*/ 3080239 w 3516528"/>
              <a:gd name="connsiteY5" fmla="*/ 872578 h 875301"/>
              <a:gd name="connsiteX6" fmla="*/ 3069771 w 3516528"/>
              <a:gd name="connsiteY6" fmla="*/ 871523 h 875301"/>
              <a:gd name="connsiteX7" fmla="*/ 3069771 w 3516528"/>
              <a:gd name="connsiteY7" fmla="*/ 875301 h 875301"/>
              <a:gd name="connsiteX8" fmla="*/ 0 w 3516528"/>
              <a:gd name="connsiteY8" fmla="*/ 875301 h 87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6528" h="875301">
                <a:moveTo>
                  <a:pt x="0" y="0"/>
                </a:moveTo>
                <a:lnTo>
                  <a:pt x="3069771" y="0"/>
                </a:lnTo>
                <a:lnTo>
                  <a:pt x="3069771" y="1055"/>
                </a:lnTo>
                <a:lnTo>
                  <a:pt x="3080239" y="0"/>
                </a:lnTo>
                <a:cubicBezTo>
                  <a:pt x="3321195" y="0"/>
                  <a:pt x="3516528" y="195333"/>
                  <a:pt x="3516528" y="436289"/>
                </a:cubicBezTo>
                <a:cubicBezTo>
                  <a:pt x="3516528" y="677245"/>
                  <a:pt x="3321195" y="872578"/>
                  <a:pt x="3080239" y="872578"/>
                </a:cubicBezTo>
                <a:lnTo>
                  <a:pt x="3069771" y="871523"/>
                </a:lnTo>
                <a:lnTo>
                  <a:pt x="3069771" y="875301"/>
                </a:lnTo>
                <a:lnTo>
                  <a:pt x="0" y="87530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26"/>
            </p:custDataLst>
          </p:nvPr>
        </p:nvSpPr>
        <p:spPr>
          <a:xfrm>
            <a:off x="1" y="378372"/>
            <a:ext cx="3074276" cy="87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r">
              <a:defRPr sz="2800">
                <a:solidFill>
                  <a:schemeClr val="bg1"/>
                </a:solidFill>
              </a:defRPr>
            </a:lvl2pPr>
            <a:lvl3pPr algn="r">
              <a:defRPr sz="2800">
                <a:solidFill>
                  <a:schemeClr val="bg1"/>
                </a:solidFill>
              </a:defRPr>
            </a:lvl3pPr>
            <a:lvl4pPr algn="r">
              <a:defRPr sz="2800">
                <a:solidFill>
                  <a:schemeClr val="bg1"/>
                </a:solidFill>
              </a:defRPr>
            </a:lvl4pPr>
            <a:lvl5pPr algn="r">
              <a:defRPr sz="2800">
                <a:solidFill>
                  <a:schemeClr val="bg1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</a:defRPr>
            </a:lvl9pPr>
          </a:lstStyle>
          <a:p>
            <a:pPr algn="ctr"/>
            <a:r>
              <a:rPr lang="en-US" altLang="zh-CN" sz="2800"/>
              <a:t>Linux</a:t>
            </a:r>
            <a:endParaRPr lang="en-US" altLang="zh-CN" sz="2800"/>
          </a:p>
        </p:txBody>
      </p:sp>
    </p:spTree>
    <p:custDataLst>
      <p:tags r:id="rId2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3" name="Group 11"/>
          <p:cNvGrpSpPr/>
          <p:nvPr>
            <p:custDataLst>
              <p:tags r:id="rId1"/>
            </p:custDataLst>
          </p:nvPr>
        </p:nvGrpSpPr>
        <p:grpSpPr bwMode="auto">
          <a:xfrm>
            <a:off x="3162235" y="1547903"/>
            <a:ext cx="619761" cy="619761"/>
            <a:chOff x="0" y="0"/>
            <a:chExt cx="975" cy="975"/>
          </a:xfrm>
        </p:grpSpPr>
        <p:sp>
          <p:nvSpPr>
            <p:cNvPr id="8204" name="空心弧 50"/>
            <p:cNvSpPr/>
            <p:nvPr>
              <p:custDataLst>
                <p:tags r:id="rId2"/>
              </p:custDataLst>
            </p:nvPr>
          </p:nvSpPr>
          <p:spPr bwMode="auto">
            <a:xfrm rot="5580000">
              <a:off x="0" y="0"/>
              <a:ext cx="975" cy="975"/>
            </a:xfrm>
            <a:custGeom>
              <a:avLst/>
              <a:gdLst>
                <a:gd name="T0" fmla="*/ 3589 w 581025"/>
                <a:gd name="T1" fmla="*/ 244986 h 581025"/>
                <a:gd name="T2" fmla="*/ 280639 w 581025"/>
                <a:gd name="T3" fmla="*/ 168 h 581025"/>
                <a:gd name="T4" fmla="*/ 573680 w 581025"/>
                <a:gd name="T5" fmla="*/ 225600 h 581025"/>
                <a:gd name="T6" fmla="*/ 408096 w 581025"/>
                <a:gd name="T7" fmla="*/ 556167 h 581025"/>
                <a:gd name="T8" fmla="*/ 408096 w 581025"/>
                <a:gd name="T9" fmla="*/ 556166 h 581025"/>
                <a:gd name="T10" fmla="*/ 573680 w 581025"/>
                <a:gd name="T11" fmla="*/ 225599 h 581025"/>
                <a:gd name="T12" fmla="*/ 280639 w 581025"/>
                <a:gd name="T13" fmla="*/ 167 h 581025"/>
                <a:gd name="T14" fmla="*/ 3589 w 581025"/>
                <a:gd name="T15" fmla="*/ 244985 h 581025"/>
                <a:gd name="T16" fmla="*/ 3589 w 581025"/>
                <a:gd name="T17" fmla="*/ 244986 h 58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025" h="581025">
                  <a:moveTo>
                    <a:pt x="3589" y="244986"/>
                  </a:moveTo>
                  <a:cubicBezTo>
                    <a:pt x="25394" y="107563"/>
                    <a:pt x="141577" y="4897"/>
                    <a:pt x="280639" y="168"/>
                  </a:cubicBezTo>
                  <a:cubicBezTo>
                    <a:pt x="419701" y="-4561"/>
                    <a:pt x="542590" y="89975"/>
                    <a:pt x="573680" y="225600"/>
                  </a:cubicBezTo>
                  <a:cubicBezTo>
                    <a:pt x="604771" y="361224"/>
                    <a:pt x="535332" y="499850"/>
                    <a:pt x="408096" y="556167"/>
                  </a:cubicBezTo>
                  <a:lnTo>
                    <a:pt x="408096" y="556166"/>
                  </a:lnTo>
                  <a:cubicBezTo>
                    <a:pt x="535332" y="499849"/>
                    <a:pt x="604771" y="361223"/>
                    <a:pt x="573680" y="225599"/>
                  </a:cubicBezTo>
                  <a:cubicBezTo>
                    <a:pt x="542589" y="89975"/>
                    <a:pt x="419701" y="-4562"/>
                    <a:pt x="280639" y="167"/>
                  </a:cubicBezTo>
                  <a:cubicBezTo>
                    <a:pt x="141577" y="4896"/>
                    <a:pt x="25394" y="107562"/>
                    <a:pt x="3589" y="244985"/>
                  </a:cubicBezTo>
                  <a:lnTo>
                    <a:pt x="3589" y="24498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205" name="文本框 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2" y="26"/>
              <a:ext cx="609" cy="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 fontScale="90000"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20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1</a:t>
              </a:r>
              <a:endParaRPr lang="en-US" sz="320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206" name="Group 14"/>
          <p:cNvGrpSpPr/>
          <p:nvPr>
            <p:custDataLst>
              <p:tags r:id="rId4"/>
            </p:custDataLst>
          </p:nvPr>
        </p:nvGrpSpPr>
        <p:grpSpPr bwMode="auto">
          <a:xfrm>
            <a:off x="3169220" y="3273833"/>
            <a:ext cx="619761" cy="619761"/>
            <a:chOff x="0" y="0"/>
            <a:chExt cx="975" cy="975"/>
          </a:xfrm>
        </p:grpSpPr>
        <p:sp>
          <p:nvSpPr>
            <p:cNvPr id="8207" name="空心弧 51"/>
            <p:cNvSpPr/>
            <p:nvPr>
              <p:custDataLst>
                <p:tags r:id="rId5"/>
              </p:custDataLst>
            </p:nvPr>
          </p:nvSpPr>
          <p:spPr bwMode="auto">
            <a:xfrm rot="5580000">
              <a:off x="0" y="0"/>
              <a:ext cx="975" cy="975"/>
            </a:xfrm>
            <a:custGeom>
              <a:avLst/>
              <a:gdLst>
                <a:gd name="T0" fmla="*/ 3589 w 581025"/>
                <a:gd name="T1" fmla="*/ 244986 h 581025"/>
                <a:gd name="T2" fmla="*/ 280639 w 581025"/>
                <a:gd name="T3" fmla="*/ 168 h 581025"/>
                <a:gd name="T4" fmla="*/ 573680 w 581025"/>
                <a:gd name="T5" fmla="*/ 225600 h 581025"/>
                <a:gd name="T6" fmla="*/ 408096 w 581025"/>
                <a:gd name="T7" fmla="*/ 556167 h 581025"/>
                <a:gd name="T8" fmla="*/ 408096 w 581025"/>
                <a:gd name="T9" fmla="*/ 556166 h 581025"/>
                <a:gd name="T10" fmla="*/ 573680 w 581025"/>
                <a:gd name="T11" fmla="*/ 225599 h 581025"/>
                <a:gd name="T12" fmla="*/ 280639 w 581025"/>
                <a:gd name="T13" fmla="*/ 167 h 581025"/>
                <a:gd name="T14" fmla="*/ 3589 w 581025"/>
                <a:gd name="T15" fmla="*/ 244985 h 581025"/>
                <a:gd name="T16" fmla="*/ 3589 w 581025"/>
                <a:gd name="T17" fmla="*/ 244986 h 58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025" h="581025">
                  <a:moveTo>
                    <a:pt x="3589" y="244986"/>
                  </a:moveTo>
                  <a:cubicBezTo>
                    <a:pt x="25394" y="107563"/>
                    <a:pt x="141577" y="4897"/>
                    <a:pt x="280639" y="168"/>
                  </a:cubicBezTo>
                  <a:cubicBezTo>
                    <a:pt x="419701" y="-4561"/>
                    <a:pt x="542590" y="89975"/>
                    <a:pt x="573680" y="225600"/>
                  </a:cubicBezTo>
                  <a:cubicBezTo>
                    <a:pt x="604771" y="361224"/>
                    <a:pt x="535332" y="499850"/>
                    <a:pt x="408096" y="556167"/>
                  </a:cubicBezTo>
                  <a:lnTo>
                    <a:pt x="408096" y="556166"/>
                  </a:lnTo>
                  <a:cubicBezTo>
                    <a:pt x="535332" y="499849"/>
                    <a:pt x="604771" y="361223"/>
                    <a:pt x="573680" y="225599"/>
                  </a:cubicBezTo>
                  <a:cubicBezTo>
                    <a:pt x="542589" y="89975"/>
                    <a:pt x="419701" y="-4562"/>
                    <a:pt x="280639" y="167"/>
                  </a:cubicBezTo>
                  <a:cubicBezTo>
                    <a:pt x="141577" y="4896"/>
                    <a:pt x="25394" y="107562"/>
                    <a:pt x="3589" y="244985"/>
                  </a:cubicBezTo>
                  <a:lnTo>
                    <a:pt x="3589" y="24498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208" name="文本框 5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2" y="26"/>
              <a:ext cx="609" cy="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 fontScale="90000"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20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2</a:t>
              </a:r>
              <a:endParaRPr lang="en-US" sz="320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209" name="Group 17"/>
          <p:cNvGrpSpPr/>
          <p:nvPr>
            <p:custDataLst>
              <p:tags r:id="rId7"/>
            </p:custDataLst>
          </p:nvPr>
        </p:nvGrpSpPr>
        <p:grpSpPr bwMode="auto">
          <a:xfrm>
            <a:off x="3162235" y="4284753"/>
            <a:ext cx="619125" cy="619125"/>
            <a:chOff x="0" y="0"/>
            <a:chExt cx="974" cy="974"/>
          </a:xfrm>
        </p:grpSpPr>
        <p:sp>
          <p:nvSpPr>
            <p:cNvPr id="8210" name="空心弧 53"/>
            <p:cNvSpPr/>
            <p:nvPr>
              <p:custDataLst>
                <p:tags r:id="rId8"/>
              </p:custDataLst>
            </p:nvPr>
          </p:nvSpPr>
          <p:spPr bwMode="auto">
            <a:xfrm rot="5580000">
              <a:off x="0" y="0"/>
              <a:ext cx="975" cy="975"/>
            </a:xfrm>
            <a:custGeom>
              <a:avLst/>
              <a:gdLst>
                <a:gd name="T0" fmla="*/ 3589 w 581025"/>
                <a:gd name="T1" fmla="*/ 244986 h 581025"/>
                <a:gd name="T2" fmla="*/ 280639 w 581025"/>
                <a:gd name="T3" fmla="*/ 168 h 581025"/>
                <a:gd name="T4" fmla="*/ 573680 w 581025"/>
                <a:gd name="T5" fmla="*/ 225600 h 581025"/>
                <a:gd name="T6" fmla="*/ 408096 w 581025"/>
                <a:gd name="T7" fmla="*/ 556167 h 581025"/>
                <a:gd name="T8" fmla="*/ 408096 w 581025"/>
                <a:gd name="T9" fmla="*/ 556166 h 581025"/>
                <a:gd name="T10" fmla="*/ 573680 w 581025"/>
                <a:gd name="T11" fmla="*/ 225599 h 581025"/>
                <a:gd name="T12" fmla="*/ 280639 w 581025"/>
                <a:gd name="T13" fmla="*/ 167 h 581025"/>
                <a:gd name="T14" fmla="*/ 3589 w 581025"/>
                <a:gd name="T15" fmla="*/ 244985 h 581025"/>
                <a:gd name="T16" fmla="*/ 3589 w 581025"/>
                <a:gd name="T17" fmla="*/ 244986 h 58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025" h="581025">
                  <a:moveTo>
                    <a:pt x="3589" y="244986"/>
                  </a:moveTo>
                  <a:cubicBezTo>
                    <a:pt x="25394" y="107563"/>
                    <a:pt x="141577" y="4897"/>
                    <a:pt x="280639" y="168"/>
                  </a:cubicBezTo>
                  <a:cubicBezTo>
                    <a:pt x="419701" y="-4561"/>
                    <a:pt x="542590" y="89975"/>
                    <a:pt x="573680" y="225600"/>
                  </a:cubicBezTo>
                  <a:cubicBezTo>
                    <a:pt x="604771" y="361224"/>
                    <a:pt x="535332" y="499850"/>
                    <a:pt x="408096" y="556167"/>
                  </a:cubicBezTo>
                  <a:lnTo>
                    <a:pt x="408096" y="556166"/>
                  </a:lnTo>
                  <a:cubicBezTo>
                    <a:pt x="535332" y="499849"/>
                    <a:pt x="604771" y="361223"/>
                    <a:pt x="573680" y="225599"/>
                  </a:cubicBezTo>
                  <a:cubicBezTo>
                    <a:pt x="542589" y="89975"/>
                    <a:pt x="419701" y="-4562"/>
                    <a:pt x="280639" y="167"/>
                  </a:cubicBezTo>
                  <a:cubicBezTo>
                    <a:pt x="141577" y="4896"/>
                    <a:pt x="25394" y="107562"/>
                    <a:pt x="3589" y="244985"/>
                  </a:cubicBezTo>
                  <a:lnTo>
                    <a:pt x="3589" y="24498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211" name="文本框 54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37" y="30"/>
              <a:ext cx="500" cy="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 fontScale="70000"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200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3</a:t>
              </a:r>
              <a:endParaRPr lang="en-US" sz="3200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4117910" y="1482814"/>
            <a:ext cx="696222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/>
          <a:lstStyle>
            <a:defPPr>
              <a:defRPr lang="zh-CN"/>
            </a:defPPr>
            <a:lvl1pPr marL="17780" indent="-17780">
              <a:lnSpc>
                <a:spcPct val="90000"/>
              </a:lnSpc>
              <a:spcBef>
                <a:spcPct val="20000"/>
              </a:spcBef>
              <a:buNone/>
              <a:defRPr sz="2000" b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indent="0" eaLnBrk="0" hangingPunct="0">
              <a:spcBef>
                <a:spcPct val="20000"/>
              </a:spcBef>
              <a:buNone/>
              <a:defRPr sz="1800" b="0">
                <a:latin typeface="+mn-lt"/>
                <a:ea typeface="宋体" panose="02010600030101010101" pitchFamily="2" charset="-122"/>
              </a:defRPr>
            </a:lvl2pPr>
            <a:lvl3pPr indent="0" eaLnBrk="0" hangingPunct="0">
              <a:spcBef>
                <a:spcPct val="20000"/>
              </a:spcBef>
              <a:buNone/>
              <a:defRPr sz="1800" b="0">
                <a:latin typeface="+mn-lt"/>
                <a:ea typeface="宋体" panose="02010600030101010101" pitchFamily="2" charset="-122"/>
              </a:defRPr>
            </a:lvl3pPr>
            <a:lvl4pPr indent="0" eaLnBrk="0" hangingPunct="0">
              <a:spcBef>
                <a:spcPct val="20000"/>
              </a:spcBef>
              <a:buNone/>
              <a:defRPr sz="1800" b="0">
                <a:latin typeface="+mn-lt"/>
                <a:ea typeface="宋体" panose="02010600030101010101" pitchFamily="2" charset="-122"/>
              </a:defRPr>
            </a:lvl4pPr>
            <a:lvl5pPr indent="0" eaLnBrk="0" hangingPunct="0">
              <a:spcBef>
                <a:spcPct val="20000"/>
              </a:spcBef>
              <a:buNone/>
              <a:defRPr sz="1800" b="0">
                <a:latin typeface="+mn-lt"/>
                <a:ea typeface="宋体" panose="02010600030101010101" pitchFamily="2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sz="2400" b="1" dirty="0">
                <a:solidFill>
                  <a:schemeClr val="tx1"/>
                </a:solidFill>
              </a:rPr>
              <a:t>&lt;signal.h&gt;   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&lt;sys/types.h&gt;    kill()</a:t>
            </a:r>
            <a:endParaRPr lang="en-US" altLang="zh-CN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4117975" y="1863725"/>
            <a:ext cx="7993380" cy="121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Autofit/>
          </a:bodyPr>
          <a:lstStyle>
            <a:defPPr>
              <a:defRPr lang="zh-CN"/>
            </a:defPPr>
            <a:lvl1pPr>
              <a:defRPr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/>
              <a:t>这两个头文件用于处理程序执行期间报告的不同信号，比如这里的</a:t>
            </a:r>
            <a:r>
              <a:rPr lang="en-US" altLang="zh-CN" sz="2400" b="1"/>
              <a:t>SIGINT</a:t>
            </a:r>
            <a:r>
              <a:rPr lang="zh-CN" altLang="en-US" sz="2400" b="1"/>
              <a:t>。</a:t>
            </a:r>
            <a:r>
              <a:rPr lang="en-US" altLang="zh-CN" sz="2400" b="1">
                <a:sym typeface="+mn-ea"/>
              </a:rPr>
              <a:t>kill()</a:t>
            </a:r>
            <a:r>
              <a:rPr lang="zh-CN" altLang="en-US" sz="2400" b="1">
                <a:sym typeface="+mn-ea"/>
              </a:rPr>
              <a:t>的作用是杀死进程或者进程间通信，此处用来通信。</a:t>
            </a:r>
            <a:endParaRPr lang="zh-CN" alt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b="1">
              <a:sym typeface="+mn-ea"/>
            </a:endParaRPr>
          </a:p>
          <a:p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4110717" y="3187154"/>
            <a:ext cx="696222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/>
          <a:lstStyle>
            <a:defPPr>
              <a:defRPr lang="zh-CN"/>
            </a:defPPr>
            <a:lvl1pPr marL="17780" indent="-17780">
              <a:lnSpc>
                <a:spcPct val="90000"/>
              </a:lnSpc>
              <a:spcBef>
                <a:spcPct val="20000"/>
              </a:spcBef>
              <a:buNone/>
              <a:defRPr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宋体" panose="02010600030101010101" pitchFamily="2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sz="2400" b="1">
                <a:solidFill>
                  <a:schemeClr val="tx1"/>
                </a:solidFill>
              </a:rPr>
              <a:t>&lt;string.h&gt;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4117910" y="3568155"/>
            <a:ext cx="6962227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sz="2400" b="1"/>
              <a:t>字符串处理 头文件。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4110717" y="4218078"/>
            <a:ext cx="6962227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Autofit/>
          </a:bodyPr>
          <a:lstStyle>
            <a:lvl1pPr marL="17780" indent="-17780">
              <a:lnSpc>
                <a:spcPct val="90000"/>
              </a:lnSpc>
              <a:spcBef>
                <a:spcPct val="20000"/>
              </a:spcBef>
              <a:buNone/>
              <a:defRPr sz="2000">
                <a:solidFill>
                  <a:schemeClr val="bg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sz="2400" b="1">
                <a:solidFill>
                  <a:schemeClr val="tx1"/>
                </a:solidFill>
              </a:rPr>
              <a:t>&lt;unistd.h&gt;   &lt;sys/types.h&gt;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4117910" y="4600664"/>
            <a:ext cx="6962227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sz="2400" b="1"/>
              <a:t>文件写入写出流头文件。</a:t>
            </a:r>
            <a:endParaRPr lang="zh-CN" altLang="en-US" sz="2400" b="1"/>
          </a:p>
        </p:txBody>
      </p:sp>
      <p:grpSp>
        <p:nvGrpSpPr>
          <p:cNvPr id="26" name="组合 25"/>
          <p:cNvGrpSpPr/>
          <p:nvPr>
            <p:custDataLst>
              <p:tags r:id="rId16"/>
            </p:custDataLst>
          </p:nvPr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27" name="等腰三角形 26"/>
            <p:cNvSpPr/>
            <p:nvPr>
              <p:custDataLst>
                <p:tags r:id="rId17"/>
              </p:custDataLst>
            </p:nvPr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>
              <p:custDataLst>
                <p:tags r:id="rId18"/>
              </p:custDataLst>
            </p:nvPr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>
              <p:custDataLst>
                <p:tags r:id="rId19"/>
              </p:custDataLst>
            </p:nvPr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: 形状 29"/>
          <p:cNvSpPr/>
          <p:nvPr>
            <p:custDataLst>
              <p:tags r:id="rId20"/>
            </p:custDataLst>
          </p:nvPr>
        </p:nvSpPr>
        <p:spPr>
          <a:xfrm>
            <a:off x="-1" y="375649"/>
            <a:ext cx="3516528" cy="875301"/>
          </a:xfrm>
          <a:custGeom>
            <a:avLst/>
            <a:gdLst>
              <a:gd name="connsiteX0" fmla="*/ 0 w 3516528"/>
              <a:gd name="connsiteY0" fmla="*/ 0 h 875301"/>
              <a:gd name="connsiteX1" fmla="*/ 3069771 w 3516528"/>
              <a:gd name="connsiteY1" fmla="*/ 0 h 875301"/>
              <a:gd name="connsiteX2" fmla="*/ 3069771 w 3516528"/>
              <a:gd name="connsiteY2" fmla="*/ 1055 h 875301"/>
              <a:gd name="connsiteX3" fmla="*/ 3080239 w 3516528"/>
              <a:gd name="connsiteY3" fmla="*/ 0 h 875301"/>
              <a:gd name="connsiteX4" fmla="*/ 3516528 w 3516528"/>
              <a:gd name="connsiteY4" fmla="*/ 436289 h 875301"/>
              <a:gd name="connsiteX5" fmla="*/ 3080239 w 3516528"/>
              <a:gd name="connsiteY5" fmla="*/ 872578 h 875301"/>
              <a:gd name="connsiteX6" fmla="*/ 3069771 w 3516528"/>
              <a:gd name="connsiteY6" fmla="*/ 871523 h 875301"/>
              <a:gd name="connsiteX7" fmla="*/ 3069771 w 3516528"/>
              <a:gd name="connsiteY7" fmla="*/ 875301 h 875301"/>
              <a:gd name="connsiteX8" fmla="*/ 0 w 3516528"/>
              <a:gd name="connsiteY8" fmla="*/ 875301 h 87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6528" h="875301">
                <a:moveTo>
                  <a:pt x="0" y="0"/>
                </a:moveTo>
                <a:lnTo>
                  <a:pt x="3069771" y="0"/>
                </a:lnTo>
                <a:lnTo>
                  <a:pt x="3069771" y="1055"/>
                </a:lnTo>
                <a:lnTo>
                  <a:pt x="3080239" y="0"/>
                </a:lnTo>
                <a:cubicBezTo>
                  <a:pt x="3321195" y="0"/>
                  <a:pt x="3516528" y="195333"/>
                  <a:pt x="3516528" y="436289"/>
                </a:cubicBezTo>
                <a:cubicBezTo>
                  <a:pt x="3516528" y="677245"/>
                  <a:pt x="3321195" y="872578"/>
                  <a:pt x="3080239" y="872578"/>
                </a:cubicBezTo>
                <a:lnTo>
                  <a:pt x="3069771" y="871523"/>
                </a:lnTo>
                <a:lnTo>
                  <a:pt x="3069771" y="875301"/>
                </a:lnTo>
                <a:lnTo>
                  <a:pt x="0" y="87530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21"/>
            </p:custDataLst>
          </p:nvPr>
        </p:nvSpPr>
        <p:spPr>
          <a:xfrm>
            <a:off x="1" y="378372"/>
            <a:ext cx="3074276" cy="87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r">
              <a:defRPr sz="2800">
                <a:solidFill>
                  <a:schemeClr val="bg1"/>
                </a:solidFill>
              </a:defRPr>
            </a:lvl2pPr>
            <a:lvl3pPr algn="r">
              <a:defRPr sz="2800">
                <a:solidFill>
                  <a:schemeClr val="bg1"/>
                </a:solidFill>
              </a:defRPr>
            </a:lvl3pPr>
            <a:lvl4pPr algn="r">
              <a:defRPr sz="2800">
                <a:solidFill>
                  <a:schemeClr val="bg1"/>
                </a:solidFill>
              </a:defRPr>
            </a:lvl4pPr>
            <a:lvl5pPr algn="r">
              <a:defRPr sz="2800">
                <a:solidFill>
                  <a:schemeClr val="bg1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</a:defRPr>
            </a:lvl9pPr>
          </a:lstStyle>
          <a:p>
            <a:pPr algn="ctr"/>
            <a:r>
              <a:rPr lang="en-US" altLang="zh-CN" sz="2800"/>
              <a:t>C</a:t>
            </a:r>
            <a:r>
              <a:rPr lang="zh-CN" altLang="en-US" sz="2800"/>
              <a:t>库和函数</a:t>
            </a:r>
            <a:endParaRPr lang="zh-CN" altLang="en-US" sz="2800"/>
          </a:p>
        </p:txBody>
      </p:sp>
    </p:spTree>
    <p:custDataLst>
      <p:tags r:id="rId2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linux result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05105" y="1471930"/>
            <a:ext cx="12098655" cy="52285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820285" y="365125"/>
            <a:ext cx="10515600" cy="1325563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运行结果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题目概述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dirty="0"/>
              <a:t>设计实现两个程序my</a:t>
            </a:r>
            <a:r>
              <a:rPr lang="zh-CN" altLang="en-US" sz="3200" dirty="0">
                <a:solidFill>
                  <a:schemeClr val="tx1"/>
                </a:solidFill>
              </a:rPr>
              <a:t>signal</a:t>
            </a:r>
            <a:r>
              <a:rPr lang="zh-CN" altLang="en-US" sz="3200" dirty="0"/>
              <a:t>、my</a:t>
            </a:r>
            <a:r>
              <a:rPr lang="zh-CN" altLang="en-US" sz="3200" dirty="0">
                <a:solidFill>
                  <a:schemeClr val="tx1"/>
                </a:solidFill>
              </a:rPr>
              <a:t>contrl</a:t>
            </a:r>
            <a:endParaRPr lang="zh-CN" altLang="en-US" sz="3200" dirty="0"/>
          </a:p>
          <a:p>
            <a:pPr algn="just">
              <a:lnSpc>
                <a:spcPct val="120000"/>
              </a:lnSpc>
            </a:pPr>
            <a:r>
              <a:rPr lang="zh-CN" altLang="en-US" sz="3200" dirty="0"/>
              <a:t>my</a:t>
            </a:r>
            <a:r>
              <a:rPr lang="zh-CN" altLang="en-US" sz="3200" dirty="0">
                <a:solidFill>
                  <a:schemeClr val="tx1"/>
                </a:solidFill>
              </a:rPr>
              <a:t>contrl</a:t>
            </a:r>
            <a:r>
              <a:rPr lang="zh-CN" altLang="en-US" sz="3200" dirty="0"/>
              <a:t>给my</a:t>
            </a:r>
            <a:r>
              <a:rPr lang="zh-CN" altLang="en-US" sz="3200" dirty="0">
                <a:solidFill>
                  <a:schemeClr val="tx1"/>
                </a:solidFill>
              </a:rPr>
              <a:t>signal</a:t>
            </a:r>
            <a:r>
              <a:rPr lang="zh-CN" altLang="en-US" sz="3200" dirty="0"/>
              <a:t>发送</a:t>
            </a:r>
            <a:r>
              <a:rPr lang="zh-CN" altLang="en-US" sz="3200" dirty="0">
                <a:solidFill>
                  <a:schemeClr val="tx1"/>
                </a:solidFill>
              </a:rPr>
              <a:t>SIGINT信号</a:t>
            </a:r>
            <a:endParaRPr lang="zh-CN" altLang="en-US" sz="3200" dirty="0"/>
          </a:p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控制</a:t>
            </a:r>
            <a:r>
              <a:rPr lang="zh-CN" altLang="en-US" sz="3200" dirty="0"/>
              <a:t>mysignal是否在屏幕</a:t>
            </a:r>
            <a:r>
              <a:rPr lang="zh-CN" altLang="en-US" sz="3200" dirty="0">
                <a:solidFill>
                  <a:schemeClr val="tx1"/>
                </a:solidFill>
              </a:rPr>
              <a:t>打印</a:t>
            </a:r>
            <a:r>
              <a:rPr lang="zh-CN" altLang="en-US" sz="3200" dirty="0"/>
              <a:t>“hello”字符串。</a:t>
            </a:r>
            <a:endParaRPr lang="zh-CN" altLang="en-US" sz="3200" dirty="0"/>
          </a:p>
          <a:p>
            <a:pPr algn="just">
              <a:lnSpc>
                <a:spcPct val="120000"/>
              </a:lnSpc>
            </a:pPr>
            <a:r>
              <a:rPr lang="zh-CN" altLang="en-US" sz="3200" dirty="0"/>
              <a:t>要求运行mysignal，通过</a:t>
            </a:r>
            <a:r>
              <a:rPr lang="zh-CN" altLang="en-US" sz="3200" dirty="0">
                <a:solidFill>
                  <a:schemeClr val="tx1"/>
                </a:solidFill>
              </a:rPr>
              <a:t>选项A和B</a:t>
            </a:r>
            <a:r>
              <a:rPr lang="zh-CN" altLang="en-US" sz="3200" dirty="0"/>
              <a:t>控制是否打印“hello”</a:t>
            </a:r>
            <a:endParaRPr lang="zh-CN" altLang="en-US" sz="3200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设计思路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483360"/>
            <a:ext cx="10515600" cy="505587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3200" dirty="0">
                <a:sym typeface="+mn-ea"/>
              </a:rPr>
              <a:t>此程序的功能相当于一个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触发器：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3200" dirty="0">
                <a:sym typeface="+mn-ea"/>
              </a:rPr>
              <a:t>1.</a:t>
            </a:r>
            <a:r>
              <a:rPr lang="zh-CN" altLang="en-US" sz="3200" dirty="0"/>
              <a:t>通过</a:t>
            </a:r>
            <a:r>
              <a:rPr lang="en-US" altLang="zh-CN" sz="3200" dirty="0"/>
              <a:t>my</a:t>
            </a:r>
            <a:r>
              <a:rPr lang="en-US" altLang="zh-CN" sz="3200" dirty="0">
                <a:solidFill>
                  <a:schemeClr val="tx1"/>
                </a:solidFill>
              </a:rPr>
              <a:t>contrl.</a:t>
            </a:r>
            <a:r>
              <a:rPr lang="en-US" altLang="zh-CN" sz="3200" dirty="0"/>
              <a:t>c</a:t>
            </a:r>
            <a:r>
              <a:rPr lang="zh-CN" altLang="en-US" sz="3200" dirty="0"/>
              <a:t>程序</a:t>
            </a:r>
            <a:r>
              <a:rPr lang="zh-CN" altLang="en-US" sz="3200" dirty="0">
                <a:solidFill>
                  <a:schemeClr val="tx1"/>
                </a:solidFill>
              </a:rPr>
              <a:t>接收信息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3200" dirty="0"/>
              <a:t>2.</a:t>
            </a:r>
            <a:r>
              <a:rPr lang="zh-CN" altLang="en-US" sz="3200" dirty="0"/>
              <a:t>通过</a:t>
            </a:r>
            <a:r>
              <a:rPr lang="en-US" altLang="zh-CN" sz="3200" dirty="0"/>
              <a:t>my</a:t>
            </a:r>
            <a:r>
              <a:rPr lang="en-US" altLang="zh-CN" sz="3200" dirty="0">
                <a:solidFill>
                  <a:schemeClr val="tx1"/>
                </a:solidFill>
              </a:rPr>
              <a:t>signal.</a:t>
            </a:r>
            <a:r>
              <a:rPr lang="en-US" altLang="zh-CN" sz="3200" dirty="0"/>
              <a:t>c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chemeClr val="tx1"/>
                </a:solidFill>
              </a:rPr>
              <a:t>进程号</a:t>
            </a:r>
            <a:r>
              <a:rPr lang="zh-CN" altLang="en-US" sz="3200" dirty="0"/>
              <a:t>发送向它</a:t>
            </a:r>
            <a:r>
              <a:rPr lang="en-US" altLang="zh-CN" sz="3200" dirty="0">
                <a:solidFill>
                  <a:schemeClr val="tx1"/>
                </a:solidFill>
              </a:rPr>
              <a:t>SIGINT</a:t>
            </a:r>
            <a:r>
              <a:rPr lang="zh-CN" altLang="en-US" sz="3200" dirty="0">
                <a:solidFill>
                  <a:schemeClr val="tx1"/>
                </a:solidFill>
              </a:rPr>
              <a:t>信号</a:t>
            </a:r>
            <a:r>
              <a:rPr lang="zh-CN" altLang="en-US" sz="3200" dirty="0"/>
              <a:t>。</a:t>
            </a:r>
            <a:endParaRPr lang="zh-CN" altLang="en-US" sz="32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3200" dirty="0"/>
              <a:t>3.</a:t>
            </a:r>
            <a:r>
              <a:rPr lang="zh-CN" altLang="en-US" sz="3200" dirty="0"/>
              <a:t>在</a:t>
            </a:r>
            <a:r>
              <a:rPr lang="en-US" altLang="zh-CN" sz="3200" dirty="0"/>
              <a:t>mysignal.c</a:t>
            </a:r>
            <a:r>
              <a:rPr lang="zh-CN" altLang="en-US" sz="3200" dirty="0"/>
              <a:t>中，将</a:t>
            </a:r>
            <a:r>
              <a:rPr lang="en-US" altLang="zh-CN" sz="3200" dirty="0">
                <a:solidFill>
                  <a:schemeClr val="tx1"/>
                </a:solidFill>
              </a:rPr>
              <a:t>SIGINT</a:t>
            </a:r>
            <a:r>
              <a:rPr lang="zh-CN" altLang="en-US" sz="3200" dirty="0">
                <a:solidFill>
                  <a:schemeClr val="tx1"/>
                </a:solidFill>
              </a:rPr>
              <a:t>关键字</a:t>
            </a:r>
            <a:r>
              <a:rPr lang="zh-CN" altLang="en-US" sz="3200" dirty="0"/>
              <a:t>与将</a:t>
            </a:r>
            <a:r>
              <a:rPr lang="zh-CN" altLang="en-US" sz="3200" dirty="0">
                <a:solidFill>
                  <a:schemeClr val="tx1"/>
                </a:solidFill>
              </a:rPr>
              <a:t>被触发函数</a:t>
            </a:r>
            <a:r>
              <a:rPr lang="zh-CN" altLang="en-US" sz="3200" dirty="0"/>
              <a:t>绑定在一起</a:t>
            </a:r>
            <a:endParaRPr lang="zh-CN" altLang="en-US" sz="32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3200" dirty="0"/>
              <a:t>4.</a:t>
            </a:r>
            <a:r>
              <a:rPr lang="zh-CN" altLang="en-US" sz="3200" dirty="0"/>
              <a:t>触发函数改变一个</a:t>
            </a:r>
            <a:r>
              <a:rPr lang="zh-CN" altLang="en-US" sz="3200" dirty="0">
                <a:solidFill>
                  <a:schemeClr val="tx1"/>
                </a:solidFill>
              </a:rPr>
              <a:t>全局变量</a:t>
            </a:r>
            <a:r>
              <a:rPr lang="en-US" altLang="zh-CN" sz="3200" dirty="0">
                <a:solidFill>
                  <a:schemeClr val="tx1"/>
                </a:solidFill>
              </a:rPr>
              <a:t>status</a:t>
            </a:r>
            <a:r>
              <a:rPr lang="zh-CN" altLang="en-US" sz="3200" dirty="0"/>
              <a:t>的值，从而实现</a:t>
            </a:r>
            <a:r>
              <a:rPr lang="zh-CN" altLang="en-US" sz="3200" dirty="0">
                <a:solidFill>
                  <a:schemeClr val="tx1"/>
                </a:solidFill>
              </a:rPr>
              <a:t>控制</a:t>
            </a:r>
            <a:r>
              <a:rPr lang="zh-CN" altLang="en-US" sz="3200" dirty="0"/>
              <a:t>屏幕</a:t>
            </a:r>
            <a:r>
              <a:rPr lang="zh-CN" altLang="en-US" sz="3200" dirty="0">
                <a:solidFill>
                  <a:schemeClr val="tx1"/>
                </a:solidFill>
              </a:rPr>
              <a:t>打印</a:t>
            </a:r>
            <a:r>
              <a:rPr lang="zh-CN" altLang="en-US" sz="3200" dirty="0"/>
              <a:t>文字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1"/>
                </a:solidFill>
              </a:rPr>
              <a:t>mycontrl.c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4239" y="1851645"/>
            <a:ext cx="2496342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chemeClr val="bg1"/>
                </a:solidFill>
              </a:rPr>
              <a:t>1</a:t>
            </a:r>
            <a:endParaRPr lang="en-US" altLang="zh-CN" sz="19900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mycontrl.c	</a:t>
            </a:r>
            <a:r>
              <a:rPr lang="en-US" altLang="zh-CN" sz="3200" dirty="0">
                <a:solidFill>
                  <a:schemeClr val="bg2"/>
                </a:solidFill>
              </a:rPr>
              <a:t>bash</a:t>
            </a:r>
            <a:r>
              <a:rPr lang="zh-CN" altLang="en-US" sz="3200" dirty="0">
                <a:solidFill>
                  <a:schemeClr val="bg2"/>
                </a:solidFill>
              </a:rPr>
              <a:t>找到进程号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10634345" cy="49136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在本程序中，我们通过匹配找到</a:t>
            </a:r>
            <a:r>
              <a:rPr lang="en-US" altLang="zh-CN" sz="2800" b="1" dirty="0">
                <a:latin typeface="+mn-ea"/>
              </a:rPr>
              <a:t>my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signal.c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进程号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，并将此查找过程用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getSignalPid.sh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进行封装。以下为</a:t>
            </a:r>
            <a:r>
              <a:rPr lang="en-US" altLang="zh-CN" sz="2800" b="1" dirty="0">
                <a:latin typeface="+mn-ea"/>
              </a:rPr>
              <a:t>getSignalPid.sh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的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代码。将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bash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程序嵌入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程序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中。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内容占位符 5" descr="1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90600" y="3981450"/>
            <a:ext cx="9776460" cy="21926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mycontrl.c	</a:t>
            </a:r>
            <a:r>
              <a:rPr lang="zh-CN" altLang="en-US" sz="3200" dirty="0">
                <a:solidFill>
                  <a:schemeClr val="bg2"/>
                </a:solidFill>
              </a:rPr>
              <a:t>转化进程号格式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6111240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</a:rPr>
              <a:t>将</a:t>
            </a: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bash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程序</a:t>
            </a: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</a:rPr>
              <a:t>中获取的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进程号</a:t>
            </a: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</a:rPr>
              <a:t>，转化为</a:t>
            </a: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c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程序中可用</a:t>
            </a: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</a:rPr>
              <a:t>文字</a:t>
            </a:r>
            <a:endParaRPr lang="zh-CN" altLang="en-US" sz="32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3200" b="1" dirty="0">
              <a:latin typeface="黑体" panose="02010609060101010101" charset="-122"/>
              <a:ea typeface="黑体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</a:rPr>
              <a:t>在此主要通过</a:t>
            </a:r>
            <a:r>
              <a:rPr lang="en-US" altLang="zh-CN" sz="3200" b="1" dirty="0">
                <a:latin typeface="+mn-ea"/>
              </a:rPr>
              <a:t>c</a:t>
            </a: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</a:rPr>
              <a:t>程序底层的文件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I/O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流</a:t>
            </a: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</a:rPr>
              <a:t>（写入与读出）来进行转化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" name="内容占位符 6" descr="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12025" y="13335"/>
            <a:ext cx="4241165" cy="68306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mycontrl.c	</a:t>
            </a:r>
            <a:r>
              <a:rPr lang="zh-CN" altLang="en-US" sz="3200" dirty="0">
                <a:solidFill>
                  <a:schemeClr val="bg2"/>
                </a:solidFill>
              </a:rPr>
              <a:t>通过进程号发送信号 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7700645" y="1691005"/>
            <a:ext cx="3781425" cy="48933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此处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通过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kill()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函数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来实现进程间的信号发送。关于</a:t>
            </a:r>
            <a:r>
              <a:rPr lang="en-US" altLang="zh-CN" sz="2800" b="1" dirty="0">
                <a:latin typeface="+mn-ea"/>
              </a:rPr>
              <a:t>kill()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：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①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sym typeface="+mn-ea"/>
              </a:rPr>
              <a:t>kill(Pid,SIGINT)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：向进程号为</a:t>
            </a:r>
            <a:r>
              <a:rPr lang="en-US" altLang="zh-CN" sz="2800" b="1" dirty="0">
                <a:latin typeface="+mn-ea"/>
                <a:sym typeface="+mn-ea"/>
              </a:rPr>
              <a:t>Pid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的进程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发送信号</a:t>
            </a:r>
            <a:endParaRPr lang="en-US" altLang="zh-CN" sz="2800" b="1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②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kill(Pid)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：就是直接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杀死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进程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号为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Pid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的进程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8" name="内容占位符 7" descr="3"/>
          <p:cNvPicPr>
            <a:picLocks noChangeAspect="1"/>
          </p:cNvPicPr>
          <p:nvPr>
            <p:ph sz="half" idx="2"/>
          </p:nvPr>
        </p:nvPicPr>
        <p:blipFill>
          <a:blip r:embed="rId3"/>
          <a:srcRect r="7222"/>
          <a:stretch>
            <a:fillRect/>
          </a:stretch>
        </p:blipFill>
        <p:spPr>
          <a:xfrm>
            <a:off x="172085" y="1507490"/>
            <a:ext cx="7343775" cy="4963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92905" y="2562860"/>
            <a:ext cx="6964045" cy="1543050"/>
          </a:xfrm>
        </p:spPr>
        <p:txBody>
          <a:bodyPr/>
          <a:lstStyle/>
          <a:p>
            <a:r>
              <a:rPr lang="en-US" altLang="zh-CN" sz="8000">
                <a:solidFill>
                  <a:schemeClr val="accent1"/>
                </a:solidFill>
              </a:rPr>
              <a:t>mysignal.c</a:t>
            </a:r>
            <a:endParaRPr lang="en-US" altLang="zh-CN" sz="80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4239" y="1851645"/>
            <a:ext cx="2496342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chemeClr val="bg1"/>
                </a:solidFill>
              </a:rPr>
              <a:t>2</a:t>
            </a:r>
            <a:endParaRPr lang="en-US" altLang="zh-CN" sz="19900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mysignal.c	</a:t>
            </a:r>
            <a:r>
              <a:rPr lang="zh-CN" altLang="en-US" sz="3200">
                <a:solidFill>
                  <a:schemeClr val="bg2"/>
                </a:solidFill>
                <a:sym typeface="+mn-ea"/>
              </a:rPr>
              <a:t>关键词与函数绑定</a:t>
            </a:r>
            <a:endParaRPr lang="zh-CN" altLang="en-US" sz="3200" dirty="0">
              <a:solidFill>
                <a:schemeClr val="bg2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4345305" cy="43516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此处体现了触发器功能，通过一个函数将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关键词与触发函数绑定</a:t>
            </a: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endParaRPr lang="zh-CN" altLang="en-US" sz="32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3200" dirty="0"/>
          </a:p>
        </p:txBody>
      </p:sp>
      <p:pic>
        <p:nvPicPr>
          <p:cNvPr id="5" name="内容占位符 4" descr="4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45760" y="1825625"/>
            <a:ext cx="6408420" cy="28295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9"/>
</p:tagLst>
</file>

<file path=ppt/tags/tag10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11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12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13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ID" val="custom20184559_11*a*1"/>
  <p:tag name="KSO_WM_UNIT_PRESET_TEXT" val="SECTION TITLE"/>
</p:tagLst>
</file>

<file path=ppt/tags/tag14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e"/>
  <p:tag name="KSO_WM_UNIT_INDEX" val="1"/>
  <p:tag name="KSO_WM_UNIT_ID" val="custom20184559_11*e*1"/>
  <p:tag name="KSO_WM_UNIT_LAYERLEVEL" val="1"/>
  <p:tag name="KSO_WM_UNIT_VALUE" val="2"/>
  <p:tag name="KSO_WM_UNIT_HIGHLIGHT" val="0"/>
  <p:tag name="KSO_WM_UNIT_COMPATIBLE" val="1"/>
  <p:tag name="KSO_WM_UNIT_CLEAR" val="0"/>
  <p:tag name="KSO_WM_UNIT_PRESET_TEXT" val="1"/>
</p:tagLst>
</file>

<file path=ppt/tags/tag15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39_6"/>
  <p:tag name="KSO_WM_TEMPLATE_CATEGORY" val="custom"/>
  <p:tag name="KSO_WM_TEMPLATE_INDEX" val="20184559"/>
  <p:tag name="KSO_WM_SLIDE_ID" val="custom20184559_11"/>
  <p:tag name="KSO_WM_SLIDE_INDEX" val="11"/>
  <p:tag name="KSO_WM_TEMPLATE_SUBCATEGORY" val="combine"/>
  <p:tag name="KSO_WM_SLIDE_SUBTYPE" val="pureTxt"/>
</p:tagLst>
</file>

<file path=ppt/tags/tag16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1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1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19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9"/>
</p:tagLst>
</file>

<file path=ppt/tags/tag20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2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22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23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2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25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ID" val="custom20184559_11*a*1"/>
  <p:tag name="KSO_WM_UNIT_PRESET_TEXT" val="SECTION TITLE"/>
</p:tagLst>
</file>

<file path=ppt/tags/tag26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e"/>
  <p:tag name="KSO_WM_UNIT_INDEX" val="1"/>
  <p:tag name="KSO_WM_UNIT_ID" val="custom20184559_11*e*1"/>
  <p:tag name="KSO_WM_UNIT_LAYERLEVEL" val="1"/>
  <p:tag name="KSO_WM_UNIT_VALUE" val="2"/>
  <p:tag name="KSO_WM_UNIT_HIGHLIGHT" val="0"/>
  <p:tag name="KSO_WM_UNIT_COMPATIBLE" val="1"/>
  <p:tag name="KSO_WM_UNIT_CLEAR" val="0"/>
  <p:tag name="KSO_WM_UNIT_PRESET_TEXT" val="1"/>
</p:tagLst>
</file>

<file path=ppt/tags/tag27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39_6"/>
  <p:tag name="KSO_WM_TEMPLATE_CATEGORY" val="custom"/>
  <p:tag name="KSO_WM_TEMPLATE_INDEX" val="20184559"/>
  <p:tag name="KSO_WM_SLIDE_ID" val="custom20184559_11"/>
  <p:tag name="KSO_WM_SLIDE_INDEX" val="11"/>
  <p:tag name="KSO_WM_TEMPLATE_SUBCATEGORY" val="combine"/>
  <p:tag name="KSO_WM_SLIDE_SUBTYPE" val="pureTxt"/>
</p:tagLst>
</file>

<file path=ppt/tags/tag28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29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9_1"/>
  <p:tag name="KSO_WM_TEMPLATE_CATEGORY" val="custom"/>
  <p:tag name="KSO_WM_TEMPLATE_INDEX" val="20184559"/>
  <p:tag name="KSO_WM_TEMPLATE_SUBCATEGORY" val="combine"/>
  <p:tag name="KSO_WM_TEMPLATE_THUMBS_INDEX" val="1、7、11、14、19、22"/>
</p:tagLst>
</file>

<file path=ppt/tags/tag3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31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32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3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34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35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3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3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ID" val="custom20184559_11*a*1"/>
  <p:tag name="KSO_WM_UNIT_PRESET_TEXT" val="SECTION TITLE"/>
</p:tagLst>
</file>

<file path=ppt/tags/tag38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e"/>
  <p:tag name="KSO_WM_UNIT_INDEX" val="1"/>
  <p:tag name="KSO_WM_UNIT_ID" val="custom20184559_11*e*1"/>
  <p:tag name="KSO_WM_UNIT_LAYERLEVEL" val="1"/>
  <p:tag name="KSO_WM_UNIT_VALUE" val="2"/>
  <p:tag name="KSO_WM_UNIT_HIGHLIGHT" val="0"/>
  <p:tag name="KSO_WM_UNIT_COMPATIBLE" val="1"/>
  <p:tag name="KSO_WM_UNIT_CLEAR" val="0"/>
  <p:tag name="KSO_WM_UNIT_PRESET_TEXT" val="1"/>
</p:tagLst>
</file>

<file path=ppt/tags/tag39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39_6"/>
  <p:tag name="KSO_WM_TEMPLATE_CATEGORY" val="custom"/>
  <p:tag name="KSO_WM_TEMPLATE_INDEX" val="20184559"/>
  <p:tag name="KSO_WM_SLIDE_ID" val="custom20184559_11"/>
  <p:tag name="KSO_WM_SLIDE_INDEX" val="11"/>
  <p:tag name="KSO_WM_TEMPLATE_SUBCATEGORY" val="combine"/>
  <p:tag name="KSO_WM_SLIDE_SUBTYPE" val="pureTxt"/>
</p:tagLst>
</file>

<file path=ppt/tags/tag4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a"/>
  <p:tag name="KSO_WM_UNIT_INDEX" val="1"/>
  <p:tag name="KSO_WM_UNIT_ID" val="custom20184559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简约时尚商务通用"/>
</p:tagLst>
</file>

<file path=ppt/tags/tag40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4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4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59_8*i*0"/>
  <p:tag name="KSO_WM_TEMPLATE_CATEGORY" val="custom"/>
  <p:tag name="KSO_WM_TEMPLATE_INDEX" val="20184559"/>
  <p:tag name="KSO_WM_UNIT_INDEX" val="0"/>
  <p:tag name="KSO_WM_UNIT_USESOURCEFORMAT_APPLY" val="1"/>
</p:tagLst>
</file>

<file path=ppt/tags/tag43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59_8*l_h_i*1_4_1"/>
  <p:tag name="KSO_WM_UNIT_LAYERLEVEL" val="1_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CLEAR" val="1"/>
  <p:tag name="KSO_WM_UNIT_TYPE" val="l_h_i"/>
  <p:tag name="KSO_WM_UNIT_INDEX" val="1_4_2"/>
  <p:tag name="KSO_WM_UNIT_ID" val="custom20184559_8*l_h_i*1_4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59_8*i*5"/>
  <p:tag name="KSO_WM_TEMPLATE_CATEGORY" val="custom"/>
  <p:tag name="KSO_WM_TEMPLATE_INDEX" val="20184559"/>
  <p:tag name="KSO_WM_UNIT_INDEX" val="5"/>
  <p:tag name="KSO_WM_UNIT_USESOURCEFORMAT_APPLY" val="1"/>
</p:tagLst>
</file>

<file path=ppt/tags/tag46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59_8*l_h_i*1_1_1"/>
  <p:tag name="KSO_WM_UNIT_LAYERLEVEL" val="1_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59_8*l_h_i*1_1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59_8*i*10"/>
  <p:tag name="KSO_WM_TEMPLATE_CATEGORY" val="custom"/>
  <p:tag name="KSO_WM_TEMPLATE_INDEX" val="20184559"/>
  <p:tag name="KSO_WM_UNIT_INDEX" val="10"/>
  <p:tag name="KSO_WM_UNIT_USESOURCEFORMAT_APPLY" val="1"/>
</p:tagLst>
</file>

<file path=ppt/tags/tag49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59_8*l_h_i*1_2_1"/>
  <p:tag name="KSO_WM_UNIT_LAYERLEVEL" val="1_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b"/>
  <p:tag name="KSO_WM_UNIT_INDEX" val="1"/>
  <p:tag name="KSO_WM_UNIT_ID" val="custom20184559_1*b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50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59_8*l_h_i*1_2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59_8*i*15"/>
  <p:tag name="KSO_WM_TEMPLATE_CATEGORY" val="custom"/>
  <p:tag name="KSO_WM_TEMPLATE_INDEX" val="20184559"/>
  <p:tag name="KSO_WM_UNIT_INDEX" val="15"/>
  <p:tag name="KSO_WM_UNIT_USESOURCEFORMAT_APPLY" val="1"/>
</p:tagLst>
</file>

<file path=ppt/tags/tag52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59_8*l_h_i*1_3_1"/>
  <p:tag name="KSO_WM_UNIT_LAYERLEVEL" val="1_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59_8*l_h_i*1_3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59_8*l_h_a*1_1_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87"/>
  <p:tag name="KSO_WM_UNIT_HIGHLIGHT" val="0"/>
  <p:tag name="KSO_WM_UNIT_COMPATIBLE" val="0"/>
  <p:tag name="KSO_WM_UNIT_PRESET_TEXT_INDEX" val="4"/>
  <p:tag name="KSO_WM_UNIT_PRESET_TEXT_LEN" val="57"/>
  <p:tag name="KSO_WM_DIAGRAM_GROUP_CODE" val="l1-1"/>
  <p:tag name="KSO_WM_UNIT_ID" val="custom20184559_8*l_h_f*1_1_1"/>
  <p:tag name="KSO_WM_UNIT_TEXT_FILL_FORE_SCHEMECOLOR_INDEX" val="16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59_8*l_h_a*1_2_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87"/>
  <p:tag name="KSO_WM_UNIT_HIGHLIGHT" val="0"/>
  <p:tag name="KSO_WM_UNIT_COMPATIBLE" val="0"/>
  <p:tag name="KSO_WM_UNIT_PRESET_TEXT_INDEX" val="4"/>
  <p:tag name="KSO_WM_UNIT_PRESET_TEXT_LEN" val="57"/>
  <p:tag name="KSO_WM_DIAGRAM_GROUP_CODE" val="l1-1"/>
  <p:tag name="KSO_WM_UNIT_ID" val="custom20184559_8*l_h_f*1_2_1"/>
  <p:tag name="KSO_WM_UNIT_TEXT_FILL_FORE_SCHEMECOLOR_INDEX" val="16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a"/>
  <p:tag name="KSO_WM_UNIT_INDEX" val="1_3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59_8*l_h_a*1_3_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87"/>
  <p:tag name="KSO_WM_UNIT_HIGHLIGHT" val="0"/>
  <p:tag name="KSO_WM_UNIT_COMPATIBLE" val="0"/>
  <p:tag name="KSO_WM_UNIT_PRESET_TEXT_INDEX" val="4"/>
  <p:tag name="KSO_WM_UNIT_PRESET_TEXT_LEN" val="57"/>
  <p:tag name="KSO_WM_DIAGRAM_GROUP_CODE" val="l1-1"/>
  <p:tag name="KSO_WM_UNIT_ID" val="custom20184559_8*l_h_f*1_3_1"/>
  <p:tag name="KSO_WM_UNIT_TEXT_FILL_FORE_SCHEMECOLOR_INDEX" val="16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0939_1"/>
  <p:tag name="KSO_WM_TEMPLATE_CATEGORY" val="custom"/>
  <p:tag name="KSO_WM_TEMPLATE_INDEX" val="20184559"/>
  <p:tag name="KSO_WM_SLIDE_ID" val="custom20184559_1"/>
  <p:tag name="KSO_WM_SLIDE_INDEX" val="1"/>
  <p:tag name="KSO_WM_TEMPLATE_SUBCATEGORY" val="combine"/>
  <p:tag name="KSO_WM_TEMPLATE_THUMBS_INDEX" val="1、7、11、14、19、22、"/>
  <p:tag name="KSO_WM_SLIDE_SUBTYPE" val="pureTxt"/>
</p:tagLst>
</file>

<file path=ppt/tags/tag60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a"/>
  <p:tag name="KSO_WM_UNIT_INDEX" val="1_4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59_8*l_h_a*1_4_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87"/>
  <p:tag name="KSO_WM_UNIT_HIGHLIGHT" val="0"/>
  <p:tag name="KSO_WM_UNIT_COMPATIBLE" val="0"/>
  <p:tag name="KSO_WM_UNIT_PRESET_TEXT_INDEX" val="4"/>
  <p:tag name="KSO_WM_UNIT_PRESET_TEXT_LEN" val="57"/>
  <p:tag name="KSO_WM_DIAGRAM_GROUP_CODE" val="l1-1"/>
  <p:tag name="KSO_WM_UNIT_ID" val="custom20184559_8*l_h_f*1_4_1"/>
  <p:tag name="KSO_WM_UNIT_TEXT_FILL_FORE_SCHEMECOLOR_INDEX" val="16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8*i*28"/>
  <p:tag name="KSO_WM_TEMPLATE_CATEGORY" val="custom"/>
  <p:tag name="KSO_WM_TEMPLATE_INDEX" val="20184559"/>
  <p:tag name="KSO_WM_UNIT_INDEX" val="28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8*i*32"/>
  <p:tag name="KSO_WM_TEMPLATE_CATEGORY" val="custom"/>
  <p:tag name="KSO_WM_TEMPLATE_INDEX" val="20184559"/>
  <p:tag name="KSO_WM_UNIT_INDEX" val="3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8*i*33"/>
  <p:tag name="KSO_WM_TEMPLATE_CATEGORY" val="custom"/>
  <p:tag name="KSO_WM_TEMPLATE_INDEX" val="20184559"/>
  <p:tag name="KSO_WM_UNIT_INDEX" val="33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8*i*34"/>
  <p:tag name="KSO_WM_TEMPLATE_CATEGORY" val="custom"/>
  <p:tag name="KSO_WM_TEMPLATE_INDEX" val="20184559"/>
  <p:tag name="KSO_WM_UNIT_INDEX" val="34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8*i*35"/>
  <p:tag name="KSO_WM_TEMPLATE_CATEGORY" val="custom"/>
  <p:tag name="KSO_WM_TEMPLATE_INDEX" val="20184559"/>
  <p:tag name="KSO_WM_UNIT_INDEX" val="35"/>
</p:tagLst>
</file>

<file path=ppt/tags/tag6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8"/>
  <p:tag name="KSO_WM_UNIT_HIGHLIGHT" val="0"/>
  <p:tag name="KSO_WM_UNIT_COMPATIBLE" val="0"/>
  <p:tag name="KSO_WM_UNIT_CLEAR" val="0"/>
  <p:tag name="KSO_WM_DIAGRAM_GROUP_CODE" val="l1_1"/>
  <p:tag name="KSO_WM_UNIT_ID" val="custom20184559_8*a*1"/>
  <p:tag name="KSO_WM_UNIT_PRESET_TEXT" val="CONTENTS"/>
  <p:tag name="KSO_WM_UNIT_TEXT_FILL_FORE_SCHEMECOLOR_INDEX" val="14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SLIDE_LAYOUT" val="l_a"/>
  <p:tag name="KSO_WM_SLIDE_LAYOUT_CNT" val="1_1"/>
  <p:tag name="KSO_WM_BEAUTIFY_FLAG" val="#wm#"/>
  <p:tag name="KSO_WM_SLIDE_ITEM_CNT" val="4"/>
  <p:tag name="KSO_WM_SLIDE_TYPE" val="contents"/>
  <p:tag name="KSO_WM_TAG_VERSION" val="1.0"/>
  <p:tag name="KSO_WM_COMBINE_RELATE_SLIDE_ID" val="custom160021_8"/>
  <p:tag name="KSO_WM_TEMPLATE_CATEGORY" val="custom"/>
  <p:tag name="KSO_WM_TEMPLATE_INDEX" val="20184559"/>
  <p:tag name="KSO_WM_SLIDE_ID" val="custom20184559_8"/>
  <p:tag name="KSO_WM_SLIDE_INDEX" val="8"/>
  <p:tag name="KSO_WM_DIAGRAM_GROUP_CODE" val="l1-1"/>
  <p:tag name="KSO_WM_TEMPLATE_SUBCATEGORY" val="combine"/>
  <p:tag name="KSO_WM_SLIDE_SUBTYPE" val="diag"/>
</p:tagLst>
</file>

<file path=ppt/tags/tag6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59_8*i*5"/>
  <p:tag name="KSO_WM_TEMPLATE_CATEGORY" val="custom"/>
  <p:tag name="KSO_WM_TEMPLATE_INDEX" val="20184559"/>
  <p:tag name="KSO_WM_UNIT_INDEX" val="5"/>
  <p:tag name="KSO_WM_UNIT_USESOURCEFORMAT_APPLY" val="1"/>
</p:tagLst>
</file>

<file path=ppt/tags/tag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70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59_8*l_h_i*1_1_1"/>
  <p:tag name="KSO_WM_UNIT_LAYERLEVEL" val="1_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59_8*l_h_i*1_1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59_8*i*10"/>
  <p:tag name="KSO_WM_TEMPLATE_CATEGORY" val="custom"/>
  <p:tag name="KSO_WM_TEMPLATE_INDEX" val="20184559"/>
  <p:tag name="KSO_WM_UNIT_INDEX" val="10"/>
  <p:tag name="KSO_WM_UNIT_USESOURCEFORMAT_APPLY" val="1"/>
</p:tagLst>
</file>

<file path=ppt/tags/tag73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59_8*l_h_i*1_2_1"/>
  <p:tag name="KSO_WM_UNIT_LAYERLEVEL" val="1_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59_8*l_h_i*1_2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59_8*i*15"/>
  <p:tag name="KSO_WM_TEMPLATE_CATEGORY" val="custom"/>
  <p:tag name="KSO_WM_TEMPLATE_INDEX" val="20184559"/>
  <p:tag name="KSO_WM_UNIT_INDEX" val="15"/>
  <p:tag name="KSO_WM_UNIT_USESOURCEFORMAT_APPLY" val="1"/>
</p:tagLst>
</file>

<file path=ppt/tags/tag76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59_8*l_h_i*1_3_1"/>
  <p:tag name="KSO_WM_UNIT_LAYERLEVEL" val="1_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59_8*l_h_i*1_3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59_8*l_h_a*1_1_1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87"/>
  <p:tag name="KSO_WM_UNIT_HIGHLIGHT" val="0"/>
  <p:tag name="KSO_WM_UNIT_COMPATIBLE" val="0"/>
  <p:tag name="KSO_WM_UNIT_PRESET_TEXT_INDEX" val="4"/>
  <p:tag name="KSO_WM_UNIT_PRESET_TEXT_LEN" val="57"/>
  <p:tag name="KSO_WM_DIAGRAM_GROUP_CODE" val="l1-1"/>
  <p:tag name="KSO_WM_UNIT_ID" val="custom20184559_8*l_h_f*1_1_1"/>
  <p:tag name="KSO_WM_UNIT_TEXT_FILL_FORE_SCHEMECOLOR_INDEX" val="16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80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59_8*l_h_a*1_2_1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87"/>
  <p:tag name="KSO_WM_UNIT_HIGHLIGHT" val="0"/>
  <p:tag name="KSO_WM_UNIT_COMPATIBLE" val="0"/>
  <p:tag name="KSO_WM_UNIT_PRESET_TEXT_INDEX" val="4"/>
  <p:tag name="KSO_WM_UNIT_PRESET_TEXT_LEN" val="57"/>
  <p:tag name="KSO_WM_DIAGRAM_GROUP_CODE" val="l1-1"/>
  <p:tag name="KSO_WM_UNIT_ID" val="custom20184559_8*l_h_f*1_2_1"/>
  <p:tag name="KSO_WM_UNIT_TEXT_FILL_FORE_SCHEMECOLOR_INDEX" val="16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a"/>
  <p:tag name="KSO_WM_UNIT_INDEX" val="1_3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59_8*l_h_a*1_3_1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87"/>
  <p:tag name="KSO_WM_UNIT_HIGHLIGHT" val="0"/>
  <p:tag name="KSO_WM_UNIT_COMPATIBLE" val="0"/>
  <p:tag name="KSO_WM_UNIT_PRESET_TEXT_INDEX" val="4"/>
  <p:tag name="KSO_WM_UNIT_PRESET_TEXT_LEN" val="57"/>
  <p:tag name="KSO_WM_DIAGRAM_GROUP_CODE" val="l1-1"/>
  <p:tag name="KSO_WM_UNIT_ID" val="custom20184559_8*l_h_f*1_3_1"/>
  <p:tag name="KSO_WM_UNIT_TEXT_FILL_FORE_SCHEMECOLOR_INDEX" val="16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8*i*28"/>
  <p:tag name="KSO_WM_TEMPLATE_CATEGORY" val="custom"/>
  <p:tag name="KSO_WM_TEMPLATE_INDEX" val="20184559"/>
  <p:tag name="KSO_WM_UNIT_INDEX" val="28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8*i*32"/>
  <p:tag name="KSO_WM_TEMPLATE_CATEGORY" val="custom"/>
  <p:tag name="KSO_WM_TEMPLATE_INDEX" val="20184559"/>
  <p:tag name="KSO_WM_UNIT_INDEX" val="32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8*i*33"/>
  <p:tag name="KSO_WM_TEMPLATE_CATEGORY" val="custom"/>
  <p:tag name="KSO_WM_TEMPLATE_INDEX" val="20184559"/>
  <p:tag name="KSO_WM_UNIT_INDEX" val="33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8*i*34"/>
  <p:tag name="KSO_WM_TEMPLATE_CATEGORY" val="custom"/>
  <p:tag name="KSO_WM_TEMPLATE_INDEX" val="20184559"/>
  <p:tag name="KSO_WM_UNIT_INDEX" val="34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8*i*35"/>
  <p:tag name="KSO_WM_TEMPLATE_CATEGORY" val="custom"/>
  <p:tag name="KSO_WM_TEMPLATE_INDEX" val="20184559"/>
  <p:tag name="KSO_WM_UNIT_INDEX" val="35"/>
</p:tagLst>
</file>

<file path=ppt/tags/tag89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8"/>
  <p:tag name="KSO_WM_UNIT_HIGHLIGHT" val="0"/>
  <p:tag name="KSO_WM_UNIT_COMPATIBLE" val="0"/>
  <p:tag name="KSO_WM_UNIT_CLEAR" val="0"/>
  <p:tag name="KSO_WM_DIAGRAM_GROUP_CODE" val="l1_1"/>
  <p:tag name="KSO_WM_UNIT_ID" val="custom20184559_8*a*1"/>
  <p:tag name="KSO_WM_UNIT_PRESET_TEXT" val="CONTENTS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90.xml><?xml version="1.0" encoding="utf-8"?>
<p:tagLst xmlns:p="http://schemas.openxmlformats.org/presentationml/2006/main">
  <p:tag name="KSO_WM_SLIDE_LAYOUT" val="l_a"/>
  <p:tag name="KSO_WM_SLIDE_LAYOUT_CNT" val="1_1"/>
  <p:tag name="KSO_WM_BEAUTIFY_FLAG" val="#wm#"/>
  <p:tag name="KSO_WM_SLIDE_ITEM_CNT" val="4"/>
  <p:tag name="KSO_WM_SLIDE_TYPE" val="contents"/>
  <p:tag name="KSO_WM_TAG_VERSION" val="1.0"/>
  <p:tag name="KSO_WM_COMBINE_RELATE_SLIDE_ID" val="custom160021_8"/>
  <p:tag name="KSO_WM_TEMPLATE_CATEGORY" val="custom"/>
  <p:tag name="KSO_WM_TEMPLATE_INDEX" val="20184559"/>
  <p:tag name="KSO_WM_SLIDE_ID" val="custom20184559_8"/>
  <p:tag name="KSO_WM_SLIDE_INDEX" val="8"/>
  <p:tag name="KSO_WM_DIAGRAM_GROUP_CODE" val="l1-1"/>
  <p:tag name="KSO_WM_TEMPLATE_SUBCATEGORY" val="combine"/>
  <p:tag name="KSO_WM_SLIDE_SUBTYPE" val="diag"/>
</p:tagLst>
</file>

<file path=ppt/tags/tag91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ID" val="custom20184559_11*a*1"/>
  <p:tag name="KSO_WM_UNIT_PRESET_TEXT" val="SECTION TITLE"/>
</p:tagLst>
</file>

<file path=ppt/tags/tag92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39_11"/>
  <p:tag name="KSO_WM_TEMPLATE_CATEGORY" val="custom"/>
  <p:tag name="KSO_WM_TEMPLATE_INDEX" val="20184559"/>
  <p:tag name="KSO_WM_SLIDE_ID" val="custom20184559_22"/>
  <p:tag name="KSO_WM_SLIDE_INDEX" val="22"/>
  <p:tag name="KSO_WM_TEMPLATE_SUBCATEGORY" val="combine"/>
  <p:tag name="KSO_WM_SLIDE_SUBTYPE" val="pureTxt"/>
</p:tagLst>
</file>

<file path=ppt/theme/theme1.xml><?xml version="1.0" encoding="utf-8"?>
<a:theme xmlns:a="http://schemas.openxmlformats.org/drawingml/2006/main" name="2_Office 主题​​">
  <a:themeElements>
    <a:clrScheme name="自定义 106">
      <a:dk1>
        <a:srgbClr val="2BB8AA"/>
      </a:dk1>
      <a:lt1>
        <a:srgbClr val="FFFFFF"/>
      </a:lt1>
      <a:dk2>
        <a:srgbClr val="000000"/>
      </a:dk2>
      <a:lt2>
        <a:srgbClr val="FFFFFF"/>
      </a:lt2>
      <a:accent1>
        <a:srgbClr val="2BB8AA"/>
      </a:accent1>
      <a:accent2>
        <a:srgbClr val="2BB8AA"/>
      </a:accent2>
      <a:accent3>
        <a:srgbClr val="2BB8AA"/>
      </a:accent3>
      <a:accent4>
        <a:srgbClr val="2BB8AA"/>
      </a:accent4>
      <a:accent5>
        <a:srgbClr val="FFFFFF"/>
      </a:accent5>
      <a:accent6>
        <a:srgbClr val="000000"/>
      </a:accent6>
      <a:hlink>
        <a:srgbClr val="FFFFFF"/>
      </a:hlink>
      <a:folHlink>
        <a:srgbClr val="8C8C8C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WPS 演示</Application>
  <PresentationFormat>宽屏</PresentationFormat>
  <Paragraphs>118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2_Office 主题​​</vt:lpstr>
      <vt:lpstr>Linux小组任务</vt:lpstr>
      <vt:lpstr>题目概述</vt:lpstr>
      <vt:lpstr>设计思路</vt:lpstr>
      <vt:lpstr>mycontrl.c</vt:lpstr>
      <vt:lpstr>mycontrl.c	bash找到进程号</vt:lpstr>
      <vt:lpstr>mycontrl.c	转化进程号格式</vt:lpstr>
      <vt:lpstr>mycontrl.c	通过进程号发送信号 </vt:lpstr>
      <vt:lpstr>mysignal.c</vt:lpstr>
      <vt:lpstr>mysignal.c	关键词与函数绑定</vt:lpstr>
      <vt:lpstr>mysignal.c	改变状态（status）的函数</vt:lpstr>
      <vt:lpstr>mysignal.c	输出结果</vt:lpstr>
      <vt:lpstr>makefile</vt:lpstr>
      <vt:lpstr>makefile        用来一次性编译所有文件</vt:lpstr>
      <vt:lpstr>PowerPoint 演示文稿</vt:lpstr>
      <vt:lpstr>PowerPoint 演示文稿</vt:lpstr>
      <vt:lpstr>运行结果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李铠桐</dc:creator>
  <cp:lastModifiedBy>无敌可爱萌的卓卓哒</cp:lastModifiedBy>
  <cp:revision>20</cp:revision>
  <dcterms:created xsi:type="dcterms:W3CDTF">2018-06-12T11:11:00Z</dcterms:created>
  <dcterms:modified xsi:type="dcterms:W3CDTF">2018-06-13T13:27:16Z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