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78" r:id="rId5"/>
    <p:sldId id="279" r:id="rId6"/>
    <p:sldId id="280" r:id="rId7"/>
    <p:sldId id="284" r:id="rId8"/>
    <p:sldId id="286" r:id="rId9"/>
    <p:sldId id="289" r:id="rId10"/>
    <p:sldId id="287" r:id="rId11"/>
    <p:sldId id="288" r:id="rId12"/>
    <p:sldId id="292" r:id="rId13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053" autoAdjust="0"/>
  </p:normalViewPr>
  <p:slideViewPr>
    <p:cSldViewPr snapToGrid="0">
      <p:cViewPr>
        <p:scale>
          <a:sx n="100" d="100"/>
          <a:sy n="100" d="100"/>
        </p:scale>
        <p:origin x="216" y="19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4D419D-7A78-4EB6-B1B0-C7F4D125C09E}" type="datetime1">
              <a:rPr lang="fr-FR" smtClean="0"/>
              <a:t>14/10/2022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D7CDAC-C694-4EDB-9D9B-30A18B0B1F5D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69049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 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04D1DB3-262B-4CAB-9798-16AA7AD26B79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 dirty="0"/>
          </a:p>
        </p:txBody>
      </p:sp>
      <p:sp>
        <p:nvSpPr>
          <p:cNvPr id="5" name="Espace réservé des commentaires 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61902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3516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67799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6493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479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86070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fr-F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fr-F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03434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6619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220AFC-4747-4500-A8C7-A10B7DCF689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A0542B-C18D-4D58-B9F4-F1C967D21EB7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4237C-71E1-407D-8A95-5D0DA132D16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97CC64-7194-4D10-B1B7-D418C059154B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sp>
        <p:nvSpPr>
          <p:cNvPr id="11" name="Zone de texte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fr-FR" sz="8000" noProof="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Zone de texte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fr-FR" sz="8000" noProof="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professionn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258E07-2681-4DDC-9761-F27D26D96DD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7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8" name="Espace réservé du texte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9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0" name="Espace réservé du texte 3"/>
          <p:cNvSpPr>
            <a:spLocks noGrp="1"/>
          </p:cNvSpPr>
          <p:nvPr>
            <p:ph type="body" sz="half" idx="16" hasCustomPrompt="1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 rtl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1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A782C4C-DCAC-4DF2-B481-A8A61F7BCD4E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nne 3 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r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19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0" name="Espace réservé d’image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2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3" name="Espace réservé d’image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25" name="Espace réservé du texte 4"/>
          <p:cNvSpPr>
            <a:spLocks noGrp="1"/>
          </p:cNvSpPr>
          <p:nvPr>
            <p:ph type="body" sz="quarter" idx="13" hasCustomPrompt="1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26" name="Espace réservé d’image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CA3B-6A37-4E6A-BC7F-3768BC7915C0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1D8E831-8378-4BAB-BCBD-A7C304698550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0DB5431-7B28-41AD-AA99-418F5276FE3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322A63-6AB9-4C19-B727-7468EB6EEF1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 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 rtl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 dirty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ED83E-2F3C-4802-B3FE-A9F66A10C59C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F4ECA66-1FE5-4FCF-969D-2E5E7C29642C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EFBA03-FEEE-4037-AB6D-57576DBA45E2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56F92A-D426-4C37-897E-08EB77489816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pPr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130987-7283-4366-815B-537B34C5E13D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CD2D8CC8-312B-4BBB-8CFE-96DDDB0B6288}" type="datetime1">
              <a:rPr lang="fr-FR" noProof="0" smtClean="0"/>
              <a:t>14/10/2022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1.wdp"/><Relationship Id="rId5" Type="http://schemas.openxmlformats.org/officeDocument/2006/relationships/image" Target="../media/image6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microsoft.com/office/2007/relationships/hdphoto" Target="../media/hdphoto3.wdp"/><Relationship Id="rId5" Type="http://schemas.openxmlformats.org/officeDocument/2006/relationships/image" Target="../media/image9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3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4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5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6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6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notesSlide" Target="../notesSlides/notesSlide7.xml"/><Relationship Id="rId7" Type="http://schemas.microsoft.com/office/2007/relationships/hdphoto" Target="../media/hdphoto3.wdp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7.xml"/><Relationship Id="rId6" Type="http://schemas.openxmlformats.org/officeDocument/2006/relationships/image" Target="../media/image9.png"/><Relationship Id="rId5" Type="http://schemas.openxmlformats.org/officeDocument/2006/relationships/image" Target="../media/image10.png"/><Relationship Id="rId4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microsoft.com/office/2007/relationships/hdphoto" Target="../media/hdphoto3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 useBgFill="1">
        <p:nvSpPr>
          <p:cNvPr id="103" name="Forme libre 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a16="http://schemas.microsoft.com/office/drawing/2014/main" xmlns:p14="http://schemas.microsoft.com/office/powerpoint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37806" y="3190875"/>
            <a:ext cx="2989390" cy="790576"/>
          </a:xfrm>
        </p:spPr>
        <p:txBody>
          <a:bodyPr rtlCol="0">
            <a:noAutofit/>
          </a:bodyPr>
          <a:lstStyle/>
          <a:p>
            <a:pPr algn="l"/>
            <a:r>
              <a:rPr lang="fr-FR" sz="4800" b="1" i="1" dirty="0">
                <a:latin typeface="Montserrat" panose="00000500000000000000" pitchFamily="2" charset="0"/>
              </a:rPr>
              <a:t>GEGGUI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493365"/>
            <a:ext cx="3485072" cy="1026544"/>
          </a:xfrm>
        </p:spPr>
        <p:txBody>
          <a:bodyPr rtlCol="0">
            <a:normAutofit/>
          </a:bodyPr>
          <a:lstStyle/>
          <a:p>
            <a:pPr algn="l" rtl="0"/>
            <a:r>
              <a:rPr lang="fr-FR" i="1" dirty="0">
                <a:solidFill>
                  <a:schemeClr val="tx2"/>
                </a:solidFill>
                <a:latin typeface="Montserrat" panose="00000500000000000000" pitchFamily="2" charset="0"/>
              </a:rPr>
              <a:t>Luthi, Erni, Zamader, Richard, Carneiro</a:t>
            </a:r>
            <a:endParaRPr lang="fr-FR" sz="2300" i="1" dirty="0">
              <a:solidFill>
                <a:schemeClr val="tx2"/>
              </a:solidFill>
              <a:latin typeface="Montserrat" panose="00000500000000000000" pitchFamily="2" charset="0"/>
            </a:endParaRPr>
          </a:p>
        </p:txBody>
      </p:sp>
      <p:pic>
        <p:nvPicPr>
          <p:cNvPr id="6" name="Image 5" descr="Une image contenant chapeau, coiffe, silhouette&#10;&#10;Description générée automatiquement">
            <a:extLst>
              <a:ext uri="{FF2B5EF4-FFF2-40B4-BE49-F238E27FC236}">
                <a16:creationId xmlns:a16="http://schemas.microsoft.com/office/drawing/2014/main" id="{1D6B220C-736E-620D-4CC3-D9FE8025BC86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3600" r="95400">
                        <a14:foregroundMark x1="9800" y1="59600" x2="7200" y2="68000"/>
                        <a14:foregroundMark x1="4000" y1="66000" x2="3600" y2="60200"/>
                        <a14:foregroundMark x1="95400" y1="55800" x2="92800" y2="60200"/>
                        <a14:foregroundMark x1="52200" y1="46000" x2="53800" y2="49400"/>
                        <a14:foregroundMark x1="47600" y1="48000" x2="55600" y2="40800"/>
                        <a14:foregroundMark x1="50400" y1="30400" x2="41000" y2="46200"/>
                        <a14:foregroundMark x1="41400" y1="49800" x2="38000" y2="69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885646" y="1233779"/>
            <a:ext cx="2493709" cy="2493709"/>
          </a:xfrm>
          <a:prstGeom prst="rect">
            <a:avLst/>
          </a:prstGeom>
        </p:spPr>
      </p:pic>
      <p:pic>
        <p:nvPicPr>
          <p:cNvPr id="8" name="Image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DB7AC132-4A82-5038-CA6F-066B2EF09D5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52061">
            <a:off x="12205219" y="6242409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5185E-6 L -1 -0.00857 " pathEditMode="relative" rAng="0" ptsTypes="AA">
                                      <p:cBhvr>
                                        <p:cTn id="6" dur="4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0000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b="1" dirty="0">
                <a:latin typeface="Montserrat" panose="00000500000000000000" pitchFamily="2" charset="0"/>
              </a:rPr>
              <a:t>Sommaire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rtlCol="0" anchor="t">
            <a:normAutofit/>
          </a:bodyPr>
          <a:lstStyle/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Introduction</a:t>
            </a:r>
          </a:p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Cahier des charges</a:t>
            </a:r>
          </a:p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Méthodologie Scrum</a:t>
            </a:r>
          </a:p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Sprint review</a:t>
            </a:r>
          </a:p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Sprint rétrospective</a:t>
            </a:r>
          </a:p>
          <a:p>
            <a:pPr marL="36900" lvl="0" indent="0" rtl="0">
              <a:buNone/>
            </a:pPr>
            <a:r>
              <a:rPr lang="fr-FR" sz="2400" i="1" dirty="0">
                <a:latin typeface="Montserrat" panose="00000500000000000000" pitchFamily="2" charset="0"/>
              </a:rPr>
              <a:t>Conclusion</a:t>
            </a:r>
          </a:p>
          <a:p>
            <a:pPr rtl="0"/>
            <a:endParaRPr lang="fr-FR" sz="2400" dirty="0">
              <a:latin typeface="Montserrat" panose="00000500000000000000" pitchFamily="2" charset="0"/>
            </a:endParaRPr>
          </a:p>
        </p:txBody>
      </p:sp>
      <p:pic>
        <p:nvPicPr>
          <p:cNvPr id="5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C35C7807-79D9-5B90-744E-D9D0A1CC782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80358" y="6251106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8" y="609599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fr-FR" sz="4000" b="1" dirty="0">
                <a:latin typeface="Montserrat" panose="00000500000000000000" pitchFamily="2" charset="0"/>
              </a:rPr>
              <a:t>Introduction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58" y="15800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algn="just" rtl="0">
              <a:buNone/>
            </a:pPr>
            <a:r>
              <a:rPr lang="fr-FR" sz="2400" dirty="0">
                <a:latin typeface="Montserrat" panose="00000500000000000000" pitchFamily="2" charset="0"/>
              </a:rPr>
              <a:t>Dans le cadre du </a:t>
            </a:r>
            <a:r>
              <a:rPr lang="fr-FR" sz="2400" b="1" dirty="0">
                <a:latin typeface="Montserrat" panose="00000500000000000000" pitchFamily="2" charset="0"/>
              </a:rPr>
              <a:t>module 426</a:t>
            </a:r>
            <a:r>
              <a:rPr lang="fr-FR" sz="2400" dirty="0">
                <a:latin typeface="Montserrat" panose="00000500000000000000" pitchFamily="2" charset="0"/>
              </a:rPr>
              <a:t>, nous avons réaliser un projet en groupe. Nous allons vous présenter de quelle manière nous avons fait pour réaliser notre application.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0B58E4E-E6C7-E26A-DC04-6FAF8D4B8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5999" y="-1"/>
            <a:ext cx="6096000" cy="6857990"/>
          </a:xfrm>
          <a:prstGeom prst="rect">
            <a:avLst/>
          </a:prstGeom>
        </p:spPr>
      </p:pic>
      <p:pic>
        <p:nvPicPr>
          <p:cNvPr id="8" name="Image 7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76F9B51-2BE1-ED1C-9015-2F6DCB8E0F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11771961" y="6242397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93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 fontScale="90000"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Cahier des charges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95410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-FR" sz="1400" dirty="0">
                <a:latin typeface="Montserrat" panose="00000500000000000000" pitchFamily="2" charset="0"/>
              </a:rPr>
              <a:t>Nos concurrents sont l’ensemble des réseaux sociaux mais plus spécialement </a:t>
            </a:r>
            <a:r>
              <a:rPr lang="fr-FR" sz="1400" i="1" dirty="0">
                <a:latin typeface="Montserrat" panose="00000500000000000000" pitchFamily="2" charset="0"/>
              </a:rPr>
              <a:t>Twitter</a:t>
            </a:r>
            <a:r>
              <a:rPr lang="fr-FR" sz="1400" dirty="0">
                <a:latin typeface="Montserrat" panose="00000500000000000000" pitchFamily="2" charset="0"/>
              </a:rPr>
              <a:t> qui a un concept similaire au nôtre. </a:t>
            </a:r>
          </a:p>
          <a:p>
            <a:pPr marL="36900" indent="0" rtl="0">
              <a:buNone/>
            </a:pPr>
            <a:r>
              <a:rPr lang="fr-FR" sz="1400" dirty="0">
                <a:latin typeface="Montserrat" panose="00000500000000000000" pitchFamily="2" charset="0"/>
              </a:rPr>
              <a:t>Notre </a:t>
            </a:r>
            <a:r>
              <a:rPr lang="fr-FR" sz="1400" b="1" dirty="0">
                <a:latin typeface="Montserrat" panose="00000500000000000000" pitchFamily="2" charset="0"/>
              </a:rPr>
              <a:t>application</a:t>
            </a:r>
            <a:r>
              <a:rPr lang="fr-FR" sz="1400" dirty="0">
                <a:latin typeface="Montserrat" panose="00000500000000000000" pitchFamily="2" charset="0"/>
              </a:rPr>
              <a:t> est un </a:t>
            </a:r>
            <a:r>
              <a:rPr lang="fr-FR" sz="1400" b="1" dirty="0">
                <a:latin typeface="Montserrat" panose="00000500000000000000" pitchFamily="2" charset="0"/>
              </a:rPr>
              <a:t>réseau social </a:t>
            </a:r>
            <a:r>
              <a:rPr lang="fr-FR" sz="1400" dirty="0">
                <a:latin typeface="Montserrat" panose="00000500000000000000" pitchFamily="2" charset="0"/>
              </a:rPr>
              <a:t>qui a pour but de permettre aux utilisateurs de partager des expériences par écrit avec le monde entier. </a:t>
            </a:r>
          </a:p>
          <a:p>
            <a:pPr marL="36900" indent="0" rtl="0">
              <a:buNone/>
            </a:pPr>
            <a:r>
              <a:rPr lang="fr-FR" sz="1400" dirty="0">
                <a:latin typeface="Montserrat" panose="00000500000000000000" pitchFamily="2" charset="0"/>
              </a:rPr>
              <a:t>Il est </a:t>
            </a:r>
            <a:r>
              <a:rPr lang="fr-FR" sz="1400" b="1" dirty="0">
                <a:latin typeface="Montserrat" panose="00000500000000000000" pitchFamily="2" charset="0"/>
              </a:rPr>
              <a:t>facile d’accès, </a:t>
            </a:r>
            <a:r>
              <a:rPr lang="fr-FR" sz="1400" dirty="0">
                <a:latin typeface="Montserrat" panose="00000500000000000000" pitchFamily="2" charset="0"/>
              </a:rPr>
              <a:t>son utilisation est </a:t>
            </a:r>
            <a:r>
              <a:rPr lang="fr-FR" sz="1400" b="1" dirty="0">
                <a:latin typeface="Montserrat" panose="00000500000000000000" pitchFamily="2" charset="0"/>
              </a:rPr>
              <a:t>simple</a:t>
            </a:r>
            <a:r>
              <a:rPr lang="fr-FR" sz="1400" dirty="0">
                <a:latin typeface="Montserrat" panose="00000500000000000000" pitchFamily="2" charset="0"/>
              </a:rPr>
              <a:t> et </a:t>
            </a:r>
            <a:r>
              <a:rPr lang="fr-FR" sz="1400" b="1" dirty="0">
                <a:latin typeface="Montserrat" panose="00000500000000000000" pitchFamily="2" charset="0"/>
              </a:rPr>
              <a:t>intuitive</a:t>
            </a:r>
            <a:r>
              <a:rPr lang="fr-FR" sz="1400" dirty="0">
                <a:latin typeface="Montserrat" panose="00000500000000000000" pitchFamily="2" charset="0"/>
              </a:rPr>
              <a:t>. Notre public cible sont un public jeune et toutes les personnes ayant un métier en rapport avec les </a:t>
            </a:r>
            <a:r>
              <a:rPr lang="fr-FR" sz="1400" b="1" dirty="0">
                <a:latin typeface="Montserrat" panose="00000500000000000000" pitchFamily="2" charset="0"/>
              </a:rPr>
              <a:t>médias</a:t>
            </a:r>
            <a:r>
              <a:rPr lang="fr-FR" sz="1400" dirty="0">
                <a:latin typeface="Montserrat" panose="00000500000000000000" pitchFamily="2" charset="0"/>
              </a:rPr>
              <a:t>. </a:t>
            </a:r>
          </a:p>
          <a:p>
            <a:pPr marL="36900" indent="0" rtl="0">
              <a:buNone/>
            </a:pPr>
            <a:r>
              <a:rPr lang="fr-FR" sz="1400" dirty="0">
                <a:latin typeface="Montserrat" panose="00000500000000000000" pitchFamily="2" charset="0"/>
              </a:rPr>
              <a:t>Pour la conception du site nous allons utiliser comme base de données </a:t>
            </a:r>
            <a:r>
              <a:rPr lang="fr-FR" sz="1400" b="1" dirty="0">
                <a:latin typeface="Montserrat" panose="00000500000000000000" pitchFamily="2" charset="0"/>
              </a:rPr>
              <a:t>DBeaver</a:t>
            </a:r>
            <a:r>
              <a:rPr lang="fr-FR" sz="1400" dirty="0">
                <a:latin typeface="Montserrat" panose="00000500000000000000" pitchFamily="2" charset="0"/>
              </a:rPr>
              <a:t>, comme logiciel de programmation </a:t>
            </a:r>
            <a:r>
              <a:rPr lang="fr-FR" sz="1400" b="1" dirty="0">
                <a:latin typeface="Montserrat" panose="00000500000000000000" pitchFamily="2" charset="0"/>
              </a:rPr>
              <a:t>Visual Studio Code</a:t>
            </a:r>
            <a:r>
              <a:rPr lang="fr-FR" sz="1400" dirty="0">
                <a:latin typeface="Montserrat" panose="00000500000000000000" pitchFamily="2" charset="0"/>
              </a:rPr>
              <a:t>. L'ensemble de nos dossiers sont partagés sur </a:t>
            </a:r>
            <a:r>
              <a:rPr lang="fr-FR" sz="1400" b="1" dirty="0">
                <a:latin typeface="Montserrat" panose="00000500000000000000" pitchFamily="2" charset="0"/>
              </a:rPr>
              <a:t>Git</a:t>
            </a:r>
            <a:r>
              <a:rPr lang="fr-FR" sz="1400" dirty="0">
                <a:latin typeface="Montserrat" panose="00000500000000000000" pitchFamily="2" charset="0"/>
              </a:rPr>
              <a:t> ainsi que </a:t>
            </a:r>
            <a:r>
              <a:rPr lang="fr-FR" sz="1400" b="1" dirty="0">
                <a:latin typeface="Montserrat" panose="00000500000000000000" pitchFamily="2" charset="0"/>
              </a:rPr>
              <a:t>Drive</a:t>
            </a:r>
            <a:r>
              <a:rPr lang="fr-FR" sz="1400" dirty="0">
                <a:latin typeface="Montserrat" panose="00000500000000000000" pitchFamily="2" charset="0"/>
              </a:rPr>
              <a:t>. Un Miro est effectué pour voir l’ensemble des tâches avec leur statut, leur niveau de difficulté et leur priorité.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97AF93-E086-D0FD-9977-13943F101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9" name="Image 8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8FA2BD14-7F0A-8112-BE65-9187C70AF9C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80358" y="6251106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525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8" y="609599"/>
            <a:ext cx="4566842" cy="970450"/>
          </a:xfrm>
        </p:spPr>
        <p:txBody>
          <a:bodyPr rtlCol="0" anchor="b">
            <a:normAutofit fontScale="90000"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Méthodologie Scrum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58" y="1989624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-FR" sz="2400" dirty="0">
                <a:latin typeface="Montserrat" panose="00000500000000000000" pitchFamily="2" charset="0"/>
              </a:rPr>
              <a:t>Scrum est un </a:t>
            </a:r>
            <a:r>
              <a:rPr lang="fr-FR" sz="2400" b="1" dirty="0">
                <a:latin typeface="Montserrat" panose="00000500000000000000" pitchFamily="2" charset="0"/>
              </a:rPr>
              <a:t>cadre de travail </a:t>
            </a:r>
            <a:r>
              <a:rPr lang="fr-FR" sz="2400" dirty="0">
                <a:latin typeface="Montserrat" panose="00000500000000000000" pitchFamily="2" charset="0"/>
              </a:rPr>
              <a:t>permettant de créer un </a:t>
            </a:r>
            <a:r>
              <a:rPr lang="fr-FR" sz="2400" b="1" dirty="0">
                <a:latin typeface="Montserrat" panose="00000500000000000000" pitchFamily="2" charset="0"/>
              </a:rPr>
              <a:t>produit</a:t>
            </a:r>
            <a:r>
              <a:rPr lang="fr-FR" sz="2400" dirty="0">
                <a:latin typeface="Montserrat" panose="00000500000000000000" pitchFamily="2" charset="0"/>
              </a:rPr>
              <a:t> pour un client dont la livraison est rapide et qualitative.</a:t>
            </a:r>
          </a:p>
          <a:p>
            <a:pPr marL="36900" indent="0" rtl="0">
              <a:buNone/>
            </a:pPr>
            <a:r>
              <a:rPr lang="fr-FR" sz="2400" dirty="0">
                <a:latin typeface="Montserrat" panose="00000500000000000000" pitchFamily="2" charset="0"/>
              </a:rPr>
              <a:t>Scrum permet une </a:t>
            </a:r>
            <a:r>
              <a:rPr lang="fr-FR" sz="2400" b="1" dirty="0">
                <a:latin typeface="Montserrat" panose="00000500000000000000" pitchFamily="2" charset="0"/>
              </a:rPr>
              <a:t>collaboration</a:t>
            </a:r>
            <a:r>
              <a:rPr lang="fr-FR" sz="2400" dirty="0">
                <a:latin typeface="Montserrat" panose="00000500000000000000" pitchFamily="2" charset="0"/>
              </a:rPr>
              <a:t> saine et réactive entre les différents membres de l’équipe.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D8E8451-5DBA-3DE4-99A9-91076969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6000" y="10"/>
            <a:ext cx="6096000" cy="6857990"/>
          </a:xfrm>
          <a:prstGeom prst="rect">
            <a:avLst/>
          </a:prstGeom>
        </p:spPr>
      </p:pic>
      <p:pic>
        <p:nvPicPr>
          <p:cNvPr id="5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39FDC402-4E0F-313B-48F1-1390E30A92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11771962" y="6242399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1432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marL="36900" lvl="0" indent="0" rtl="0">
              <a:buNone/>
            </a:pPr>
            <a:r>
              <a:rPr lang="fr-FR" sz="4000" b="1" dirty="0">
                <a:latin typeface="Montserrat" panose="00000500000000000000" pitchFamily="2" charset="0"/>
              </a:rPr>
              <a:t>Sprint review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773126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-FR" sz="1600" dirty="0">
                <a:latin typeface="Montserrat" panose="00000500000000000000" pitchFamily="2" charset="0"/>
              </a:rPr>
              <a:t>Les principales </a:t>
            </a:r>
            <a:r>
              <a:rPr lang="fr-FR" sz="1600" b="1" dirty="0">
                <a:latin typeface="Montserrat" panose="00000500000000000000" pitchFamily="2" charset="0"/>
              </a:rPr>
              <a:t>fonctionnalités</a:t>
            </a:r>
            <a:r>
              <a:rPr lang="fr-FR" sz="1600" dirty="0">
                <a:latin typeface="Montserrat" panose="00000500000000000000" pitchFamily="2" charset="0"/>
              </a:rPr>
              <a:t> sont :</a:t>
            </a:r>
          </a:p>
          <a:p>
            <a:pPr>
              <a:buClr>
                <a:schemeClr val="tx1"/>
              </a:buClr>
            </a:pPr>
            <a:r>
              <a:rPr lang="fr-FR" sz="1800" dirty="0">
                <a:effectLst/>
                <a:latin typeface="Montserrat" panose="00000500000000000000" pitchFamily="2" charset="0"/>
              </a:rPr>
              <a:t>La </a:t>
            </a:r>
            <a:r>
              <a:rPr lang="fr-FR" sz="1800" b="1" dirty="0">
                <a:effectLst/>
                <a:latin typeface="Montserrat" panose="00000500000000000000" pitchFamily="2" charset="0"/>
              </a:rPr>
              <a:t>connexion</a:t>
            </a:r>
            <a:r>
              <a:rPr lang="fr-FR" sz="1800" dirty="0">
                <a:effectLst/>
                <a:latin typeface="Montserrat" panose="00000500000000000000" pitchFamily="2" charset="0"/>
              </a:rPr>
              <a:t> d’un utilisateur</a:t>
            </a:r>
          </a:p>
          <a:p>
            <a:pPr>
              <a:buClr>
                <a:schemeClr val="tx1"/>
              </a:buClr>
            </a:pPr>
            <a:r>
              <a:rPr lang="fr-FR" sz="1800" b="1" dirty="0">
                <a:effectLst/>
                <a:latin typeface="Montserrat" panose="00000500000000000000" pitchFamily="2" charset="0"/>
              </a:rPr>
              <a:t>L’inscription</a:t>
            </a:r>
            <a:r>
              <a:rPr lang="fr-FR" sz="1800" dirty="0">
                <a:effectLst/>
                <a:latin typeface="Montserrat" panose="00000500000000000000" pitchFamily="2" charset="0"/>
              </a:rPr>
              <a:t> d’un utilisateur</a:t>
            </a:r>
          </a:p>
          <a:p>
            <a:pPr>
              <a:buClr>
                <a:schemeClr val="tx1"/>
              </a:buClr>
            </a:pPr>
            <a:r>
              <a:rPr lang="fr-FR" sz="1800" b="1" dirty="0">
                <a:effectLst/>
                <a:latin typeface="Montserrat" panose="00000500000000000000" pitchFamily="2" charset="0"/>
              </a:rPr>
              <a:t>Affichage</a:t>
            </a:r>
            <a:r>
              <a:rPr lang="fr-FR" sz="1800" dirty="0">
                <a:effectLst/>
                <a:latin typeface="Montserrat" panose="00000500000000000000" pitchFamily="2" charset="0"/>
              </a:rPr>
              <a:t> de messages de manière publique</a:t>
            </a:r>
          </a:p>
          <a:p>
            <a:pPr>
              <a:buClr>
                <a:schemeClr val="tx1"/>
              </a:buClr>
            </a:pPr>
            <a:r>
              <a:rPr lang="fr-FR" sz="1800" dirty="0">
                <a:effectLst/>
                <a:latin typeface="Montserrat" panose="00000500000000000000" pitchFamily="2" charset="0"/>
              </a:rPr>
              <a:t>Un utilisateur peut </a:t>
            </a:r>
            <a:r>
              <a:rPr lang="fr-FR" sz="1800" b="1" dirty="0">
                <a:effectLst/>
                <a:latin typeface="Montserrat" panose="00000500000000000000" pitchFamily="2" charset="0"/>
              </a:rPr>
              <a:t>poster</a:t>
            </a:r>
            <a:r>
              <a:rPr lang="fr-FR" sz="1800" dirty="0">
                <a:effectLst/>
                <a:latin typeface="Montserrat" panose="00000500000000000000" pitchFamily="2" charset="0"/>
              </a:rPr>
              <a:t> un message</a:t>
            </a:r>
          </a:p>
          <a:p>
            <a:pPr marL="36900" indent="0">
              <a:buClr>
                <a:schemeClr val="tx1"/>
              </a:buClr>
              <a:buNone/>
            </a:pPr>
            <a:r>
              <a:rPr lang="fr-FR" sz="1800" b="1" dirty="0">
                <a:effectLst/>
                <a:latin typeface="Montserrat" panose="00000500000000000000" pitchFamily="2" charset="0"/>
              </a:rPr>
              <a:t>Problème</a:t>
            </a:r>
            <a:r>
              <a:rPr lang="fr-FR" sz="1800" dirty="0">
                <a:effectLst/>
                <a:latin typeface="Montserrat" panose="00000500000000000000" pitchFamily="2" charset="0"/>
              </a:rPr>
              <a:t> technique rencontré :</a:t>
            </a:r>
          </a:p>
          <a:p>
            <a:pPr>
              <a:buClr>
                <a:schemeClr val="tx1"/>
              </a:buClr>
            </a:pPr>
            <a:r>
              <a:rPr lang="fr-FR" sz="1800" dirty="0">
                <a:effectLst/>
                <a:latin typeface="Montserrat" panose="00000500000000000000" pitchFamily="2" charset="0"/>
              </a:rPr>
              <a:t>Requêtes SQL qui interagisse avec la base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75D6F4-F17C-0F26-2CD3-0CC7779D0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4F7E407D-B380-3F10-ED47-F9DE5BB2A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80358" y="6251106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7659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57" name="Imag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658" y="609599"/>
            <a:ext cx="4538124" cy="970450"/>
          </a:xfrm>
        </p:spPr>
        <p:txBody>
          <a:bodyPr rtlCol="0" anchor="b">
            <a:normAutofit fontScale="90000"/>
          </a:bodyPr>
          <a:lstStyle/>
          <a:p>
            <a:pPr marL="36900" lvl="0" indent="0" rtl="0">
              <a:buNone/>
            </a:pPr>
            <a:r>
              <a:rPr lang="fr-FR" sz="4000" b="1" dirty="0">
                <a:latin typeface="Montserrat" panose="00000500000000000000" pitchFamily="2" charset="0"/>
              </a:rPr>
              <a:t>Sprint rétrospective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58" y="1580049"/>
            <a:ext cx="4403596" cy="4058751"/>
          </a:xfrm>
        </p:spPr>
        <p:txBody>
          <a:bodyPr rtlCol="0" anchor="t">
            <a:normAutofit/>
          </a:bodyPr>
          <a:lstStyle/>
          <a:p>
            <a:pPr marL="36900" indent="0" rtl="0">
              <a:buNone/>
            </a:pPr>
            <a:r>
              <a:rPr lang="fr-FR" sz="2000" dirty="0">
                <a:latin typeface="Montserrat" panose="00000500000000000000" pitchFamily="2" charset="0"/>
              </a:rPr>
              <a:t>Notre projet s’est déroulé comme si on avait des </a:t>
            </a:r>
            <a:r>
              <a:rPr lang="fr-FR" sz="2000" b="1" dirty="0">
                <a:latin typeface="Montserrat" panose="00000500000000000000" pitchFamily="2" charset="0"/>
              </a:rPr>
              <a:t>roulettes</a:t>
            </a:r>
            <a:r>
              <a:rPr lang="fr-FR" sz="2000" dirty="0">
                <a:latin typeface="Montserrat" panose="00000500000000000000" pitchFamily="2" charset="0"/>
              </a:rPr>
              <a:t>.</a:t>
            </a:r>
          </a:p>
          <a:p>
            <a:pPr marL="36900" indent="0" rtl="0">
              <a:buNone/>
            </a:pPr>
            <a:r>
              <a:rPr lang="fr-FR" sz="2000" dirty="0">
                <a:latin typeface="Montserrat" panose="00000500000000000000" pitchFamily="2" charset="0"/>
              </a:rPr>
              <a:t>Nous n’avons pas particulièrement eu de problèmes pendant la réalisation de notre projet. </a:t>
            </a:r>
          </a:p>
          <a:p>
            <a:pPr marL="36900" indent="0" rtl="0">
              <a:buNone/>
            </a:pPr>
            <a:r>
              <a:rPr lang="fr-FR" sz="2000" dirty="0">
                <a:latin typeface="Montserrat" panose="00000500000000000000" pitchFamily="2" charset="0"/>
              </a:rPr>
              <a:t>Grâce à l’</a:t>
            </a:r>
            <a:r>
              <a:rPr lang="fr-FR" sz="2000" b="1" i="1" dirty="0">
                <a:latin typeface="Montserrat" panose="00000500000000000000" pitchFamily="2" charset="0"/>
              </a:rPr>
              <a:t>atelier Scrum </a:t>
            </a:r>
            <a:r>
              <a:rPr lang="fr-FR" sz="2000" dirty="0">
                <a:latin typeface="Montserrat" panose="00000500000000000000" pitchFamily="2" charset="0"/>
              </a:rPr>
              <a:t>avec </a:t>
            </a:r>
            <a:r>
              <a:rPr lang="fr-FR" sz="2000" b="1" i="1" dirty="0">
                <a:latin typeface="Montserrat" panose="00000500000000000000" pitchFamily="2" charset="0"/>
              </a:rPr>
              <a:t>M. Malambu </a:t>
            </a:r>
            <a:r>
              <a:rPr lang="fr-FR" sz="2000" dirty="0">
                <a:effectLst/>
                <a:latin typeface="Montserrat" panose="00000500000000000000" pitchFamily="2" charset="0"/>
              </a:rPr>
              <a:t>en deuxième année, nous avons pu fonctionner </a:t>
            </a:r>
            <a:r>
              <a:rPr lang="fr-FR" sz="2000" b="1" dirty="0">
                <a:effectLst/>
                <a:latin typeface="Montserrat" panose="00000500000000000000" pitchFamily="2" charset="0"/>
              </a:rPr>
              <a:t>correctement</a:t>
            </a:r>
            <a:r>
              <a:rPr lang="fr-FR" sz="2000" dirty="0">
                <a:effectLst/>
                <a:latin typeface="Montserrat" panose="00000500000000000000" pitchFamily="2" charset="0"/>
              </a:rPr>
              <a:t> en équipe.</a:t>
            </a:r>
            <a:endParaRPr lang="fr-FR" sz="2000" b="1" i="1" dirty="0">
              <a:latin typeface="Montserrat" panose="000005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D55CF8BE-EE3E-5C77-BF30-DE44EF4B2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6095999" y="-1"/>
            <a:ext cx="6096000" cy="6857990"/>
          </a:xfrm>
          <a:prstGeom prst="rect">
            <a:avLst/>
          </a:prstGeom>
        </p:spPr>
      </p:pic>
      <p:pic>
        <p:nvPicPr>
          <p:cNvPr id="5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0FC8A35C-D6CD-7741-CAAB-367B99381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52061">
            <a:off x="11771961" y="6242397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7060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r>
              <a:rPr lang="fr-FR" sz="4000" b="1" dirty="0">
                <a:latin typeface="Montserrat" panose="00000500000000000000" pitchFamily="2" charset="0"/>
              </a:rPr>
              <a:t>Conclusion</a:t>
            </a:r>
          </a:p>
        </p:txBody>
      </p:sp>
      <p:sp>
        <p:nvSpPr>
          <p:cNvPr id="24" name="Espace réservé du contenu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935051"/>
          </a:xfrm>
        </p:spPr>
        <p:txBody>
          <a:bodyPr rtlCol="0" anchor="t">
            <a:normAutofit fontScale="85000" lnSpcReduction="20000"/>
          </a:bodyPr>
          <a:lstStyle/>
          <a:p>
            <a:pPr marL="36900" indent="0" rtl="0">
              <a:buNone/>
            </a:pPr>
            <a:r>
              <a:rPr lang="fr-FR" sz="2400" dirty="0">
                <a:latin typeface="Montserrat" panose="00000500000000000000" pitchFamily="2" charset="0"/>
              </a:rPr>
              <a:t>La </a:t>
            </a:r>
            <a:r>
              <a:rPr lang="fr-FR" sz="2400" b="1" i="1" dirty="0">
                <a:latin typeface="Montserrat" panose="00000500000000000000" pitchFamily="2" charset="0"/>
              </a:rPr>
              <a:t>méthodologie Scrum </a:t>
            </a:r>
            <a:r>
              <a:rPr lang="fr-FR" sz="2400" dirty="0">
                <a:latin typeface="Montserrat" panose="00000500000000000000" pitchFamily="2" charset="0"/>
              </a:rPr>
              <a:t>et </a:t>
            </a:r>
            <a:r>
              <a:rPr lang="fr-FR" sz="2400" b="1" i="1" dirty="0">
                <a:latin typeface="Montserrat" panose="00000500000000000000" pitchFamily="2" charset="0"/>
              </a:rPr>
              <a:t>Git</a:t>
            </a:r>
            <a:r>
              <a:rPr lang="fr-FR" sz="2400" dirty="0">
                <a:latin typeface="Montserrat" panose="00000500000000000000" pitchFamily="2" charset="0"/>
              </a:rPr>
              <a:t> sont d’excellents outils pour travailler </a:t>
            </a:r>
            <a:r>
              <a:rPr lang="fr-FR" sz="2400" b="1" dirty="0">
                <a:latin typeface="Montserrat" panose="00000500000000000000" pitchFamily="2" charset="0"/>
              </a:rPr>
              <a:t>en équipe </a:t>
            </a:r>
            <a:r>
              <a:rPr lang="fr-FR" sz="2400" dirty="0">
                <a:latin typeface="Montserrat" panose="00000500000000000000" pitchFamily="2" charset="0"/>
              </a:rPr>
              <a:t>ainsi que pour réaliser un but commun.</a:t>
            </a:r>
          </a:p>
          <a:p>
            <a:pPr marL="36900" indent="0" rtl="0">
              <a:buNone/>
            </a:pPr>
            <a:r>
              <a:rPr lang="fr-FR" sz="2400" dirty="0">
                <a:latin typeface="Montserrat" panose="00000500000000000000" pitchFamily="2" charset="0"/>
              </a:rPr>
              <a:t>En revanche, nous pensons que </a:t>
            </a:r>
            <a:r>
              <a:rPr lang="fr-FR" sz="2400" b="1" i="1" dirty="0">
                <a:latin typeface="Montserrat" panose="00000500000000000000" pitchFamily="2" charset="0"/>
              </a:rPr>
              <a:t>la méthodologie Scrum</a:t>
            </a:r>
            <a:r>
              <a:rPr lang="fr-FR" sz="2400" dirty="0">
                <a:latin typeface="Montserrat" panose="00000500000000000000" pitchFamily="2" charset="0"/>
              </a:rPr>
              <a:t>, contrairement à </a:t>
            </a:r>
            <a:r>
              <a:rPr lang="fr-FR" sz="2400" b="1" i="1" dirty="0">
                <a:latin typeface="Montserrat" panose="00000500000000000000" pitchFamily="2" charset="0"/>
              </a:rPr>
              <a:t>Git</a:t>
            </a:r>
            <a:r>
              <a:rPr lang="fr-FR" sz="2400" dirty="0">
                <a:latin typeface="Montserrat" panose="00000500000000000000" pitchFamily="2" charset="0"/>
              </a:rPr>
              <a:t>, n’est pas particulièrement utile lorsqu’il s’agit de </a:t>
            </a:r>
            <a:r>
              <a:rPr lang="fr-FR" sz="2400" b="1" dirty="0">
                <a:latin typeface="Montserrat" panose="00000500000000000000" pitchFamily="2" charset="0"/>
              </a:rPr>
              <a:t>petits</a:t>
            </a:r>
            <a:r>
              <a:rPr lang="fr-FR" sz="2400" dirty="0">
                <a:latin typeface="Montserrat" panose="00000500000000000000" pitchFamily="2" charset="0"/>
              </a:rPr>
              <a:t> projets. Lorsqu’il s’agit de </a:t>
            </a:r>
            <a:r>
              <a:rPr lang="fr-FR" sz="2400" b="1" dirty="0">
                <a:latin typeface="Montserrat" panose="00000500000000000000" pitchFamily="2" charset="0"/>
              </a:rPr>
              <a:t>grands</a:t>
            </a:r>
            <a:r>
              <a:rPr lang="fr-FR" sz="2400" dirty="0">
                <a:latin typeface="Montserrat" panose="00000500000000000000" pitchFamily="2" charset="0"/>
              </a:rPr>
              <a:t> projets, son utilité est bien évidemment avérée. C’est une bonne méthode de travail en général.</a:t>
            </a:r>
          </a:p>
          <a:p>
            <a:pPr marL="36900" indent="0" rtl="0">
              <a:buNone/>
            </a:pPr>
            <a:r>
              <a:rPr lang="fr-FR" sz="2400" b="1" i="1" dirty="0">
                <a:latin typeface="Montserrat" panose="00000500000000000000" pitchFamily="2" charset="0"/>
              </a:rPr>
              <a:t>Git</a:t>
            </a:r>
            <a:r>
              <a:rPr lang="fr-FR" sz="2400" dirty="0">
                <a:latin typeface="Montserrat" panose="00000500000000000000" pitchFamily="2" charset="0"/>
              </a:rPr>
              <a:t> est un très bon outil pour travailler</a:t>
            </a:r>
            <a:r>
              <a:rPr lang="fr-FR" sz="2400" i="1" dirty="0">
                <a:latin typeface="Montserrat" panose="00000500000000000000" pitchFamily="2" charset="0"/>
              </a:rPr>
              <a:t> </a:t>
            </a:r>
            <a:r>
              <a:rPr lang="fr-FR" sz="2400" dirty="0">
                <a:latin typeface="Montserrat" panose="00000500000000000000" pitchFamily="2" charset="0"/>
              </a:rPr>
              <a:t>avec plusieurs personnes sur un même projet.</a:t>
            </a:r>
          </a:p>
          <a:p>
            <a:pPr marL="36900" indent="0" rtl="0">
              <a:buNone/>
            </a:pPr>
            <a:endParaRPr lang="fr-FR" sz="2400" dirty="0">
              <a:latin typeface="Montserrat" panose="00000500000000000000" pitchFamily="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CFC846B-82CE-5242-E2DC-0EC25BA01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" name="Image 4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F460BFB8-BBBC-E699-741B-A6D58DF239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52061">
            <a:off x="80358" y="6251106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42989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6533ECC7-152B-6133-9FB4-32BFF287DB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rgbClr val="751D1D">
                <a:tint val="45000"/>
                <a:satMod val="400000"/>
              </a:srgb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halkSketch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1" cy="6857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0001" y="5191125"/>
            <a:ext cx="9811995" cy="1295401"/>
          </a:xfrm>
        </p:spPr>
        <p:txBody>
          <a:bodyPr rtlCol="0">
            <a:noAutofit/>
          </a:bodyPr>
          <a:lstStyle/>
          <a:p>
            <a:pPr algn="l"/>
            <a:r>
              <a:rPr lang="fr-FR" sz="4800" b="1" i="1" dirty="0">
                <a:latin typeface="Montserrat" panose="00000500000000000000" pitchFamily="2" charset="0"/>
              </a:rPr>
              <a:t>Merci de nous avoir écouter !</a:t>
            </a:r>
          </a:p>
        </p:txBody>
      </p:sp>
      <p:pic>
        <p:nvPicPr>
          <p:cNvPr id="6" name="Image 5" descr="Une image contenant chapeau, coiffe, silhouette&#10;&#10;Description générée automatiquement">
            <a:extLst>
              <a:ext uri="{FF2B5EF4-FFF2-40B4-BE49-F238E27FC236}">
                <a16:creationId xmlns:a16="http://schemas.microsoft.com/office/drawing/2014/main" id="{1D6B220C-736E-620D-4CC3-D9FE8025BC86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3600" r="95400">
                        <a14:foregroundMark x1="9800" y1="59600" x2="7200" y2="68000"/>
                        <a14:foregroundMark x1="4000" y1="66000" x2="3600" y2="60200"/>
                        <a14:foregroundMark x1="95400" y1="55800" x2="92800" y2="60200"/>
                        <a14:foregroundMark x1="52200" y1="46000" x2="53800" y2="49400"/>
                        <a14:foregroundMark x1="47600" y1="48000" x2="55600" y2="40800"/>
                        <a14:foregroundMark x1="50400" y1="30400" x2="41000" y2="46200"/>
                        <a14:foregroundMark x1="41400" y1="49800" x2="38000" y2="698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02131">
            <a:off x="949520" y="5339737"/>
            <a:ext cx="998176" cy="998176"/>
          </a:xfrm>
          <a:prstGeom prst="rect">
            <a:avLst/>
          </a:prstGeom>
        </p:spPr>
      </p:pic>
      <p:pic>
        <p:nvPicPr>
          <p:cNvPr id="9" name="Image 8" descr="Une image contenant flèche&#10;&#10;Description générée automatiquement">
            <a:extLst>
              <a:ext uri="{FF2B5EF4-FFF2-40B4-BE49-F238E27FC236}">
                <a16:creationId xmlns:a16="http://schemas.microsoft.com/office/drawing/2014/main" id="{295B1A10-BED5-31A9-6657-B4CDD88EA7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52061">
            <a:off x="80358" y="6251106"/>
            <a:ext cx="406819" cy="60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206763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8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" accel="100000" fill="hold">
                                          <p:stCondLst>
                                            <p:cond delay="18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96296E-6 L 0.99153 -0.00139 " pathEditMode="relative" rAng="0" ptsTypes="AA">
                                      <p:cBhvr>
                                        <p:cTn id="14" dur="3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9570" y="-69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36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10_TF55705232.potx" id="{02AF44FE-3C0F-483E-AB42-A62B4B49395F}" vid="{F23FCEBA-AEA9-4629-922F-EE14B03EEF7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4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5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6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7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{D8DB7F42-393F-4151-A7B6-CA61BC81E4FF}tf55705232_win32</Template>
  <TotalTime>158</TotalTime>
  <Words>407</Words>
  <Application>Microsoft Office PowerPoint</Application>
  <PresentationFormat>Grand écran</PresentationFormat>
  <Paragraphs>45</Paragraphs>
  <Slides>9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Calibri</vt:lpstr>
      <vt:lpstr>Goudy Old Style</vt:lpstr>
      <vt:lpstr>Montserrat</vt:lpstr>
      <vt:lpstr>Wingdings 2</vt:lpstr>
      <vt:lpstr>SlateVTI</vt:lpstr>
      <vt:lpstr>GEGGUI</vt:lpstr>
      <vt:lpstr>Sommaire</vt:lpstr>
      <vt:lpstr>Introduction</vt:lpstr>
      <vt:lpstr>Cahier des charges</vt:lpstr>
      <vt:lpstr>Méthodologie Scrum</vt:lpstr>
      <vt:lpstr>Sprint review</vt:lpstr>
      <vt:lpstr>Sprint rétrospective</vt:lpstr>
      <vt:lpstr>Conclusion</vt:lpstr>
      <vt:lpstr>Merci de nous avoir écouter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GEGGUI</dc:title>
  <dc:creator>PEDRO.CRNRF</dc:creator>
  <cp:lastModifiedBy>PEDRO.CRNRF</cp:lastModifiedBy>
  <cp:revision>1</cp:revision>
  <dcterms:created xsi:type="dcterms:W3CDTF">2022-10-14T06:44:22Z</dcterms:created>
  <dcterms:modified xsi:type="dcterms:W3CDTF">2022-10-14T09:23:16Z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