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300" r:id="rId3"/>
    <p:sldId id="307" r:id="rId4"/>
    <p:sldId id="304" r:id="rId5"/>
    <p:sldId id="301" r:id="rId6"/>
    <p:sldId id="302" r:id="rId7"/>
    <p:sldId id="305" r:id="rId8"/>
    <p:sldId id="306" r:id="rId9"/>
    <p:sldId id="308" r:id="rId10"/>
  </p:sldIdLst>
  <p:sldSz cx="9144000" cy="5143500" type="screen16x9"/>
  <p:notesSz cx="6858000" cy="9144000"/>
  <p:embeddedFontLst>
    <p:embeddedFont>
      <p:font typeface="Inter" charset="0"/>
      <p:regular r:id="rId12"/>
      <p:bold r:id="rId13"/>
    </p:embeddedFont>
  </p:embeddedFontLst>
  <p:custDataLst>
    <p:tags r:id="rId1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7" d="100"/>
          <a:sy n="87" d="100"/>
        </p:scale>
        <p:origin x="-876"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1f3cc98c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e1f3cc98c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000">
              <a:solidFill>
                <a:srgbClr val="666F85"/>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1f3cc98c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e1f3cc98c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000">
              <a:solidFill>
                <a:srgbClr val="666F85"/>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1f3cc98c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e1f3cc98c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000">
              <a:solidFill>
                <a:srgbClr val="666F85"/>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1f3cc98c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e1f3cc98c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000" dirty="0">
              <a:solidFill>
                <a:srgbClr val="666F85"/>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1f3cc98c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e1f3cc98c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000" dirty="0">
              <a:solidFill>
                <a:srgbClr val="666F85"/>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1f3cc98c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e1f3cc98c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000" dirty="0">
              <a:solidFill>
                <a:srgbClr val="666F85"/>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1f3cc98c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e1f3cc98c9_0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000" dirty="0">
              <a:solidFill>
                <a:srgbClr val="666F85"/>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a:t>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twiuse" TargetMode="External"/><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github.com/Dropineth/" TargetMode="External"/><Relationship Id="rId4" Type="http://schemas.openxmlformats.org/officeDocument/2006/relationships/hyperlink" Target="https://github.com/baidang20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
          <p:cNvSpPr txBox="1">
            <a:spLocks noGrp="1"/>
          </p:cNvSpPr>
          <p:nvPr>
            <p:ph type="ctrTitle"/>
          </p:nvPr>
        </p:nvSpPr>
        <p:spPr>
          <a:xfrm>
            <a:off x="409200" y="1540050"/>
            <a:ext cx="8325600" cy="1031700"/>
          </a:xfrm>
          <a:prstGeom prst="rect">
            <a:avLst/>
          </a:prstGeom>
          <a:noFill/>
          <a:ln>
            <a:noFill/>
          </a:ln>
        </p:spPr>
        <p:txBody>
          <a:bodyPr spcFirstLastPara="1" wrap="square" lIns="91425" tIns="91425" rIns="91425" bIns="91425" anchor="ctr" anchorCtr="0">
            <a:noAutofit/>
          </a:bodyPr>
          <a:lstStyle/>
          <a:p>
            <a:pPr algn="l"/>
            <a:r>
              <a:rPr lang="en-US" altLang="zh-CN" sz="5500" b="1" dirty="0" smtClean="0">
                <a:solidFill>
                  <a:srgbClr val="222935"/>
                </a:solidFill>
              </a:rPr>
              <a:t>DROPIN</a:t>
            </a:r>
            <a:br>
              <a:rPr lang="en-US" altLang="zh-CN" sz="5500" b="1" dirty="0" smtClean="0">
                <a:solidFill>
                  <a:srgbClr val="222935"/>
                </a:solidFill>
              </a:rPr>
            </a:br>
            <a:r>
              <a:rPr lang="en-US" altLang="zh-CN" sz="2400" b="1" dirty="0" err="1" smtClean="0">
                <a:solidFill>
                  <a:srgbClr val="222935"/>
                </a:solidFill>
              </a:rPr>
              <a:t>Blockchain</a:t>
            </a:r>
            <a:r>
              <a:rPr lang="en-US" altLang="zh-CN" sz="2400" b="1" dirty="0" smtClean="0">
                <a:solidFill>
                  <a:srgbClr val="222935"/>
                </a:solidFill>
              </a:rPr>
              <a:t> lottery platform integrating </a:t>
            </a:r>
            <a:r>
              <a:rPr lang="en-US" altLang="zh-CN" sz="2400" b="1" dirty="0" err="1" smtClean="0">
                <a:solidFill>
                  <a:srgbClr val="222935"/>
                </a:solidFill>
              </a:rPr>
              <a:t>DeFi</a:t>
            </a:r>
            <a:r>
              <a:rPr lang="en-US" altLang="zh-CN" sz="2400" b="1" dirty="0" smtClean="0">
                <a:solidFill>
                  <a:srgbClr val="222935"/>
                </a:solidFill>
              </a:rPr>
              <a:t>, </a:t>
            </a:r>
            <a:r>
              <a:rPr lang="en-US" altLang="zh-CN" sz="2400" b="1" dirty="0" err="1" smtClean="0">
                <a:solidFill>
                  <a:srgbClr val="222935"/>
                </a:solidFill>
              </a:rPr>
              <a:t>GameFi</a:t>
            </a:r>
            <a:r>
              <a:rPr lang="en-US" altLang="zh-CN" sz="2400" b="1" dirty="0" smtClean="0">
                <a:solidFill>
                  <a:srgbClr val="222935"/>
                </a:solidFill>
              </a:rPr>
              <a:t> and innovative technologies Based VARA </a:t>
            </a:r>
            <a:r>
              <a:rPr lang="en-US" altLang="zh-CN" sz="2400" b="1" dirty="0" smtClean="0">
                <a:solidFill>
                  <a:srgbClr val="222935"/>
                </a:solidFill>
              </a:rPr>
              <a:t>NETWORK </a:t>
            </a:r>
            <a:r>
              <a:rPr lang="zh-CN" sz="5500" b="1" dirty="0">
                <a:solidFill>
                  <a:srgbClr val="222935"/>
                </a:solidFill>
              </a:rPr>
              <a:t/>
            </a:r>
            <a:br>
              <a:rPr lang="zh-CN" sz="5500" b="1" dirty="0">
                <a:solidFill>
                  <a:srgbClr val="222935"/>
                </a:solidFill>
              </a:rPr>
            </a:br>
            <a:endParaRPr lang="zh-CN" sz="2000" b="1" dirty="0">
              <a:solidFill>
                <a:srgbClr val="222935"/>
              </a:solidFill>
            </a:endParaRPr>
          </a:p>
        </p:txBody>
      </p:sp>
      <p:pic>
        <p:nvPicPr>
          <p:cNvPr id="1026" name="Picture 2" descr="C:\Users\Administrator\Desktop\dropin.png"/>
          <p:cNvPicPr>
            <a:picLocks noChangeAspect="1" noChangeArrowheads="1"/>
          </p:cNvPicPr>
          <p:nvPr/>
        </p:nvPicPr>
        <p:blipFill>
          <a:blip r:embed="rId3"/>
          <a:srcRect b="93519"/>
          <a:stretch>
            <a:fillRect/>
          </a:stretch>
        </p:blipFill>
        <p:spPr bwMode="auto">
          <a:xfrm>
            <a:off x="0" y="0"/>
            <a:ext cx="3600000" cy="233330"/>
          </a:xfrm>
          <a:prstGeom prst="rect">
            <a:avLst/>
          </a:prstGeom>
          <a:noFill/>
        </p:spPr>
      </p:pic>
      <p:pic>
        <p:nvPicPr>
          <p:cNvPr id="1027" name="Picture 3" descr="C:\Users\Administrator\Desktop\dropin.png"/>
          <p:cNvPicPr>
            <a:picLocks noChangeAspect="1" noChangeArrowheads="1"/>
          </p:cNvPicPr>
          <p:nvPr/>
        </p:nvPicPr>
        <p:blipFill>
          <a:blip r:embed="rId3"/>
          <a:srcRect/>
          <a:stretch>
            <a:fillRect/>
          </a:stretch>
        </p:blipFill>
        <p:spPr bwMode="auto">
          <a:xfrm>
            <a:off x="7786710" y="428610"/>
            <a:ext cx="720000" cy="720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g2e1f3cc98c9_0_81"/>
          <p:cNvSpPr txBox="1">
            <a:spLocks noGrp="1"/>
          </p:cNvSpPr>
          <p:nvPr>
            <p:ph type="title"/>
          </p:nvPr>
        </p:nvSpPr>
        <p:spPr>
          <a:xfrm>
            <a:off x="581975" y="905524"/>
            <a:ext cx="7974300" cy="630600"/>
          </a:xfrm>
          <a:prstGeom prst="rect">
            <a:avLst/>
          </a:prstGeom>
          <a:noFill/>
          <a:ln>
            <a:noFill/>
          </a:ln>
        </p:spPr>
        <p:txBody>
          <a:bodyPr spcFirstLastPara="1" wrap="square" lIns="91425" tIns="91425" rIns="91425" bIns="91425" anchor="t" anchorCtr="0">
            <a:noAutofit/>
          </a:bodyPr>
          <a:lstStyle/>
          <a:p>
            <a:pPr lvl="0">
              <a:buSzPts val="990"/>
            </a:pPr>
            <a:r>
              <a:rPr lang="en-US" sz="3200" dirty="0" smtClean="0"/>
              <a:t>Dropin </a:t>
            </a:r>
            <a:r>
              <a:rPr lang="en-US" sz="3200" dirty="0" err="1" smtClean="0"/>
              <a:t>DApp</a:t>
            </a:r>
            <a:r>
              <a:rPr lang="en-US" sz="3200" dirty="0" smtClean="0"/>
              <a:t> </a:t>
            </a:r>
            <a:br>
              <a:rPr lang="en-US" sz="3200" dirty="0" smtClean="0"/>
            </a:br>
            <a:r>
              <a:rPr lang="en-US" sz="2000" dirty="0" smtClean="0"/>
              <a:t>- Revolutionizing </a:t>
            </a:r>
            <a:r>
              <a:rPr lang="en-US" sz="2000" dirty="0" err="1" smtClean="0"/>
              <a:t>Blockchain</a:t>
            </a:r>
            <a:r>
              <a:rPr lang="en-US" sz="2000" dirty="0" smtClean="0"/>
              <a:t> with </a:t>
            </a:r>
            <a:r>
              <a:rPr lang="en-US" sz="2000" dirty="0" err="1" smtClean="0"/>
              <a:t>DeFi</a:t>
            </a:r>
            <a:r>
              <a:rPr lang="en-US" sz="2000" dirty="0" smtClean="0"/>
              <a:t>, </a:t>
            </a:r>
            <a:r>
              <a:rPr lang="en-US" sz="2000" dirty="0" err="1" smtClean="0"/>
              <a:t>GameFi</a:t>
            </a:r>
            <a:r>
              <a:rPr lang="en-US" sz="2000" dirty="0" smtClean="0"/>
              <a:t>, and NFTs</a:t>
            </a:r>
            <a:endParaRPr lang="zh-CN" sz="3200" b="1" dirty="0">
              <a:solidFill>
                <a:srgbClr val="222935"/>
              </a:solidFill>
            </a:endParaRPr>
          </a:p>
        </p:txBody>
      </p:sp>
      <p:sp>
        <p:nvSpPr>
          <p:cNvPr id="122" name="Google Shape;122;g2e1f3cc98c9_0_81"/>
          <p:cNvSpPr txBox="1"/>
          <p:nvPr/>
        </p:nvSpPr>
        <p:spPr>
          <a:xfrm>
            <a:off x="524325" y="2143122"/>
            <a:ext cx="8364900" cy="1908184"/>
          </a:xfrm>
          <a:prstGeom prst="rect">
            <a:avLst/>
          </a:prstGeom>
          <a:noFill/>
          <a:ln>
            <a:noFill/>
          </a:ln>
        </p:spPr>
        <p:txBody>
          <a:bodyPr spcFirstLastPara="1" wrap="square" lIns="91425" tIns="91425" rIns="91425" bIns="91425" anchor="t" anchorCtr="0">
            <a:spAutoFit/>
          </a:bodyPr>
          <a:lstStyle/>
          <a:p>
            <a:r>
              <a:rPr lang="en-US" sz="2000" b="1" dirty="0" smtClean="0"/>
              <a:t>Overview</a:t>
            </a:r>
            <a:r>
              <a:rPr lang="en-US" sz="2000" dirty="0" smtClean="0"/>
              <a:t>: </a:t>
            </a:r>
          </a:p>
          <a:p>
            <a:r>
              <a:rPr lang="en-US" sz="1800" dirty="0" smtClean="0"/>
              <a:t>A brief introduction to Dropin as a </a:t>
            </a:r>
            <a:r>
              <a:rPr lang="en-US" sz="1800" dirty="0" err="1" smtClean="0"/>
              <a:t>blockchain</a:t>
            </a:r>
            <a:r>
              <a:rPr lang="en-US" sz="1800" dirty="0" smtClean="0"/>
              <a:t>-based </a:t>
            </a:r>
            <a:r>
              <a:rPr lang="en-US" sz="1800" dirty="0" err="1" smtClean="0"/>
              <a:t>DApp</a:t>
            </a:r>
            <a:r>
              <a:rPr lang="en-US" sz="1800" dirty="0" smtClean="0"/>
              <a:t> that combines </a:t>
            </a:r>
            <a:r>
              <a:rPr lang="en-US" sz="1800" dirty="0" err="1" smtClean="0"/>
              <a:t>DeFi</a:t>
            </a:r>
            <a:r>
              <a:rPr lang="en-US" sz="1800" dirty="0" smtClean="0"/>
              <a:t>, </a:t>
            </a:r>
            <a:r>
              <a:rPr lang="en-US" sz="1800" dirty="0" err="1" smtClean="0"/>
              <a:t>GameFi</a:t>
            </a:r>
            <a:r>
              <a:rPr lang="en-US" sz="1800" dirty="0" smtClean="0"/>
              <a:t>, and NFTs for a </a:t>
            </a:r>
            <a:r>
              <a:rPr lang="en-US" sz="1800" dirty="0" err="1" smtClean="0"/>
              <a:t>gamified</a:t>
            </a:r>
            <a:r>
              <a:rPr lang="en-US" sz="1800" dirty="0" smtClean="0"/>
              <a:t> lottery experience.</a:t>
            </a:r>
            <a:endParaRPr lang="en-US" sz="2000" dirty="0" smtClean="0"/>
          </a:p>
          <a:p>
            <a:r>
              <a:rPr lang="en-US" sz="2000" b="1" dirty="0" smtClean="0"/>
              <a:t>Key Benefits</a:t>
            </a:r>
            <a:r>
              <a:rPr lang="en-US" sz="2000" dirty="0" smtClean="0"/>
              <a:t>:</a:t>
            </a:r>
          </a:p>
          <a:p>
            <a:r>
              <a:rPr lang="en-US" sz="1800" dirty="0" smtClean="0"/>
              <a:t>Fairness, transparency, and security ensured by </a:t>
            </a:r>
            <a:r>
              <a:rPr lang="en-US" sz="1800" dirty="0" err="1" smtClean="0"/>
              <a:t>blockchain</a:t>
            </a:r>
            <a:r>
              <a:rPr lang="en-US" sz="1800" dirty="0" smtClean="0"/>
              <a:t> and smart contracts.</a:t>
            </a:r>
          </a:p>
          <a:p>
            <a:r>
              <a:rPr lang="en-US" sz="1800" dirty="0" smtClean="0"/>
              <a:t>Integration with </a:t>
            </a:r>
            <a:r>
              <a:rPr lang="en-US" sz="1800" dirty="0" err="1" smtClean="0"/>
              <a:t>Vara</a:t>
            </a:r>
            <a:r>
              <a:rPr lang="en-US" sz="1800" dirty="0" smtClean="0"/>
              <a:t> Network, enhancing performance and user experience.</a:t>
            </a:r>
            <a:endParaRPr lang="en-US" sz="1800" dirty="0"/>
          </a:p>
        </p:txBody>
      </p:sp>
      <p:pic>
        <p:nvPicPr>
          <p:cNvPr id="9" name="Picture 2" descr="C:\Users\Administrator\Desktop\dropin.png"/>
          <p:cNvPicPr>
            <a:picLocks noChangeAspect="1" noChangeArrowheads="1"/>
          </p:cNvPicPr>
          <p:nvPr/>
        </p:nvPicPr>
        <p:blipFill>
          <a:blip r:embed="rId3"/>
          <a:srcRect b="93519"/>
          <a:stretch>
            <a:fillRect/>
          </a:stretch>
        </p:blipFill>
        <p:spPr bwMode="auto">
          <a:xfrm>
            <a:off x="5544000" y="4910170"/>
            <a:ext cx="3600000" cy="233330"/>
          </a:xfrm>
          <a:prstGeom prst="rect">
            <a:avLst/>
          </a:prstGeom>
          <a:noFill/>
        </p:spPr>
      </p:pic>
      <p:pic>
        <p:nvPicPr>
          <p:cNvPr id="5122" name="Picture 2" descr="https://varazone.github.io/intro/slides/assets/powered-by-gear-Bj8Vdhut.png"/>
          <p:cNvPicPr>
            <a:picLocks noChangeAspect="1" noChangeArrowheads="1"/>
          </p:cNvPicPr>
          <p:nvPr/>
        </p:nvPicPr>
        <p:blipFill>
          <a:blip r:embed="rId4">
            <a:lum contrast="-40000"/>
          </a:blip>
          <a:srcRect/>
          <a:stretch>
            <a:fillRect/>
          </a:stretch>
        </p:blipFill>
        <p:spPr bwMode="auto">
          <a:xfrm>
            <a:off x="0" y="0"/>
            <a:ext cx="1781147" cy="657294"/>
          </a:xfrm>
          <a:prstGeom prst="rect">
            <a:avLst/>
          </a:prstGeom>
          <a:noFill/>
        </p:spPr>
      </p:pic>
      <p:sp>
        <p:nvSpPr>
          <p:cNvPr id="6" name="矩形 5"/>
          <p:cNvSpPr/>
          <p:nvPr/>
        </p:nvSpPr>
        <p:spPr>
          <a:xfrm>
            <a:off x="6513215" y="4835723"/>
            <a:ext cx="2614818" cy="307777"/>
          </a:xfrm>
          <a:prstGeom prst="rect">
            <a:avLst/>
          </a:prstGeom>
        </p:spPr>
        <p:txBody>
          <a:bodyPr wrap="none">
            <a:spAutoFit/>
          </a:bodyPr>
          <a:lstStyle/>
          <a:p>
            <a:r>
              <a:rPr lang="en-US" altLang="zh-CN" b="1" dirty="0" smtClean="0">
                <a:solidFill>
                  <a:schemeClr val="lt1"/>
                </a:solidFill>
                <a:latin typeface="Inter" panose="02000503000000020004"/>
                <a:ea typeface="Inter" panose="02000503000000020004"/>
                <a:cs typeface="Inter" panose="02000503000000020004"/>
                <a:sym typeface="Inter" panose="02000503000000020004"/>
              </a:rPr>
              <a:t>https://github.com/Dropineth/</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g2e1f3cc98c9_0_81"/>
          <p:cNvSpPr txBox="1">
            <a:spLocks noGrp="1"/>
          </p:cNvSpPr>
          <p:nvPr>
            <p:ph type="title"/>
          </p:nvPr>
        </p:nvSpPr>
        <p:spPr>
          <a:xfrm>
            <a:off x="581975" y="905524"/>
            <a:ext cx="7974300" cy="630600"/>
          </a:xfrm>
          <a:prstGeom prst="rect">
            <a:avLst/>
          </a:prstGeom>
          <a:noFill/>
          <a:ln>
            <a:noFill/>
          </a:ln>
        </p:spPr>
        <p:txBody>
          <a:bodyPr spcFirstLastPara="1" wrap="square" lIns="91425" tIns="91425" rIns="91425" bIns="91425" anchor="t" anchorCtr="0">
            <a:noAutofit/>
          </a:bodyPr>
          <a:lstStyle/>
          <a:p>
            <a:pPr lvl="0">
              <a:buSzPts val="990"/>
            </a:pPr>
            <a:r>
              <a:rPr lang="en-US" sz="3200" dirty="0" smtClean="0"/>
              <a:t>Addressing the Gaps in Traditional Lotteries and Gaming</a:t>
            </a:r>
            <a:r>
              <a:rPr lang="en-US" sz="3200" dirty="0" smtClean="0"/>
              <a:t/>
            </a:r>
            <a:br>
              <a:rPr lang="en-US" sz="3200" dirty="0" smtClean="0"/>
            </a:br>
            <a:endParaRPr lang="zh-CN" sz="3200" b="1" dirty="0">
              <a:solidFill>
                <a:srgbClr val="222935"/>
              </a:solidFill>
            </a:endParaRPr>
          </a:p>
        </p:txBody>
      </p:sp>
      <p:sp>
        <p:nvSpPr>
          <p:cNvPr id="122" name="Google Shape;122;g2e1f3cc98c9_0_81"/>
          <p:cNvSpPr txBox="1"/>
          <p:nvPr/>
        </p:nvSpPr>
        <p:spPr>
          <a:xfrm>
            <a:off x="524325" y="2143122"/>
            <a:ext cx="8364900" cy="1908184"/>
          </a:xfrm>
          <a:prstGeom prst="rect">
            <a:avLst/>
          </a:prstGeom>
          <a:noFill/>
          <a:ln>
            <a:noFill/>
          </a:ln>
        </p:spPr>
        <p:txBody>
          <a:bodyPr spcFirstLastPara="1" wrap="square" lIns="91425" tIns="91425" rIns="91425" bIns="91425" anchor="t" anchorCtr="0">
            <a:spAutoFit/>
          </a:bodyPr>
          <a:lstStyle/>
          <a:p>
            <a:r>
              <a:rPr lang="en-US" sz="2000" b="1" dirty="0" smtClean="0"/>
              <a:t>Problem</a:t>
            </a:r>
            <a:r>
              <a:rPr lang="en-US" sz="2000" dirty="0" smtClean="0"/>
              <a:t>: </a:t>
            </a:r>
            <a:endParaRPr lang="en-US" sz="2000" dirty="0" smtClean="0"/>
          </a:p>
          <a:p>
            <a:r>
              <a:rPr lang="en-US" sz="1800" dirty="0" smtClean="0"/>
              <a:t>Traditional </a:t>
            </a:r>
            <a:r>
              <a:rPr lang="en-US" sz="1800" dirty="0" smtClean="0"/>
              <a:t>lottery systems and gaming platforms lack transparency, are often centralized, and fail to engage users meaningfully</a:t>
            </a:r>
            <a:r>
              <a:rPr lang="en-US" sz="1800" dirty="0" smtClean="0"/>
              <a:t>.</a:t>
            </a:r>
          </a:p>
          <a:p>
            <a:r>
              <a:rPr lang="en-US" sz="2000" b="1" dirty="0" smtClean="0"/>
              <a:t>Solution</a:t>
            </a:r>
            <a:r>
              <a:rPr lang="en-US" sz="2000" dirty="0" smtClean="0"/>
              <a:t>: </a:t>
            </a:r>
            <a:endParaRPr lang="en-US" sz="2000" dirty="0" smtClean="0"/>
          </a:p>
          <a:p>
            <a:r>
              <a:rPr lang="en-US" sz="1800" dirty="0" err="1" smtClean="0"/>
              <a:t>Dropin</a:t>
            </a:r>
            <a:r>
              <a:rPr lang="en-US" sz="1800" dirty="0" smtClean="0"/>
              <a:t> </a:t>
            </a:r>
            <a:r>
              <a:rPr lang="en-US" sz="1800" dirty="0" err="1" smtClean="0"/>
              <a:t>DApp</a:t>
            </a:r>
            <a:r>
              <a:rPr lang="en-US" sz="1800" dirty="0" smtClean="0"/>
              <a:t> leverages </a:t>
            </a:r>
            <a:r>
              <a:rPr lang="en-US" sz="1800" dirty="0" err="1" smtClean="0"/>
              <a:t>blockchain</a:t>
            </a:r>
            <a:r>
              <a:rPr lang="en-US" sz="1800" dirty="0" smtClean="0"/>
              <a:t> to ensure fair, transparent, and engaging lotteries with additional financial incentives through </a:t>
            </a:r>
            <a:r>
              <a:rPr lang="en-US" sz="1800" dirty="0" err="1" smtClean="0"/>
              <a:t>DeFi</a:t>
            </a:r>
            <a:r>
              <a:rPr lang="en-US" sz="1800" dirty="0" smtClean="0"/>
              <a:t>, </a:t>
            </a:r>
            <a:r>
              <a:rPr lang="en-US" sz="1800" dirty="0" err="1" smtClean="0"/>
              <a:t>GameFi</a:t>
            </a:r>
            <a:r>
              <a:rPr lang="en-US" sz="1800" dirty="0" smtClean="0"/>
              <a:t>, and NFTs.</a:t>
            </a:r>
            <a:endParaRPr lang="en-US" sz="1600" dirty="0"/>
          </a:p>
        </p:txBody>
      </p:sp>
      <p:pic>
        <p:nvPicPr>
          <p:cNvPr id="9" name="Picture 2" descr="C:\Users\Administrator\Desktop\dropin.png"/>
          <p:cNvPicPr>
            <a:picLocks noChangeAspect="1" noChangeArrowheads="1"/>
          </p:cNvPicPr>
          <p:nvPr/>
        </p:nvPicPr>
        <p:blipFill>
          <a:blip r:embed="rId3"/>
          <a:srcRect b="93519"/>
          <a:stretch>
            <a:fillRect/>
          </a:stretch>
        </p:blipFill>
        <p:spPr bwMode="auto">
          <a:xfrm>
            <a:off x="5544000" y="4910170"/>
            <a:ext cx="3600000" cy="233330"/>
          </a:xfrm>
          <a:prstGeom prst="rect">
            <a:avLst/>
          </a:prstGeom>
          <a:noFill/>
        </p:spPr>
      </p:pic>
      <p:pic>
        <p:nvPicPr>
          <p:cNvPr id="5122" name="Picture 2" descr="https://varazone.github.io/intro/slides/assets/powered-by-gear-Bj8Vdhut.png"/>
          <p:cNvPicPr>
            <a:picLocks noChangeAspect="1" noChangeArrowheads="1"/>
          </p:cNvPicPr>
          <p:nvPr/>
        </p:nvPicPr>
        <p:blipFill>
          <a:blip r:embed="rId4">
            <a:lum contrast="-40000"/>
          </a:blip>
          <a:srcRect/>
          <a:stretch>
            <a:fillRect/>
          </a:stretch>
        </p:blipFill>
        <p:spPr bwMode="auto">
          <a:xfrm>
            <a:off x="0" y="0"/>
            <a:ext cx="1781147" cy="657294"/>
          </a:xfrm>
          <a:prstGeom prst="rect">
            <a:avLst/>
          </a:prstGeom>
          <a:noFill/>
        </p:spPr>
      </p:pic>
      <p:sp>
        <p:nvSpPr>
          <p:cNvPr id="6" name="矩形 5"/>
          <p:cNvSpPr/>
          <p:nvPr/>
        </p:nvSpPr>
        <p:spPr>
          <a:xfrm>
            <a:off x="6513215" y="4835723"/>
            <a:ext cx="2614818" cy="307777"/>
          </a:xfrm>
          <a:prstGeom prst="rect">
            <a:avLst/>
          </a:prstGeom>
        </p:spPr>
        <p:txBody>
          <a:bodyPr wrap="none">
            <a:spAutoFit/>
          </a:bodyPr>
          <a:lstStyle/>
          <a:p>
            <a:r>
              <a:rPr lang="en-US" altLang="zh-CN" b="1" dirty="0" smtClean="0">
                <a:solidFill>
                  <a:schemeClr val="lt1"/>
                </a:solidFill>
                <a:latin typeface="Inter" panose="02000503000000020004"/>
                <a:ea typeface="Inter" panose="02000503000000020004"/>
                <a:cs typeface="Inter" panose="02000503000000020004"/>
                <a:sym typeface="Inter" panose="02000503000000020004"/>
              </a:rPr>
              <a:t>https://github.com/Dropineth/</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g2e1f3cc98c9_0_81"/>
          <p:cNvSpPr txBox="1">
            <a:spLocks noGrp="1"/>
          </p:cNvSpPr>
          <p:nvPr>
            <p:ph type="title"/>
          </p:nvPr>
        </p:nvSpPr>
        <p:spPr>
          <a:xfrm>
            <a:off x="581975" y="905524"/>
            <a:ext cx="7974300" cy="630600"/>
          </a:xfrm>
          <a:prstGeom prst="rect">
            <a:avLst/>
          </a:prstGeom>
          <a:noFill/>
          <a:ln>
            <a:noFill/>
          </a:ln>
        </p:spPr>
        <p:txBody>
          <a:bodyPr spcFirstLastPara="1" wrap="square" lIns="91425" tIns="91425" rIns="91425" bIns="91425" anchor="t" anchorCtr="0">
            <a:noAutofit/>
          </a:bodyPr>
          <a:lstStyle/>
          <a:p>
            <a:pPr lvl="0">
              <a:buSzPts val="990"/>
            </a:pPr>
            <a:r>
              <a:rPr lang="en-US" sz="3200" dirty="0" smtClean="0"/>
              <a:t>Why </a:t>
            </a:r>
            <a:r>
              <a:rPr lang="en-US" sz="3200" dirty="0" err="1" smtClean="0"/>
              <a:t>Vara</a:t>
            </a:r>
            <a:r>
              <a:rPr lang="en-US" sz="3200" dirty="0" smtClean="0"/>
              <a:t> Network?</a:t>
            </a:r>
            <a:r>
              <a:rPr lang="en-US" sz="3200" dirty="0" smtClean="0"/>
              <a:t/>
            </a:r>
            <a:br>
              <a:rPr lang="en-US" sz="3200" dirty="0" smtClean="0"/>
            </a:br>
            <a:r>
              <a:rPr lang="en-US" sz="2000" dirty="0" smtClean="0"/>
              <a:t>- Revolutionizing </a:t>
            </a:r>
            <a:r>
              <a:rPr lang="en-US" sz="2000" dirty="0" err="1" smtClean="0"/>
              <a:t>Blockchain</a:t>
            </a:r>
            <a:r>
              <a:rPr lang="en-US" sz="2000" dirty="0" smtClean="0"/>
              <a:t> with </a:t>
            </a:r>
            <a:r>
              <a:rPr lang="en-US" sz="2000" dirty="0" err="1" smtClean="0"/>
              <a:t>DeFi</a:t>
            </a:r>
            <a:r>
              <a:rPr lang="en-US" sz="2000" dirty="0" smtClean="0"/>
              <a:t>, </a:t>
            </a:r>
            <a:r>
              <a:rPr lang="en-US" sz="2000" dirty="0" err="1" smtClean="0"/>
              <a:t>GameFi</a:t>
            </a:r>
            <a:r>
              <a:rPr lang="en-US" sz="2000" dirty="0" smtClean="0"/>
              <a:t>, and NFTs</a:t>
            </a:r>
            <a:endParaRPr lang="zh-CN" sz="3200" b="1" dirty="0">
              <a:solidFill>
                <a:srgbClr val="222935"/>
              </a:solidFill>
            </a:endParaRPr>
          </a:p>
        </p:txBody>
      </p:sp>
      <p:sp>
        <p:nvSpPr>
          <p:cNvPr id="122" name="Google Shape;122;g2e1f3cc98c9_0_81"/>
          <p:cNvSpPr txBox="1"/>
          <p:nvPr/>
        </p:nvSpPr>
        <p:spPr>
          <a:xfrm>
            <a:off x="524325" y="2143122"/>
            <a:ext cx="8364900" cy="1631185"/>
          </a:xfrm>
          <a:prstGeom prst="rect">
            <a:avLst/>
          </a:prstGeom>
          <a:noFill/>
          <a:ln>
            <a:noFill/>
          </a:ln>
        </p:spPr>
        <p:txBody>
          <a:bodyPr spcFirstLastPara="1" wrap="square" lIns="91425" tIns="91425" rIns="91425" bIns="91425" anchor="t" anchorCtr="0">
            <a:spAutoFit/>
          </a:bodyPr>
          <a:lstStyle/>
          <a:p>
            <a:r>
              <a:rPr lang="en-US" sz="2000" b="1" dirty="0" smtClean="0"/>
              <a:t>Integration Points</a:t>
            </a:r>
            <a:r>
              <a:rPr lang="en-US" sz="2000" dirty="0" smtClean="0"/>
              <a:t>: </a:t>
            </a:r>
            <a:endParaRPr lang="en-US" sz="2000" dirty="0" smtClean="0"/>
          </a:p>
          <a:p>
            <a:r>
              <a:rPr lang="en-US" sz="1800" dirty="0" smtClean="0"/>
              <a:t>High </a:t>
            </a:r>
            <a:r>
              <a:rPr lang="en-US" sz="1800" dirty="0" smtClean="0"/>
              <a:t>performance, security, and scalability of </a:t>
            </a:r>
            <a:r>
              <a:rPr lang="en-US" sz="1800" dirty="0" err="1" smtClean="0"/>
              <a:t>Vara</a:t>
            </a:r>
            <a:r>
              <a:rPr lang="en-US" sz="1800" dirty="0" smtClean="0"/>
              <a:t> Network that enhances </a:t>
            </a:r>
            <a:r>
              <a:rPr lang="en-US" sz="1800" dirty="0" err="1" smtClean="0"/>
              <a:t>Dropin’s</a:t>
            </a:r>
            <a:r>
              <a:rPr lang="en-US" sz="1800" dirty="0" smtClean="0"/>
              <a:t> user experience</a:t>
            </a:r>
            <a:r>
              <a:rPr lang="en-US" sz="1800" dirty="0" smtClean="0"/>
              <a:t>.</a:t>
            </a:r>
            <a:endParaRPr lang="en-US" sz="2000" dirty="0" smtClean="0"/>
          </a:p>
          <a:p>
            <a:r>
              <a:rPr lang="en-US" sz="2000" b="1" dirty="0" smtClean="0"/>
              <a:t>Key </a:t>
            </a:r>
            <a:r>
              <a:rPr lang="en-US" sz="2000" b="1" dirty="0" smtClean="0"/>
              <a:t>Benefits</a:t>
            </a:r>
            <a:r>
              <a:rPr lang="en-US" sz="2000" dirty="0" smtClean="0"/>
              <a:t>:</a:t>
            </a:r>
          </a:p>
          <a:p>
            <a:r>
              <a:rPr lang="en-US" sz="1800" dirty="0" err="1" smtClean="0"/>
              <a:t>Vara</a:t>
            </a:r>
            <a:r>
              <a:rPr lang="en-US" sz="1800" dirty="0" smtClean="0"/>
              <a:t> Network supports smart contracts, token integration, and NFT liquidity.</a:t>
            </a:r>
            <a:endParaRPr lang="en-US" sz="1800" dirty="0"/>
          </a:p>
        </p:txBody>
      </p:sp>
      <p:pic>
        <p:nvPicPr>
          <p:cNvPr id="9" name="Picture 2" descr="C:\Users\Administrator\Desktop\dropin.png"/>
          <p:cNvPicPr>
            <a:picLocks noChangeAspect="1" noChangeArrowheads="1"/>
          </p:cNvPicPr>
          <p:nvPr/>
        </p:nvPicPr>
        <p:blipFill>
          <a:blip r:embed="rId3"/>
          <a:srcRect b="93519"/>
          <a:stretch>
            <a:fillRect/>
          </a:stretch>
        </p:blipFill>
        <p:spPr bwMode="auto">
          <a:xfrm>
            <a:off x="5544000" y="4910170"/>
            <a:ext cx="3600000" cy="233330"/>
          </a:xfrm>
          <a:prstGeom prst="rect">
            <a:avLst/>
          </a:prstGeom>
          <a:noFill/>
        </p:spPr>
      </p:pic>
      <p:pic>
        <p:nvPicPr>
          <p:cNvPr id="5122" name="Picture 2" descr="https://varazone.github.io/intro/slides/assets/powered-by-gear-Bj8Vdhut.png"/>
          <p:cNvPicPr>
            <a:picLocks noChangeAspect="1" noChangeArrowheads="1"/>
          </p:cNvPicPr>
          <p:nvPr/>
        </p:nvPicPr>
        <p:blipFill>
          <a:blip r:embed="rId4">
            <a:lum contrast="-40000"/>
          </a:blip>
          <a:srcRect/>
          <a:stretch>
            <a:fillRect/>
          </a:stretch>
        </p:blipFill>
        <p:spPr bwMode="auto">
          <a:xfrm>
            <a:off x="0" y="0"/>
            <a:ext cx="1781147" cy="657294"/>
          </a:xfrm>
          <a:prstGeom prst="rect">
            <a:avLst/>
          </a:prstGeom>
          <a:noFill/>
        </p:spPr>
      </p:pic>
      <p:sp>
        <p:nvSpPr>
          <p:cNvPr id="6" name="矩形 5"/>
          <p:cNvSpPr/>
          <p:nvPr/>
        </p:nvSpPr>
        <p:spPr>
          <a:xfrm>
            <a:off x="6513215" y="4835723"/>
            <a:ext cx="2614818" cy="307777"/>
          </a:xfrm>
          <a:prstGeom prst="rect">
            <a:avLst/>
          </a:prstGeom>
        </p:spPr>
        <p:txBody>
          <a:bodyPr wrap="none">
            <a:spAutoFit/>
          </a:bodyPr>
          <a:lstStyle/>
          <a:p>
            <a:r>
              <a:rPr lang="en-US" altLang="zh-CN" b="1" dirty="0" smtClean="0">
                <a:solidFill>
                  <a:schemeClr val="lt1"/>
                </a:solidFill>
                <a:latin typeface="Inter" panose="02000503000000020004"/>
                <a:ea typeface="Inter" panose="02000503000000020004"/>
                <a:cs typeface="Inter" panose="02000503000000020004"/>
                <a:sym typeface="Inter" panose="02000503000000020004"/>
              </a:rPr>
              <a:t>https://github.com/Dropineth/</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g2e1f3cc98c9_0_81"/>
          <p:cNvSpPr txBox="1">
            <a:spLocks noGrp="1"/>
          </p:cNvSpPr>
          <p:nvPr>
            <p:ph type="title"/>
          </p:nvPr>
        </p:nvSpPr>
        <p:spPr>
          <a:xfrm>
            <a:off x="581975" y="905524"/>
            <a:ext cx="7974300" cy="630600"/>
          </a:xfrm>
          <a:prstGeom prst="rect">
            <a:avLst/>
          </a:prstGeom>
          <a:noFill/>
          <a:ln>
            <a:noFill/>
          </a:ln>
        </p:spPr>
        <p:txBody>
          <a:bodyPr spcFirstLastPara="1" wrap="square" lIns="91425" tIns="91425" rIns="91425" bIns="91425" anchor="t" anchorCtr="0">
            <a:noAutofit/>
          </a:bodyPr>
          <a:lstStyle/>
          <a:p>
            <a:pPr lvl="0">
              <a:buSzPts val="990"/>
            </a:pPr>
            <a:r>
              <a:rPr lang="en-US" sz="3200" dirty="0" smtClean="0"/>
              <a:t>Core Features of Dropin </a:t>
            </a:r>
            <a:r>
              <a:rPr lang="en-US" sz="3200" dirty="0" err="1" smtClean="0"/>
              <a:t>DApp</a:t>
            </a:r>
            <a:r>
              <a:rPr lang="en-US" sz="3200" dirty="0" smtClean="0"/>
              <a:t> </a:t>
            </a:r>
            <a:br>
              <a:rPr lang="en-US" sz="3200" dirty="0" smtClean="0"/>
            </a:br>
            <a:endParaRPr lang="zh-CN" sz="3200" b="1" dirty="0">
              <a:solidFill>
                <a:srgbClr val="222935"/>
              </a:solidFill>
            </a:endParaRPr>
          </a:p>
        </p:txBody>
      </p:sp>
      <p:sp>
        <p:nvSpPr>
          <p:cNvPr id="122" name="Google Shape;122;g2e1f3cc98c9_0_81"/>
          <p:cNvSpPr txBox="1"/>
          <p:nvPr/>
        </p:nvSpPr>
        <p:spPr>
          <a:xfrm>
            <a:off x="524325" y="2143122"/>
            <a:ext cx="8364900" cy="2800736"/>
          </a:xfrm>
          <a:prstGeom prst="rect">
            <a:avLst/>
          </a:prstGeom>
          <a:noFill/>
          <a:ln>
            <a:noFill/>
          </a:ln>
        </p:spPr>
        <p:txBody>
          <a:bodyPr spcFirstLastPara="1" wrap="square" lIns="91425" tIns="91425" rIns="91425" bIns="91425" anchor="t" anchorCtr="0">
            <a:spAutoFit/>
          </a:bodyPr>
          <a:lstStyle/>
          <a:p>
            <a:r>
              <a:rPr lang="en-US" sz="2000" b="1" dirty="0" err="1" smtClean="0"/>
              <a:t>DeFi</a:t>
            </a:r>
            <a:r>
              <a:rPr lang="en-US" sz="2000" b="1" dirty="0" smtClean="0"/>
              <a:t>-Staking-Based Lottery</a:t>
            </a:r>
            <a:r>
              <a:rPr lang="en-US" sz="2000" dirty="0" smtClean="0"/>
              <a:t>: </a:t>
            </a:r>
            <a:r>
              <a:rPr lang="en-US" sz="1800" dirty="0" smtClean="0"/>
              <a:t>Users stake VARA tokens to participate in lotteries with potential rewards.</a:t>
            </a:r>
          </a:p>
          <a:p>
            <a:r>
              <a:rPr lang="en-US" sz="2000" b="1" dirty="0" smtClean="0"/>
              <a:t>Gaming Mechanism</a:t>
            </a:r>
            <a:r>
              <a:rPr lang="en-US" sz="2000" dirty="0" smtClean="0"/>
              <a:t>: </a:t>
            </a:r>
            <a:r>
              <a:rPr lang="en-US" sz="1800" dirty="0" smtClean="0"/>
              <a:t>Users send tokens equivalent to 0.1 ETH to join the lottery pool. The smart contract randomly selects a winner, distributing 90% to the winner and retaining 10% as gas fees.</a:t>
            </a:r>
          </a:p>
          <a:p>
            <a:r>
              <a:rPr lang="en-US" sz="2000" b="1" dirty="0" smtClean="0"/>
              <a:t>Social Media Growth via Telegram</a:t>
            </a:r>
            <a:r>
              <a:rPr lang="en-US" sz="2000" dirty="0" smtClean="0"/>
              <a:t>: </a:t>
            </a:r>
            <a:r>
              <a:rPr lang="en-US" sz="1800" dirty="0" smtClean="0"/>
              <a:t>Incentivized sharing with rewards distributed based on promotion effectiveness.</a:t>
            </a:r>
          </a:p>
          <a:p>
            <a:r>
              <a:rPr lang="en-US" sz="2000" b="1" dirty="0" err="1" smtClean="0"/>
              <a:t>GameFi</a:t>
            </a:r>
            <a:r>
              <a:rPr lang="en-US" sz="2000" b="1" dirty="0" smtClean="0"/>
              <a:t> Incentives</a:t>
            </a:r>
            <a:r>
              <a:rPr lang="en-US" sz="2000" dirty="0" smtClean="0"/>
              <a:t>: </a:t>
            </a:r>
            <a:r>
              <a:rPr lang="en-US" sz="1800" dirty="0" smtClean="0"/>
              <a:t>Unlucky participants receive airdropped tokens based on their </a:t>
            </a:r>
            <a:r>
              <a:rPr lang="en-US" sz="1800" dirty="0" err="1" smtClean="0"/>
              <a:t>blockchain</a:t>
            </a:r>
            <a:r>
              <a:rPr lang="en-US" sz="1800" dirty="0" smtClean="0"/>
              <a:t> activity and interactions.</a:t>
            </a:r>
            <a:endParaRPr lang="en-US" sz="1600" dirty="0"/>
          </a:p>
        </p:txBody>
      </p:sp>
      <p:pic>
        <p:nvPicPr>
          <p:cNvPr id="9" name="Picture 2" descr="C:\Users\Administrator\Desktop\dropin.png"/>
          <p:cNvPicPr>
            <a:picLocks noChangeAspect="1" noChangeArrowheads="1"/>
          </p:cNvPicPr>
          <p:nvPr/>
        </p:nvPicPr>
        <p:blipFill>
          <a:blip r:embed="rId3"/>
          <a:srcRect b="93519"/>
          <a:stretch>
            <a:fillRect/>
          </a:stretch>
        </p:blipFill>
        <p:spPr bwMode="auto">
          <a:xfrm>
            <a:off x="5544000" y="4910170"/>
            <a:ext cx="3600000" cy="233330"/>
          </a:xfrm>
          <a:prstGeom prst="rect">
            <a:avLst/>
          </a:prstGeom>
          <a:noFill/>
        </p:spPr>
      </p:pic>
      <p:pic>
        <p:nvPicPr>
          <p:cNvPr id="5122" name="Picture 2" descr="https://varazone.github.io/intro/slides/assets/powered-by-gear-Bj8Vdhut.png"/>
          <p:cNvPicPr>
            <a:picLocks noChangeAspect="1" noChangeArrowheads="1"/>
          </p:cNvPicPr>
          <p:nvPr/>
        </p:nvPicPr>
        <p:blipFill>
          <a:blip r:embed="rId4">
            <a:lum contrast="-40000"/>
          </a:blip>
          <a:srcRect/>
          <a:stretch>
            <a:fillRect/>
          </a:stretch>
        </p:blipFill>
        <p:spPr bwMode="auto">
          <a:xfrm>
            <a:off x="0" y="0"/>
            <a:ext cx="1781147" cy="657294"/>
          </a:xfrm>
          <a:prstGeom prst="rect">
            <a:avLst/>
          </a:prstGeom>
          <a:noFill/>
        </p:spPr>
      </p:pic>
      <p:sp>
        <p:nvSpPr>
          <p:cNvPr id="6" name="矩形 5"/>
          <p:cNvSpPr/>
          <p:nvPr/>
        </p:nvSpPr>
        <p:spPr>
          <a:xfrm>
            <a:off x="6513215" y="4835723"/>
            <a:ext cx="2614818" cy="307777"/>
          </a:xfrm>
          <a:prstGeom prst="rect">
            <a:avLst/>
          </a:prstGeom>
        </p:spPr>
        <p:txBody>
          <a:bodyPr wrap="none">
            <a:spAutoFit/>
          </a:bodyPr>
          <a:lstStyle/>
          <a:p>
            <a:r>
              <a:rPr lang="en-US" altLang="zh-CN" b="1" dirty="0" smtClean="0">
                <a:solidFill>
                  <a:schemeClr val="lt1"/>
                </a:solidFill>
                <a:latin typeface="Inter" panose="02000503000000020004"/>
                <a:ea typeface="Inter" panose="02000503000000020004"/>
                <a:cs typeface="Inter" panose="02000503000000020004"/>
                <a:sym typeface="Inter" panose="02000503000000020004"/>
              </a:rPr>
              <a:t>https://github.com/Dropineth/</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g2e1f3cc98c9_0_81"/>
          <p:cNvSpPr txBox="1">
            <a:spLocks noGrp="1"/>
          </p:cNvSpPr>
          <p:nvPr>
            <p:ph type="title"/>
          </p:nvPr>
        </p:nvSpPr>
        <p:spPr>
          <a:xfrm>
            <a:off x="581975" y="905524"/>
            <a:ext cx="7974300" cy="630600"/>
          </a:xfrm>
          <a:prstGeom prst="rect">
            <a:avLst/>
          </a:prstGeom>
          <a:noFill/>
          <a:ln>
            <a:noFill/>
          </a:ln>
        </p:spPr>
        <p:txBody>
          <a:bodyPr spcFirstLastPara="1" wrap="square" lIns="91425" tIns="91425" rIns="91425" bIns="91425" anchor="t" anchorCtr="0">
            <a:noAutofit/>
          </a:bodyPr>
          <a:lstStyle/>
          <a:p>
            <a:pPr lvl="0">
              <a:buSzPts val="990"/>
            </a:pPr>
            <a:r>
              <a:rPr lang="en-US" sz="3200" dirty="0" smtClean="0"/>
              <a:t>Roadmap and Project Advantages </a:t>
            </a:r>
            <a:br>
              <a:rPr lang="en-US" sz="3200" dirty="0" smtClean="0"/>
            </a:br>
            <a:endParaRPr lang="zh-CN" sz="3200" b="1" dirty="0">
              <a:solidFill>
                <a:srgbClr val="222935"/>
              </a:solidFill>
            </a:endParaRPr>
          </a:p>
        </p:txBody>
      </p:sp>
      <p:sp>
        <p:nvSpPr>
          <p:cNvPr id="122" name="Google Shape;122;g2e1f3cc98c9_0_81"/>
          <p:cNvSpPr txBox="1"/>
          <p:nvPr/>
        </p:nvSpPr>
        <p:spPr>
          <a:xfrm>
            <a:off x="524325" y="2143122"/>
            <a:ext cx="8364900" cy="2462182"/>
          </a:xfrm>
          <a:prstGeom prst="rect">
            <a:avLst/>
          </a:prstGeom>
          <a:noFill/>
          <a:ln>
            <a:noFill/>
          </a:ln>
        </p:spPr>
        <p:txBody>
          <a:bodyPr spcFirstLastPara="1" wrap="square" lIns="91425" tIns="91425" rIns="91425" bIns="91425" anchor="t" anchorCtr="0">
            <a:spAutoFit/>
          </a:bodyPr>
          <a:lstStyle/>
          <a:p>
            <a:r>
              <a:rPr lang="en-US" sz="2000" b="1" dirty="0" smtClean="0"/>
              <a:t>Roadmap</a:t>
            </a:r>
            <a:r>
              <a:rPr lang="en-US" sz="2000" dirty="0" smtClean="0"/>
              <a:t>: (Gaming, </a:t>
            </a:r>
            <a:r>
              <a:rPr lang="en-US" sz="2000" dirty="0" err="1" smtClean="0"/>
              <a:t>GameFi</a:t>
            </a:r>
            <a:r>
              <a:rPr lang="en-US" sz="2000" dirty="0" smtClean="0"/>
              <a:t>, </a:t>
            </a:r>
            <a:r>
              <a:rPr lang="en-US" sz="2000" dirty="0" smtClean="0">
                <a:solidFill>
                  <a:schemeClr val="bg1">
                    <a:lumMod val="75000"/>
                  </a:schemeClr>
                </a:solidFill>
              </a:rPr>
              <a:t>NFTs, DEX</a:t>
            </a:r>
            <a:r>
              <a:rPr lang="en-US" sz="2000" dirty="0" smtClean="0"/>
              <a:t>)</a:t>
            </a:r>
          </a:p>
          <a:p>
            <a:r>
              <a:rPr lang="en-US" sz="1800" dirty="0" smtClean="0"/>
              <a:t>Detailed steps from initial gaming implementation to DEX integration for NFT trading.</a:t>
            </a:r>
          </a:p>
          <a:p>
            <a:r>
              <a:rPr lang="en-US" sz="2000" b="1" dirty="0" smtClean="0"/>
              <a:t>Project Advantages</a:t>
            </a:r>
            <a:r>
              <a:rPr lang="en-US" sz="2000" dirty="0" smtClean="0"/>
              <a:t>:</a:t>
            </a:r>
          </a:p>
          <a:p>
            <a:r>
              <a:rPr lang="en-US" sz="1800" dirty="0" smtClean="0"/>
              <a:t>Leverages </a:t>
            </a:r>
            <a:r>
              <a:rPr lang="en-US" sz="1800" dirty="0" err="1" smtClean="0"/>
              <a:t>Vara</a:t>
            </a:r>
            <a:r>
              <a:rPr lang="en-US" sz="1800" dirty="0" smtClean="0"/>
              <a:t> Network’s high performance.</a:t>
            </a:r>
          </a:p>
          <a:p>
            <a:r>
              <a:rPr lang="en-US" sz="1800" dirty="0" smtClean="0"/>
              <a:t>Unique lottery mechanism with built-in </a:t>
            </a:r>
            <a:r>
              <a:rPr lang="en-US" sz="1800" dirty="0" err="1" smtClean="0"/>
              <a:t>DeFi</a:t>
            </a:r>
            <a:r>
              <a:rPr lang="en-US" sz="1800" dirty="0" smtClean="0"/>
              <a:t> and </a:t>
            </a:r>
            <a:r>
              <a:rPr lang="en-US" sz="1800" dirty="0" err="1" smtClean="0"/>
              <a:t>GameFi</a:t>
            </a:r>
            <a:r>
              <a:rPr lang="en-US" sz="1800" dirty="0" smtClean="0"/>
              <a:t> features.</a:t>
            </a:r>
          </a:p>
          <a:p>
            <a:r>
              <a:rPr lang="en-US" sz="1800" dirty="0" smtClean="0"/>
              <a:t>Enhanced NFT liquidity via DEX.</a:t>
            </a:r>
          </a:p>
          <a:p>
            <a:r>
              <a:rPr lang="en-US" sz="1800" dirty="0" smtClean="0"/>
              <a:t>Community-driven growth and governance.</a:t>
            </a:r>
            <a:endParaRPr lang="en-US" sz="1800" dirty="0"/>
          </a:p>
        </p:txBody>
      </p:sp>
      <p:pic>
        <p:nvPicPr>
          <p:cNvPr id="9" name="Picture 2" descr="C:\Users\Administrator\Desktop\dropin.png"/>
          <p:cNvPicPr>
            <a:picLocks noChangeAspect="1" noChangeArrowheads="1"/>
          </p:cNvPicPr>
          <p:nvPr/>
        </p:nvPicPr>
        <p:blipFill>
          <a:blip r:embed="rId3"/>
          <a:srcRect b="93519"/>
          <a:stretch>
            <a:fillRect/>
          </a:stretch>
        </p:blipFill>
        <p:spPr bwMode="auto">
          <a:xfrm>
            <a:off x="5544000" y="4910170"/>
            <a:ext cx="3600000" cy="233330"/>
          </a:xfrm>
          <a:prstGeom prst="rect">
            <a:avLst/>
          </a:prstGeom>
          <a:noFill/>
        </p:spPr>
      </p:pic>
      <p:pic>
        <p:nvPicPr>
          <p:cNvPr id="5122" name="Picture 2" descr="https://varazone.github.io/intro/slides/assets/powered-by-gear-Bj8Vdhut.png"/>
          <p:cNvPicPr>
            <a:picLocks noChangeAspect="1" noChangeArrowheads="1"/>
          </p:cNvPicPr>
          <p:nvPr/>
        </p:nvPicPr>
        <p:blipFill>
          <a:blip r:embed="rId4">
            <a:lum contrast="-40000"/>
          </a:blip>
          <a:srcRect/>
          <a:stretch>
            <a:fillRect/>
          </a:stretch>
        </p:blipFill>
        <p:spPr bwMode="auto">
          <a:xfrm>
            <a:off x="0" y="0"/>
            <a:ext cx="1781147" cy="657294"/>
          </a:xfrm>
          <a:prstGeom prst="rect">
            <a:avLst/>
          </a:prstGeom>
          <a:noFill/>
        </p:spPr>
      </p:pic>
      <p:sp>
        <p:nvSpPr>
          <p:cNvPr id="6" name="矩形 5"/>
          <p:cNvSpPr/>
          <p:nvPr/>
        </p:nvSpPr>
        <p:spPr>
          <a:xfrm>
            <a:off x="6513215" y="4835723"/>
            <a:ext cx="2614818" cy="307777"/>
          </a:xfrm>
          <a:prstGeom prst="rect">
            <a:avLst/>
          </a:prstGeom>
        </p:spPr>
        <p:txBody>
          <a:bodyPr wrap="none">
            <a:spAutoFit/>
          </a:bodyPr>
          <a:lstStyle/>
          <a:p>
            <a:r>
              <a:rPr lang="en-US" altLang="zh-CN" b="1" dirty="0" smtClean="0">
                <a:solidFill>
                  <a:schemeClr val="lt1"/>
                </a:solidFill>
                <a:latin typeface="Inter" panose="02000503000000020004"/>
                <a:ea typeface="Inter" panose="02000503000000020004"/>
                <a:cs typeface="Inter" panose="02000503000000020004"/>
                <a:sym typeface="Inter" panose="02000503000000020004"/>
              </a:rPr>
              <a:t>https://github.com/Dropineth/</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g2e1f3cc98c9_0_81"/>
          <p:cNvSpPr txBox="1">
            <a:spLocks noGrp="1"/>
          </p:cNvSpPr>
          <p:nvPr>
            <p:ph type="title"/>
          </p:nvPr>
        </p:nvSpPr>
        <p:spPr>
          <a:xfrm>
            <a:off x="581974" y="905524"/>
            <a:ext cx="8562025" cy="630600"/>
          </a:xfrm>
          <a:prstGeom prst="rect">
            <a:avLst/>
          </a:prstGeom>
          <a:noFill/>
          <a:ln>
            <a:noFill/>
          </a:ln>
        </p:spPr>
        <p:txBody>
          <a:bodyPr spcFirstLastPara="1" wrap="square" lIns="91425" tIns="91425" rIns="91425" bIns="91425" anchor="t" anchorCtr="0">
            <a:noAutofit/>
          </a:bodyPr>
          <a:lstStyle/>
          <a:p>
            <a:pPr lvl="0">
              <a:buSzPts val="990"/>
            </a:pPr>
            <a:r>
              <a:rPr lang="en-US" sz="3200" dirty="0" smtClean="0"/>
              <a:t>Sustainable </a:t>
            </a:r>
            <a:r>
              <a:rPr lang="en-US" sz="3200" dirty="0" err="1" smtClean="0"/>
              <a:t>Tokenomics</a:t>
            </a:r>
            <a:r>
              <a:rPr lang="en-US" sz="3200" dirty="0" smtClean="0"/>
              <a:t> for Long-Term Growth</a:t>
            </a:r>
            <a:endParaRPr lang="zh-CN" sz="3200" b="1" dirty="0">
              <a:solidFill>
                <a:srgbClr val="222935"/>
              </a:solidFill>
            </a:endParaRPr>
          </a:p>
        </p:txBody>
      </p:sp>
      <p:sp>
        <p:nvSpPr>
          <p:cNvPr id="122" name="Google Shape;122;g2e1f3cc98c9_0_81"/>
          <p:cNvSpPr txBox="1"/>
          <p:nvPr/>
        </p:nvSpPr>
        <p:spPr>
          <a:xfrm>
            <a:off x="524325" y="2143122"/>
            <a:ext cx="8364900" cy="2339072"/>
          </a:xfrm>
          <a:prstGeom prst="rect">
            <a:avLst/>
          </a:prstGeom>
          <a:noFill/>
          <a:ln>
            <a:noFill/>
          </a:ln>
        </p:spPr>
        <p:txBody>
          <a:bodyPr spcFirstLastPara="1" wrap="square" lIns="91425" tIns="91425" rIns="91425" bIns="91425" anchor="t" anchorCtr="0">
            <a:spAutoFit/>
          </a:bodyPr>
          <a:lstStyle/>
          <a:p>
            <a:r>
              <a:rPr lang="en-US" sz="2000" b="1" dirty="0" smtClean="0"/>
              <a:t>Economic Model</a:t>
            </a:r>
            <a:r>
              <a:rPr lang="en-US" sz="2000" dirty="0" smtClean="0"/>
              <a:t>:</a:t>
            </a:r>
          </a:p>
          <a:p>
            <a:r>
              <a:rPr lang="en-US" sz="2000" b="1" dirty="0" err="1" smtClean="0"/>
              <a:t>DeFi</a:t>
            </a:r>
            <a:r>
              <a:rPr lang="en-US" sz="2000" b="1" dirty="0" smtClean="0"/>
              <a:t>-Staking-Based </a:t>
            </a:r>
            <a:r>
              <a:rPr lang="en-US" sz="2000" b="1" dirty="0" smtClean="0"/>
              <a:t>Lottery</a:t>
            </a:r>
            <a:r>
              <a:rPr lang="en-US" sz="2000" dirty="0" smtClean="0"/>
              <a:t>: </a:t>
            </a:r>
            <a:r>
              <a:rPr lang="en-US" sz="1800" dirty="0" smtClean="0"/>
              <a:t>Users stake VARA for lottery entries.</a:t>
            </a:r>
            <a:endParaRPr lang="en-US" sz="2000" dirty="0" smtClean="0"/>
          </a:p>
          <a:p>
            <a:r>
              <a:rPr lang="en-US" sz="2000" b="1" dirty="0" err="1" smtClean="0"/>
              <a:t>GameFi</a:t>
            </a:r>
            <a:r>
              <a:rPr lang="en-US" sz="2000" b="1" dirty="0" smtClean="0"/>
              <a:t> Incentives</a:t>
            </a:r>
            <a:r>
              <a:rPr lang="en-US" sz="2000" dirty="0" smtClean="0"/>
              <a:t>: </a:t>
            </a:r>
            <a:r>
              <a:rPr lang="en-US" sz="1800" dirty="0" smtClean="0"/>
              <a:t>Reward distribution through token airdrops and NFTs.</a:t>
            </a:r>
            <a:endParaRPr lang="en-US" sz="2000" dirty="0" smtClean="0"/>
          </a:p>
          <a:p>
            <a:r>
              <a:rPr lang="en-US" sz="2000" b="1" dirty="0" smtClean="0"/>
              <a:t>Revenue Streams</a:t>
            </a:r>
            <a:r>
              <a:rPr lang="en-US" sz="2000" dirty="0" smtClean="0"/>
              <a:t>: </a:t>
            </a:r>
            <a:r>
              <a:rPr lang="en-US" sz="1800" dirty="0" smtClean="0"/>
              <a:t>Gas fees, NFT </a:t>
            </a:r>
            <a:r>
              <a:rPr lang="en-US" sz="1800" dirty="0" smtClean="0"/>
              <a:t>trading </a:t>
            </a:r>
            <a:r>
              <a:rPr lang="en-US" sz="1800" dirty="0" smtClean="0"/>
              <a:t>fees, and partnerships</a:t>
            </a:r>
            <a:r>
              <a:rPr lang="en-US" sz="1800" dirty="0" smtClean="0"/>
              <a:t>.</a:t>
            </a:r>
            <a:endParaRPr lang="en-US" sz="2000" dirty="0" smtClean="0"/>
          </a:p>
          <a:p>
            <a:endParaRPr lang="en-US" sz="2000" b="1" dirty="0" smtClean="0"/>
          </a:p>
          <a:p>
            <a:r>
              <a:rPr lang="en-US" sz="2000" b="1" dirty="0" smtClean="0"/>
              <a:t>Key </a:t>
            </a:r>
            <a:r>
              <a:rPr lang="en-US" sz="2000" b="1" dirty="0" smtClean="0"/>
              <a:t>Benefits</a:t>
            </a:r>
            <a:r>
              <a:rPr lang="en-US" sz="2000" dirty="0" smtClean="0"/>
              <a:t>:</a:t>
            </a:r>
          </a:p>
          <a:p>
            <a:r>
              <a:rPr lang="en-US" sz="1800" dirty="0" smtClean="0"/>
              <a:t>staking, rewards, and airdrop mechanisms.</a:t>
            </a:r>
            <a:endParaRPr lang="en-US" sz="1800" dirty="0"/>
          </a:p>
        </p:txBody>
      </p:sp>
      <p:pic>
        <p:nvPicPr>
          <p:cNvPr id="9" name="Picture 2" descr="C:\Users\Administrator\Desktop\dropin.png"/>
          <p:cNvPicPr>
            <a:picLocks noChangeAspect="1" noChangeArrowheads="1"/>
          </p:cNvPicPr>
          <p:nvPr/>
        </p:nvPicPr>
        <p:blipFill>
          <a:blip r:embed="rId3"/>
          <a:srcRect b="93519"/>
          <a:stretch>
            <a:fillRect/>
          </a:stretch>
        </p:blipFill>
        <p:spPr bwMode="auto">
          <a:xfrm>
            <a:off x="5544000" y="4910170"/>
            <a:ext cx="3600000" cy="233330"/>
          </a:xfrm>
          <a:prstGeom prst="rect">
            <a:avLst/>
          </a:prstGeom>
          <a:noFill/>
        </p:spPr>
      </p:pic>
      <p:pic>
        <p:nvPicPr>
          <p:cNvPr id="5122" name="Picture 2" descr="https://varazone.github.io/intro/slides/assets/powered-by-gear-Bj8Vdhut.png"/>
          <p:cNvPicPr>
            <a:picLocks noChangeAspect="1" noChangeArrowheads="1"/>
          </p:cNvPicPr>
          <p:nvPr/>
        </p:nvPicPr>
        <p:blipFill>
          <a:blip r:embed="rId4">
            <a:lum contrast="-40000"/>
          </a:blip>
          <a:srcRect/>
          <a:stretch>
            <a:fillRect/>
          </a:stretch>
        </p:blipFill>
        <p:spPr bwMode="auto">
          <a:xfrm>
            <a:off x="0" y="0"/>
            <a:ext cx="1781147" cy="657294"/>
          </a:xfrm>
          <a:prstGeom prst="rect">
            <a:avLst/>
          </a:prstGeom>
          <a:noFill/>
        </p:spPr>
      </p:pic>
      <p:sp>
        <p:nvSpPr>
          <p:cNvPr id="6" name="矩形 5"/>
          <p:cNvSpPr/>
          <p:nvPr/>
        </p:nvSpPr>
        <p:spPr>
          <a:xfrm>
            <a:off x="6513215" y="4835723"/>
            <a:ext cx="2614818" cy="307777"/>
          </a:xfrm>
          <a:prstGeom prst="rect">
            <a:avLst/>
          </a:prstGeom>
        </p:spPr>
        <p:txBody>
          <a:bodyPr wrap="none">
            <a:spAutoFit/>
          </a:bodyPr>
          <a:lstStyle/>
          <a:p>
            <a:r>
              <a:rPr lang="en-US" altLang="zh-CN" b="1" dirty="0" smtClean="0">
                <a:solidFill>
                  <a:schemeClr val="lt1"/>
                </a:solidFill>
                <a:latin typeface="Inter" panose="02000503000000020004"/>
                <a:ea typeface="Inter" panose="02000503000000020004"/>
                <a:cs typeface="Inter" panose="02000503000000020004"/>
                <a:sym typeface="Inter" panose="02000503000000020004"/>
              </a:rPr>
              <a:t>https://github.com/Dropineth/</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Google Shape;118;g2e1f3cc98c9_0_81"/>
          <p:cNvSpPr txBox="1">
            <a:spLocks noGrp="1"/>
          </p:cNvSpPr>
          <p:nvPr>
            <p:ph type="title"/>
          </p:nvPr>
        </p:nvSpPr>
        <p:spPr>
          <a:xfrm>
            <a:off x="581974" y="905524"/>
            <a:ext cx="8562025" cy="630600"/>
          </a:xfrm>
          <a:prstGeom prst="rect">
            <a:avLst/>
          </a:prstGeom>
          <a:noFill/>
          <a:ln>
            <a:noFill/>
          </a:ln>
        </p:spPr>
        <p:txBody>
          <a:bodyPr spcFirstLastPara="1" wrap="square" lIns="91425" tIns="91425" rIns="91425" bIns="91425" anchor="t" anchorCtr="0">
            <a:noAutofit/>
          </a:bodyPr>
          <a:lstStyle/>
          <a:p>
            <a:pPr lvl="0">
              <a:buSzPts val="990"/>
            </a:pPr>
            <a:r>
              <a:rPr lang="en-US" sz="3200" dirty="0" smtClean="0"/>
              <a:t>Meet the Visionaries Behind </a:t>
            </a:r>
            <a:r>
              <a:rPr lang="en-US" sz="3200" dirty="0" err="1" smtClean="0"/>
              <a:t>Dropin</a:t>
            </a:r>
            <a:r>
              <a:rPr lang="en-US" sz="3200" dirty="0" smtClean="0"/>
              <a:t> </a:t>
            </a:r>
            <a:r>
              <a:rPr lang="en-US" sz="3200" dirty="0" err="1" smtClean="0"/>
              <a:t>DApp</a:t>
            </a:r>
            <a:endParaRPr lang="zh-CN" sz="3200" b="1" dirty="0">
              <a:solidFill>
                <a:srgbClr val="222935"/>
              </a:solidFill>
            </a:endParaRPr>
          </a:p>
        </p:txBody>
      </p:sp>
      <p:sp>
        <p:nvSpPr>
          <p:cNvPr id="122" name="Google Shape;122;g2e1f3cc98c9_0_81"/>
          <p:cNvSpPr txBox="1"/>
          <p:nvPr/>
        </p:nvSpPr>
        <p:spPr>
          <a:xfrm>
            <a:off x="524325" y="2143122"/>
            <a:ext cx="8364900" cy="3108513"/>
          </a:xfrm>
          <a:prstGeom prst="rect">
            <a:avLst/>
          </a:prstGeom>
          <a:noFill/>
          <a:ln>
            <a:noFill/>
          </a:ln>
        </p:spPr>
        <p:txBody>
          <a:bodyPr spcFirstLastPara="1" wrap="square" lIns="91425" tIns="91425" rIns="91425" bIns="91425" anchor="t" anchorCtr="0">
            <a:spAutoFit/>
          </a:bodyPr>
          <a:lstStyle/>
          <a:p>
            <a:r>
              <a:rPr lang="en-US" sz="1600" b="1" dirty="0" err="1" smtClean="0"/>
              <a:t>Hangbiao</a:t>
            </a:r>
            <a:r>
              <a:rPr lang="en-US" sz="1600" b="1" dirty="0" smtClean="0"/>
              <a:t> </a:t>
            </a:r>
            <a:r>
              <a:rPr lang="en-US" u="sng" dirty="0" smtClean="0">
                <a:solidFill>
                  <a:schemeClr val="bg1">
                    <a:lumMod val="50000"/>
                  </a:schemeClr>
                </a:solidFill>
                <a:hlinkClick r:id="rId3"/>
              </a:rPr>
              <a:t>https://</a:t>
            </a:r>
            <a:r>
              <a:rPr lang="en-US" u="sng" dirty="0" smtClean="0">
                <a:solidFill>
                  <a:schemeClr val="bg1">
                    <a:lumMod val="50000"/>
                  </a:schemeClr>
                </a:solidFill>
                <a:hlinkClick r:id="rId3"/>
              </a:rPr>
              <a:t>github.com/btwiuse</a:t>
            </a:r>
            <a:endParaRPr lang="en-US" sz="1600" u="sng" dirty="0" smtClean="0">
              <a:solidFill>
                <a:schemeClr val="bg1">
                  <a:lumMod val="50000"/>
                </a:schemeClr>
              </a:solidFill>
            </a:endParaRPr>
          </a:p>
          <a:p>
            <a:r>
              <a:rPr lang="en-US" dirty="0" err="1" smtClean="0"/>
              <a:t>Vara</a:t>
            </a:r>
            <a:r>
              <a:rPr lang="en-US" dirty="0" smtClean="0"/>
              <a:t> Network </a:t>
            </a:r>
            <a:r>
              <a:rPr lang="en-US" dirty="0" err="1" smtClean="0"/>
              <a:t>DevRel</a:t>
            </a:r>
            <a:r>
              <a:rPr lang="en-US" dirty="0" smtClean="0"/>
              <a:t> </a:t>
            </a:r>
            <a:endParaRPr lang="en-US" dirty="0" smtClean="0"/>
          </a:p>
          <a:p>
            <a:r>
              <a:rPr lang="en-US" sz="1600" b="1" dirty="0" smtClean="0"/>
              <a:t>Li </a:t>
            </a:r>
            <a:r>
              <a:rPr lang="en-US" sz="1600" b="1" dirty="0" smtClean="0"/>
              <a:t>Smith</a:t>
            </a:r>
            <a:r>
              <a:rPr lang="en-US" dirty="0" smtClean="0"/>
              <a:t> </a:t>
            </a:r>
            <a:r>
              <a:rPr lang="en-US" u="sng" dirty="0" smtClean="0">
                <a:hlinkClick r:id="rId4"/>
              </a:rPr>
              <a:t>https://</a:t>
            </a:r>
            <a:r>
              <a:rPr lang="en-US" u="sng" dirty="0" smtClean="0">
                <a:hlinkClick r:id="rId4"/>
              </a:rPr>
              <a:t>github.com/baidang201</a:t>
            </a:r>
            <a:endParaRPr lang="en-US" u="sng" dirty="0" smtClean="0"/>
          </a:p>
          <a:p>
            <a:r>
              <a:rPr lang="en-US" dirty="0" smtClean="0"/>
              <a:t>5 </a:t>
            </a:r>
            <a:r>
              <a:rPr lang="en-US" dirty="0" smtClean="0"/>
              <a:t>years </a:t>
            </a:r>
            <a:r>
              <a:rPr lang="en-US" dirty="0" err="1" smtClean="0"/>
              <a:t>blockchain</a:t>
            </a:r>
            <a:r>
              <a:rPr lang="en-US" dirty="0" smtClean="0"/>
              <a:t> industry experience. 1.5 years as technical co-founder. Specializes in public chain and backend development. Extensive expertise in </a:t>
            </a:r>
            <a:r>
              <a:rPr lang="en-US" dirty="0" err="1" smtClean="0"/>
              <a:t>Hyperledger</a:t>
            </a:r>
            <a:r>
              <a:rPr lang="en-US" dirty="0" smtClean="0"/>
              <a:t> Fabric, </a:t>
            </a:r>
            <a:r>
              <a:rPr lang="en-US" dirty="0" err="1" smtClean="0"/>
              <a:t>BitShares</a:t>
            </a:r>
            <a:r>
              <a:rPr lang="en-US" dirty="0" smtClean="0"/>
              <a:t>, and Substrate. Proficient in both public and consortium chains. Deep understanding of </a:t>
            </a:r>
            <a:r>
              <a:rPr lang="en-US" dirty="0" err="1" smtClean="0"/>
              <a:t>blockchain</a:t>
            </a:r>
            <a:r>
              <a:rPr lang="en-US" dirty="0" smtClean="0"/>
              <a:t> architectures and implementations</a:t>
            </a:r>
            <a:r>
              <a:rPr lang="en-US" dirty="0" smtClean="0"/>
              <a:t>.</a:t>
            </a:r>
          </a:p>
          <a:p>
            <a:r>
              <a:rPr lang="en-US" sz="1600" b="1" dirty="0" smtClean="0"/>
              <a:t>Harry</a:t>
            </a:r>
            <a:r>
              <a:rPr lang="en-US" dirty="0" smtClean="0"/>
              <a:t> </a:t>
            </a:r>
            <a:r>
              <a:rPr lang="en-US" u="sng" dirty="0" smtClean="0">
                <a:hlinkClick r:id="rId4"/>
              </a:rPr>
              <a:t>https://github.com/imhappyboy</a:t>
            </a:r>
          </a:p>
          <a:p>
            <a:r>
              <a:rPr lang="en-US" sz="1600" b="1" dirty="0" smtClean="0"/>
              <a:t>Lee Zhang</a:t>
            </a:r>
            <a:r>
              <a:rPr lang="en-US" dirty="0" smtClean="0"/>
              <a:t> </a:t>
            </a:r>
            <a:r>
              <a:rPr lang="en-US" u="sng" dirty="0" smtClean="0">
                <a:hlinkClick r:id="rId5"/>
              </a:rPr>
              <a:t>https://github.com/Dropineth</a:t>
            </a:r>
            <a:r>
              <a:rPr lang="en-US" u="sng" dirty="0" smtClean="0">
                <a:hlinkClick r:id="rId5"/>
              </a:rPr>
              <a:t>/</a:t>
            </a:r>
            <a:endParaRPr lang="en-US" u="sng" dirty="0" smtClean="0"/>
          </a:p>
          <a:p>
            <a:r>
              <a:rPr lang="en-US" dirty="0" smtClean="0"/>
              <a:t>10 </a:t>
            </a:r>
            <a:r>
              <a:rPr lang="en-US" dirty="0" smtClean="0"/>
              <a:t>years of experience in TMT and consumer investment research. Focused on sustainable killer applications in Web2 and Web3. Former member of CMRC's science and technology enterprise marketing and business growth research group.</a:t>
            </a:r>
          </a:p>
          <a:p>
            <a:endParaRPr lang="en-US" dirty="0" smtClean="0"/>
          </a:p>
        </p:txBody>
      </p:sp>
      <p:pic>
        <p:nvPicPr>
          <p:cNvPr id="9" name="Picture 2" descr="C:\Users\Administrator\Desktop\dropin.png"/>
          <p:cNvPicPr>
            <a:picLocks noChangeAspect="1" noChangeArrowheads="1"/>
          </p:cNvPicPr>
          <p:nvPr/>
        </p:nvPicPr>
        <p:blipFill>
          <a:blip r:embed="rId6"/>
          <a:srcRect b="93519"/>
          <a:stretch>
            <a:fillRect/>
          </a:stretch>
        </p:blipFill>
        <p:spPr bwMode="auto">
          <a:xfrm>
            <a:off x="5544000" y="4910170"/>
            <a:ext cx="3600000" cy="233330"/>
          </a:xfrm>
          <a:prstGeom prst="rect">
            <a:avLst/>
          </a:prstGeom>
          <a:noFill/>
        </p:spPr>
      </p:pic>
      <p:pic>
        <p:nvPicPr>
          <p:cNvPr id="5122" name="Picture 2" descr="https://varazone.github.io/intro/slides/assets/powered-by-gear-Bj8Vdhut.png"/>
          <p:cNvPicPr>
            <a:picLocks noChangeAspect="1" noChangeArrowheads="1"/>
          </p:cNvPicPr>
          <p:nvPr/>
        </p:nvPicPr>
        <p:blipFill>
          <a:blip r:embed="rId7">
            <a:lum contrast="-40000"/>
          </a:blip>
          <a:srcRect/>
          <a:stretch>
            <a:fillRect/>
          </a:stretch>
        </p:blipFill>
        <p:spPr bwMode="auto">
          <a:xfrm>
            <a:off x="0" y="0"/>
            <a:ext cx="1781147" cy="657294"/>
          </a:xfrm>
          <a:prstGeom prst="rect">
            <a:avLst/>
          </a:prstGeom>
          <a:noFill/>
        </p:spPr>
      </p:pic>
      <p:sp>
        <p:nvSpPr>
          <p:cNvPr id="6" name="矩形 5"/>
          <p:cNvSpPr/>
          <p:nvPr/>
        </p:nvSpPr>
        <p:spPr>
          <a:xfrm>
            <a:off x="6513215" y="4835723"/>
            <a:ext cx="2614818" cy="307777"/>
          </a:xfrm>
          <a:prstGeom prst="rect">
            <a:avLst/>
          </a:prstGeom>
        </p:spPr>
        <p:txBody>
          <a:bodyPr wrap="none">
            <a:spAutoFit/>
          </a:bodyPr>
          <a:lstStyle/>
          <a:p>
            <a:r>
              <a:rPr lang="en-US" altLang="zh-CN" b="1" dirty="0" smtClean="0">
                <a:solidFill>
                  <a:schemeClr val="lt1"/>
                </a:solidFill>
                <a:latin typeface="Inter" panose="02000503000000020004"/>
                <a:ea typeface="Inter" panose="02000503000000020004"/>
                <a:cs typeface="Inter" panose="02000503000000020004"/>
                <a:sym typeface="Inter" panose="02000503000000020004"/>
              </a:rPr>
              <a:t>https://github.com/Dropineth/</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26" name="Picture 2" descr="C:\Users\Administrator\Desktop\dropin.png"/>
          <p:cNvPicPr>
            <a:picLocks noChangeAspect="1" noChangeArrowheads="1"/>
          </p:cNvPicPr>
          <p:nvPr/>
        </p:nvPicPr>
        <p:blipFill>
          <a:blip r:embed="rId3"/>
          <a:srcRect b="93519"/>
          <a:stretch>
            <a:fillRect/>
          </a:stretch>
        </p:blipFill>
        <p:spPr bwMode="auto">
          <a:xfrm>
            <a:off x="5544000" y="4921056"/>
            <a:ext cx="3600000" cy="233330"/>
          </a:xfrm>
          <a:prstGeom prst="rect">
            <a:avLst/>
          </a:prstGeom>
          <a:noFill/>
        </p:spPr>
      </p:pic>
      <p:pic>
        <p:nvPicPr>
          <p:cNvPr id="1027" name="Picture 3" descr="C:\Users\Administrator\Desktop\dropin.png"/>
          <p:cNvPicPr>
            <a:picLocks noChangeAspect="1" noChangeArrowheads="1"/>
          </p:cNvPicPr>
          <p:nvPr/>
        </p:nvPicPr>
        <p:blipFill>
          <a:blip r:embed="rId3"/>
          <a:srcRect/>
          <a:stretch>
            <a:fillRect/>
          </a:stretch>
        </p:blipFill>
        <p:spPr bwMode="auto">
          <a:xfrm>
            <a:off x="1679822" y="1495412"/>
            <a:ext cx="2160000" cy="2160000"/>
          </a:xfrm>
          <a:prstGeom prst="rect">
            <a:avLst/>
          </a:prstGeom>
          <a:noFill/>
        </p:spPr>
      </p:pic>
      <p:pic>
        <p:nvPicPr>
          <p:cNvPr id="2" name="Picture 2"/>
          <p:cNvPicPr>
            <a:picLocks noChangeAspect="1" noChangeArrowheads="1"/>
          </p:cNvPicPr>
          <p:nvPr/>
        </p:nvPicPr>
        <p:blipFill>
          <a:blip r:embed="rId4"/>
          <a:srcRect/>
          <a:stretch>
            <a:fillRect/>
          </a:stretch>
        </p:blipFill>
        <p:spPr bwMode="auto">
          <a:xfrm>
            <a:off x="5278220" y="1500192"/>
            <a:ext cx="1846307" cy="2160000"/>
          </a:xfrm>
          <a:prstGeom prst="rect">
            <a:avLst/>
          </a:prstGeom>
          <a:noFill/>
          <a:ln w="9525">
            <a:noFill/>
            <a:miter lim="800000"/>
            <a:headEnd/>
            <a:tailEnd/>
          </a:ln>
          <a:effectLst/>
        </p:spPr>
      </p:pic>
      <p:pic>
        <p:nvPicPr>
          <p:cNvPr id="7" name="Picture 2" descr="https://varazone.github.io/intro/slides/assets/powered-by-gear-Bj8Vdhut.png"/>
          <p:cNvPicPr>
            <a:picLocks noChangeAspect="1" noChangeArrowheads="1"/>
          </p:cNvPicPr>
          <p:nvPr/>
        </p:nvPicPr>
        <p:blipFill>
          <a:blip r:embed="rId5">
            <a:lum contrast="-40000"/>
          </a:blip>
          <a:srcRect/>
          <a:stretch>
            <a:fillRect/>
          </a:stretch>
        </p:blipFill>
        <p:spPr bwMode="auto">
          <a:xfrm>
            <a:off x="0" y="0"/>
            <a:ext cx="1781147" cy="657294"/>
          </a:xfrm>
          <a:prstGeom prst="rect">
            <a:avLst/>
          </a:prstGeom>
          <a:noFill/>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A4MmY0ZGE2YzMwMGIxYTQ4ZmI2Yzc4ODJiOTA0ODA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387</Words>
  <Application>WPS 演示</Application>
  <PresentationFormat>全屏显示(16:9)</PresentationFormat>
  <Paragraphs>53</Paragraphs>
  <Slides>9</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宋体</vt:lpstr>
      <vt:lpstr>Inter</vt:lpstr>
      <vt:lpstr>Simple Light</vt:lpstr>
      <vt:lpstr>DROPIN Blockchain lottery platform integrating DeFi, GameFi and innovative technologies Based VARA NETWORK  </vt:lpstr>
      <vt:lpstr>Dropin DApp  - Revolutionizing Blockchain with DeFi, GameFi, and NFTs</vt:lpstr>
      <vt:lpstr>Addressing the Gaps in Traditional Lotteries and Gaming </vt:lpstr>
      <vt:lpstr>Why Vara Network? - Revolutionizing Blockchain with DeFi, GameFi, and NFTs</vt:lpstr>
      <vt:lpstr>Core Features of Dropin DApp  </vt:lpstr>
      <vt:lpstr>Roadmap and Project Advantages  </vt:lpstr>
      <vt:lpstr>Sustainable Tokenomics for Long-Term Growth</vt:lpstr>
      <vt:lpstr>Meet the Visionaries Behind Dropin DApp</vt:lpstr>
      <vt:lpstr>幻灯片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去中心化广告协议</dc:title>
  <dc:creator>Administrator</dc:creator>
  <cp:lastModifiedBy>PC</cp:lastModifiedBy>
  <cp:revision>22</cp:revision>
  <dcterms:created xsi:type="dcterms:W3CDTF">2024-07-18T10:36:54Z</dcterms:created>
  <dcterms:modified xsi:type="dcterms:W3CDTF">2024-08-19T17:30:25Z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2052-12.1.0.16929</vt:lpwstr>
  </property>
</Properties>
</file>