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9"/>
  </p:notesMasterIdLst>
  <p:sldIdLst>
    <p:sldId id="256" r:id="rId2"/>
    <p:sldId id="290" r:id="rId3"/>
    <p:sldId id="268" r:id="rId4"/>
    <p:sldId id="258" r:id="rId5"/>
    <p:sldId id="265" r:id="rId6"/>
    <p:sldId id="262" r:id="rId7"/>
    <p:sldId id="267" r:id="rId8"/>
    <p:sldId id="263" r:id="rId9"/>
    <p:sldId id="269" r:id="rId10"/>
    <p:sldId id="272" r:id="rId11"/>
    <p:sldId id="257" r:id="rId12"/>
    <p:sldId id="259" r:id="rId13"/>
    <p:sldId id="274" r:id="rId14"/>
    <p:sldId id="273" r:id="rId15"/>
    <p:sldId id="276" r:id="rId16"/>
    <p:sldId id="264" r:id="rId17"/>
    <p:sldId id="260" r:id="rId18"/>
    <p:sldId id="277" r:id="rId19"/>
    <p:sldId id="278" r:id="rId20"/>
    <p:sldId id="279" r:id="rId21"/>
    <p:sldId id="281" r:id="rId22"/>
    <p:sldId id="284" r:id="rId23"/>
    <p:sldId id="288" r:id="rId24"/>
    <p:sldId id="261" r:id="rId25"/>
    <p:sldId id="282" r:id="rId26"/>
    <p:sldId id="283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/>
    <p:restoredTop sz="94592"/>
  </p:normalViewPr>
  <p:slideViewPr>
    <p:cSldViewPr snapToGrid="0" snapToObjects="1">
      <p:cViewPr>
        <p:scale>
          <a:sx n="103" d="100"/>
          <a:sy n="103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9C0CA-C329-784E-A52B-C4A73CFD8B23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16A5A-EDB1-A64C-95AA-C9520130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6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16A5A-EDB1-A64C-95AA-C95201308A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0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21D-EBA6-1049-9B3F-9151D0329B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3CE6-3430-B34F-BB0E-E13F90B1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21D-EBA6-1049-9B3F-9151D0329B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3CE6-3430-B34F-BB0E-E13F90B1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9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21D-EBA6-1049-9B3F-9151D0329B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3CE6-3430-B34F-BB0E-E13F90B1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21D-EBA6-1049-9B3F-9151D0329B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3CE6-3430-B34F-BB0E-E13F90B1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21D-EBA6-1049-9B3F-9151D0329B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3CE6-3430-B34F-BB0E-E13F90B1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5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21D-EBA6-1049-9B3F-9151D0329B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3CE6-3430-B34F-BB0E-E13F90B1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7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21D-EBA6-1049-9B3F-9151D0329B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3CE6-3430-B34F-BB0E-E13F90B1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21D-EBA6-1049-9B3F-9151D0329B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3CE6-3430-B34F-BB0E-E13F90B1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21D-EBA6-1049-9B3F-9151D0329B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3CE6-3430-B34F-BB0E-E13F90B1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8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21D-EBA6-1049-9B3F-9151D0329B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3CE6-3430-B34F-BB0E-E13F90B1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5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721D-EBA6-1049-9B3F-9151D0329B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3CE6-3430-B34F-BB0E-E13F90B1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721D-EBA6-1049-9B3F-9151D0329B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03CE6-3430-B34F-BB0E-E13F90B1F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B236-0F4D-8E4E-84CB-E27011A17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Maximal 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F0027-E38E-884D-A695-E921F0EF0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7519"/>
            <a:ext cx="9144000" cy="1120836"/>
          </a:xfrm>
        </p:spPr>
        <p:txBody>
          <a:bodyPr/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Dror Drach, Co-Advised by Dr. Ofer Shayevitz and Dr. Or </a:t>
            </a:r>
            <a:r>
              <a:rPr lang="en-US" dirty="0" err="1"/>
              <a:t>Ordentlich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006E75-E23B-654D-847B-58E6BAB92FF8}"/>
              </a:ext>
            </a:extLst>
          </p:cNvPr>
          <p:cNvSpPr txBox="1">
            <a:spLocks/>
          </p:cNvSpPr>
          <p:nvPr/>
        </p:nvSpPr>
        <p:spPr>
          <a:xfrm>
            <a:off x="1524000" y="3509963"/>
            <a:ext cx="9144000" cy="696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Information Theory Course project</a:t>
            </a:r>
          </a:p>
        </p:txBody>
      </p:sp>
    </p:spTree>
    <p:extLst>
      <p:ext uri="{BB962C8B-B14F-4D97-AF65-F5344CB8AC3E}">
        <p14:creationId xmlns:p14="http://schemas.microsoft.com/office/powerpoint/2010/main" val="1592564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3322-1B26-4B40-BA35-40DBCC7F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Recap: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594348A-B61E-064D-A613-17ECAFF6D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54305"/>
                <a:ext cx="10515600" cy="15825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3600" dirty="0"/>
                        <m:t>≥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spcAft>
                    <a:spcPts val="0"/>
                  </a:spcAft>
                  <a:buNone/>
                </a:pPr>
                <a:endParaRPr lang="en-US" sz="3600" b="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594348A-B61E-064D-A613-17ECAFF6D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54305"/>
                <a:ext cx="10515600" cy="158259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19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3322-1B26-4B40-BA35-40DBCC7F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pic>
        <p:nvPicPr>
          <p:cNvPr id="12" name="Graphic 11" descr="Pencil">
            <a:extLst>
              <a:ext uri="{FF2B5EF4-FFF2-40B4-BE49-F238E27FC236}">
                <a16:creationId xmlns:a16="http://schemas.microsoft.com/office/drawing/2014/main" id="{D87F7A8D-20A7-9E4B-973F-5B364C647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691" y="2739080"/>
            <a:ext cx="1379839" cy="137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0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654B9F-98D7-9B4D-86F6-4E61E503D6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228849" y="1065769"/>
                <a:ext cx="6203868" cy="1325563"/>
              </a:xfrm>
            </p:spPr>
            <p:txBody>
              <a:bodyPr/>
              <a:lstStyle/>
              <a:p>
                <a:r>
                  <a:rPr lang="en-US" b="1" u="sng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u="sng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𝝆</m:t>
                        </m:r>
                      </m:e>
                      <m:sub>
                        <m:r>
                          <a:rPr lang="en-US" b="1" i="1" u="sng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b="1" u="sng" dirty="0"/>
                  <a:t> tensorize?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654B9F-98D7-9B4D-86F6-4E61E503D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28849" y="1065769"/>
                <a:ext cx="6203868" cy="1325563"/>
              </a:xfrm>
              <a:blipFill>
                <a:blip r:embed="rId2"/>
                <a:stretch>
                  <a:fillRect l="-3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F6EF595-0B8B-134B-A8B4-6E0660F0E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5249" y="3669079"/>
                <a:ext cx="3638798" cy="63173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F6EF595-0B8B-134B-A8B4-6E0660F0E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5249" y="3669079"/>
                <a:ext cx="3638798" cy="631732"/>
              </a:xfrm>
              <a:blipFill>
                <a:blip r:embed="rId3"/>
                <a:stretch>
                  <a:fillRect l="-694" t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90F2BC0-D9A4-154C-9508-309C3B9E3CB7}"/>
              </a:ext>
            </a:extLst>
          </p:cNvPr>
          <p:cNvSpPr/>
          <p:nvPr/>
        </p:nvSpPr>
        <p:spPr>
          <a:xfrm>
            <a:off x="1669707" y="4365134"/>
            <a:ext cx="1010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Proof?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C3C7C8-0BBF-594C-877D-AF670452AFB8}"/>
              </a:ext>
            </a:extLst>
          </p:cNvPr>
          <p:cNvSpPr/>
          <p:nvPr/>
        </p:nvSpPr>
        <p:spPr>
          <a:xfrm>
            <a:off x="5706339" y="4363986"/>
            <a:ext cx="55168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Counter example?</a:t>
            </a:r>
          </a:p>
          <a:p>
            <a:pPr lvl="1"/>
            <a:r>
              <a:rPr lang="en-US" sz="2400" dirty="0" err="1"/>
              <a:t>Behaviour</a:t>
            </a:r>
            <a:r>
              <a:rPr lang="en-US" sz="2400" dirty="0"/>
              <a:t> with 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420171C0-6570-584D-A583-1988D7512C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4656" y="3669077"/>
                <a:ext cx="5445827" cy="6317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∃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 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420171C0-6570-584D-A583-1988D7512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656" y="3669077"/>
                <a:ext cx="5445827" cy="631733"/>
              </a:xfrm>
              <a:prstGeom prst="rect">
                <a:avLst/>
              </a:prstGeom>
              <a:blipFill>
                <a:blip r:embed="rId4"/>
                <a:stretch>
                  <a:fillRect l="-233" t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BCF7D9-C4EA-0247-B198-4ADA2B7A693A}"/>
              </a:ext>
            </a:extLst>
          </p:cNvPr>
          <p:cNvCxnSpPr>
            <a:cxnSpLocks/>
          </p:cNvCxnSpPr>
          <p:nvPr/>
        </p:nvCxnSpPr>
        <p:spPr>
          <a:xfrm flipH="1">
            <a:off x="3228849" y="2173184"/>
            <a:ext cx="1701387" cy="141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CD85DF-BEB8-4740-9A9D-7AF5C36002E9}"/>
              </a:ext>
            </a:extLst>
          </p:cNvPr>
          <p:cNvCxnSpPr>
            <a:cxnSpLocks/>
          </p:cNvCxnSpPr>
          <p:nvPr/>
        </p:nvCxnSpPr>
        <p:spPr>
          <a:xfrm>
            <a:off x="5992583" y="2173184"/>
            <a:ext cx="1474273" cy="149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556085-BD8F-C240-B966-7C7A5F93C35F}"/>
              </a:ext>
            </a:extLst>
          </p:cNvPr>
          <p:cNvSpPr txBox="1"/>
          <p:nvPr/>
        </p:nvSpPr>
        <p:spPr>
          <a:xfrm>
            <a:off x="3228849" y="2658471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4B1277-203C-AF4F-9FDF-415974C8D827}"/>
              </a:ext>
            </a:extLst>
          </p:cNvPr>
          <p:cNvSpPr txBox="1"/>
          <p:nvPr/>
        </p:nvSpPr>
        <p:spPr>
          <a:xfrm>
            <a:off x="6980826" y="271690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6599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3322-1B26-4B40-BA35-40DBCC7F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contribution</a:t>
            </a: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16A17BED-4585-43AA-BB42-95897BC6D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5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420171C0-6570-584D-A583-1988D7512C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7129" y="1671552"/>
                <a:ext cx="10984495" cy="45975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AutoNum type="arabicPeriod"/>
                </a:pPr>
                <a:endParaRPr lang="en-US" sz="2400" b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en-US" sz="2400" b="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implemented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b="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 1 and 2 pairs of jointly (discrete) distributed R.V’s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calculated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𝐶𝐿𝑇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where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𝑠𝑖𝑔𝑛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𝑠𝑖𝑔𝑛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en-US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found 2 counter examples:</a:t>
                </a:r>
                <a:endParaRPr lang="en-US" sz="2400" b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/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000" i="1" dirty="0"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/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𝑤h𝑒𝑛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sz="2000" b="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using CLT</a:t>
                </a:r>
              </a:p>
              <a:p>
                <a:pPr marL="514350" indent="-514350">
                  <a:buAutoNum type="arabicPeriod"/>
                </a:pPr>
                <a:r>
                  <a:rPr lang="en-US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During the research, w</a:t>
                </a:r>
                <a:r>
                  <a:rPr lang="en-US" sz="2400" b="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found a paper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with a supposed proof for tensorization!</a:t>
                </a:r>
                <a:endParaRPr lang="en-US" sz="2400" b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b="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But we found an error in the proof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Currently investigating the behavior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with n</a:t>
                </a:r>
                <a:endParaRPr lang="en-US" sz="2400" b="0" i="1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endParaRPr lang="en-US" sz="2000" b="0" i="1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:endParaRPr lang="en-US" sz="2400" dirty="0"/>
              </a:p>
            </p:txBody>
          </p:sp>
        </mc:Choice>
        <mc:Fallback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420171C0-6570-584D-A583-1988D7512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29" y="1671552"/>
                <a:ext cx="10984495" cy="4597539"/>
              </a:xfrm>
              <a:prstGeom prst="rect">
                <a:avLst/>
              </a:prstGeom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654B9F-98D7-9B4D-86F6-4E61E503D6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729814" y="567118"/>
                <a:ext cx="7027758" cy="132556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u="sng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000" b="0" i="1" u="sng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6000" b="0" i="1" u="sng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6000" i="1" u="sng" dirty="0">
                    <a:solidFill>
                      <a:schemeClr val="accent1"/>
                    </a:solidFill>
                  </a:rPr>
                  <a:t> does NOT tensorize!</a:t>
                </a:r>
                <a:br>
                  <a:rPr lang="en-US" sz="6000" b="1" dirty="0">
                    <a:solidFill>
                      <a:srgbClr val="00B05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>
                    <a:solidFill>
                      <a:schemeClr val="accent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(Contrary to what you may have heard)</a:t>
                </a:r>
                <a:endParaRPr lang="en-US" b="1" u="sng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654B9F-98D7-9B4D-86F6-4E61E503D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729814" y="567118"/>
                <a:ext cx="7027758" cy="1325563"/>
              </a:xfrm>
              <a:blipFill>
                <a:blip r:embed="rId3"/>
                <a:stretch>
                  <a:fillRect t="-11429" r="-903"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B61F5299-4A2A-D54B-9F92-EB74839D8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308" y="3589523"/>
            <a:ext cx="323356" cy="323356"/>
          </a:xfrm>
          <a:prstGeom prst="rect">
            <a:avLst/>
          </a:prstGeom>
        </p:spPr>
      </p:pic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60A7DF6D-D92A-6A47-8025-57371CACF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578" y="5318325"/>
            <a:ext cx="620615" cy="620615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908953EC-01F5-0B4C-B643-4170F9784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232" y="3922207"/>
            <a:ext cx="323356" cy="323356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69C01E93-F515-C044-8FBC-521F78086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96" y="4985641"/>
            <a:ext cx="323356" cy="323356"/>
          </a:xfrm>
          <a:prstGeom prst="rect">
            <a:avLst/>
          </a:prstGeom>
        </p:spPr>
      </p:pic>
      <p:pic>
        <p:nvPicPr>
          <p:cNvPr id="40" name="Graphic 39" descr="Eye">
            <a:extLst>
              <a:ext uri="{FF2B5EF4-FFF2-40B4-BE49-F238E27FC236}">
                <a16:creationId xmlns:a16="http://schemas.microsoft.com/office/drawing/2014/main" id="{BA6FC423-1A3A-524F-8D93-1049CEDCF2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9554" y="4135490"/>
            <a:ext cx="620615" cy="620615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10FC6858-DBC4-A24E-AE11-551C720DE1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8578" y="1949374"/>
            <a:ext cx="616155" cy="616155"/>
          </a:xfrm>
          <a:prstGeom prst="rect">
            <a:avLst/>
          </a:prstGeom>
        </p:spPr>
      </p:pic>
      <p:pic>
        <p:nvPicPr>
          <p:cNvPr id="47" name="Graphic 46" descr="Laptop">
            <a:extLst>
              <a:ext uri="{FF2B5EF4-FFF2-40B4-BE49-F238E27FC236}">
                <a16:creationId xmlns:a16="http://schemas.microsoft.com/office/drawing/2014/main" id="{48802987-C242-884A-AD6F-506FC3999D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2360" y="3048933"/>
            <a:ext cx="616155" cy="616155"/>
          </a:xfrm>
          <a:prstGeom prst="rect">
            <a:avLst/>
          </a:prstGeom>
        </p:spPr>
      </p:pic>
      <p:pic>
        <p:nvPicPr>
          <p:cNvPr id="49" name="Graphic 48" descr="Calculator">
            <a:extLst>
              <a:ext uri="{FF2B5EF4-FFF2-40B4-BE49-F238E27FC236}">
                <a16:creationId xmlns:a16="http://schemas.microsoft.com/office/drawing/2014/main" id="{EE5715E5-12B2-7C4B-A3DC-0EFCB475E0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2328" y="2502671"/>
            <a:ext cx="522616" cy="5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3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CA539A-8BBD-9745-8E25-6885F5323E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Some Implementation Details: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CA539A-8BBD-9745-8E25-6885F5323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EBBA4-4984-554A-9135-6E641087D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a given distribution Pxy: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to quantize x, y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jointly distributed with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2×2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for all possible quantizing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/>
                  <a:t>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runs</m:t>
                    </m:r>
                  </m:oMath>
                </a14:m>
                <a:r>
                  <a:rPr lang="en-US" b="0" dirty="0"/>
                  <a:t> (</a:t>
                </a:r>
                <a:r>
                  <a:rPr lang="en-US" b="0" dirty="0" err="1"/>
                  <a:t>m,n</a:t>
                </a:r>
                <a:r>
                  <a:rPr lang="en-US" b="0" dirty="0"/>
                  <a:t> are the cardinality of x, y resp.)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Calculating N pairs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sup>
                    </m:sSup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rgbClr val="C00000"/>
                    </a:solidFill>
                  </a:rPr>
                  <a:t>runs…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EBBA4-4984-554A-9135-6E641087D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07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4B9F-98D7-9B4D-86F6-4E61E503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Binary correlation: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FA334-C15B-5349-949D-4F02618175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072" y="1552575"/>
                <a:ext cx="10930247" cy="5038229"/>
              </a:xfrm>
            </p:spPr>
            <p:txBody>
              <a:bodyPr>
                <a:normAutofit fontScale="92500" lnSpcReduction="10000"/>
              </a:bodyPr>
              <a:lstStyle/>
              <a:p>
                <a:pPr lvl="0"/>
                <a:r>
                  <a:rPr lang="en-US" sz="2000" dirty="0"/>
                  <a:t>Given a random pair (X,Y) with joint distribution:</a:t>
                </a:r>
              </a:p>
              <a:p>
                <a:pPr marL="0" lv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𝑋𝑌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0"/>
                <a:r>
                  <a:rPr lang="en-US" sz="2000" dirty="0"/>
                  <a:t>And under some quantizing functions: </a:t>
                </a:r>
                <a:endParaRPr lang="en-US" sz="20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{0,1}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, g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𝐷𝑒𝑓𝑖𝑛𝑒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/>
                            <m:e/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</m:mr>
                          <m:mr>
                            <m:e/>
                            <m:e/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{0,1}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×2</m:t>
                        </m:r>
                      </m:sup>
                    </m:sSup>
                  </m:oMath>
                </a14:m>
                <a:r>
                  <a:rPr lang="en-US" sz="2000" dirty="0"/>
                  <a:t>, G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/>
                            <m:e/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mr>
                          <m:mr>
                            <m:e/>
                            <m:e/>
                          </m:mr>
                        </m:m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0"/>
                <a:r>
                  <a:rPr lang="en-US" sz="2000" dirty="0"/>
                  <a:t>Create a quantized pair with the distribution:</a:t>
                </a:r>
              </a:p>
              <a:p>
                <a:pPr lvl="0"/>
                <a:endParaRPr lang="en-US" sz="20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×2</m:t>
                          </m:r>
                        </m:sup>
                      </m:sSup>
                      <m:box>
                        <m:box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e/>
                            </m:mr>
                            <m:mr>
                              <m:e/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e/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/>
                              <m:e/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mr>
                            <m:mr>
                              <m:e/>
                              <m:e/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2×2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FA334-C15B-5349-949D-4F02618175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072" y="1552575"/>
                <a:ext cx="10930247" cy="5038229"/>
              </a:xfrm>
              <a:blipFill>
                <a:blip r:embed="rId2"/>
                <a:stretch>
                  <a:fillRect l="-348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18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EF71BE0A-75D7-B743-8F4F-D56A01EEA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24" name="Graphic 23" descr="Statistics">
            <a:extLst>
              <a:ext uri="{FF2B5EF4-FFF2-40B4-BE49-F238E27FC236}">
                <a16:creationId xmlns:a16="http://schemas.microsoft.com/office/drawing/2014/main" id="{E2844EE5-3A4B-43FD-AA68-5A7771FD4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98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BA5FA61-9A88-464D-82EA-B719198291B9}"/>
                  </a:ext>
                </a:extLst>
              </p:cNvPr>
              <p:cNvSpPr/>
              <p:nvPr/>
            </p:nvSpPr>
            <p:spPr>
              <a:xfrm>
                <a:off x="2466652" y="1271452"/>
                <a:ext cx="6490446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𝑋𝑌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i="1" dirty="0"/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BA5FA61-9A88-464D-82EA-B71919829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652" y="1271452"/>
                <a:ext cx="6490446" cy="542136"/>
              </a:xfrm>
              <a:prstGeom prst="rect">
                <a:avLst/>
              </a:prstGeom>
              <a:blipFill>
                <a:blip r:embed="rId2"/>
                <a:stretch>
                  <a:fillRect l="-1172" t="-681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B8A9A82-570F-EF4B-987A-FCD00972C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05" r="61285" b="79545"/>
          <a:stretch/>
        </p:blipFill>
        <p:spPr>
          <a:xfrm>
            <a:off x="560211" y="2411927"/>
            <a:ext cx="2833878" cy="943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689859-20F3-D64F-9B5D-5395E2AEE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" t="19142" r="12662" b="44735"/>
          <a:stretch/>
        </p:blipFill>
        <p:spPr>
          <a:xfrm>
            <a:off x="4631750" y="2362411"/>
            <a:ext cx="6366893" cy="2011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D2BA9E-64DC-4E48-AC0A-9E0B75AA5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920" r="61285" b="32259"/>
          <a:stretch/>
        </p:blipFill>
        <p:spPr>
          <a:xfrm>
            <a:off x="653033" y="5337879"/>
            <a:ext cx="3627239" cy="842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69401F-209B-1D48-801D-92EF722B8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" t="67853" r="57621" b="21764"/>
          <a:stretch/>
        </p:blipFill>
        <p:spPr>
          <a:xfrm>
            <a:off x="4553712" y="5471738"/>
            <a:ext cx="4067688" cy="762611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C03DA516-9536-5743-9CCD-658732A7BEE6}"/>
              </a:ext>
            </a:extLst>
          </p:cNvPr>
          <p:cNvSpPr/>
          <p:nvPr/>
        </p:nvSpPr>
        <p:spPr>
          <a:xfrm>
            <a:off x="584925" y="5391667"/>
            <a:ext cx="3422299" cy="329184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D40536F-724C-3443-9C72-7272A9394D6C}"/>
              </a:ext>
            </a:extLst>
          </p:cNvPr>
          <p:cNvSpPr/>
          <p:nvPr/>
        </p:nvSpPr>
        <p:spPr>
          <a:xfrm>
            <a:off x="4553712" y="5391667"/>
            <a:ext cx="3627239" cy="329184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A8F6C2-2DEB-0545-958E-6070F970B8B7}"/>
              </a:ext>
            </a:extLst>
          </p:cNvPr>
          <p:cNvCxnSpPr/>
          <p:nvPr/>
        </p:nvCxnSpPr>
        <p:spPr>
          <a:xfrm>
            <a:off x="4423719" y="2362411"/>
            <a:ext cx="0" cy="427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D014EDC0-8D22-EF46-9023-651145ED9655}"/>
              </a:ext>
            </a:extLst>
          </p:cNvPr>
          <p:cNvSpPr/>
          <p:nvPr/>
        </p:nvSpPr>
        <p:spPr>
          <a:xfrm>
            <a:off x="4007224" y="4275440"/>
            <a:ext cx="725414" cy="278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22AEFA-D291-9F4B-BA41-F1AC98AD57A8}"/>
              </a:ext>
            </a:extLst>
          </p:cNvPr>
          <p:cNvSpPr/>
          <p:nvPr/>
        </p:nvSpPr>
        <p:spPr>
          <a:xfrm>
            <a:off x="1690505" y="320632"/>
            <a:ext cx="6490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Counter example 1:</a:t>
            </a:r>
          </a:p>
          <a:p>
            <a:pPr algn="ctr"/>
            <a:r>
              <a:rPr lang="en-US" sz="2800" dirty="0"/>
              <a:t>Two-pairs</a:t>
            </a:r>
          </a:p>
        </p:txBody>
      </p:sp>
    </p:spTree>
    <p:extLst>
      <p:ext uri="{BB962C8B-B14F-4D97-AF65-F5344CB8AC3E}">
        <p14:creationId xmlns:p14="http://schemas.microsoft.com/office/powerpoint/2010/main" val="3741434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BA5FA61-9A88-464D-82EA-B719198291B9}"/>
                  </a:ext>
                </a:extLst>
              </p:cNvPr>
              <p:cNvSpPr/>
              <p:nvPr/>
            </p:nvSpPr>
            <p:spPr>
              <a:xfrm>
                <a:off x="2489909" y="1257782"/>
                <a:ext cx="73510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𝑋𝑌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i="1" dirty="0"/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𝑤h𝑒𝑛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BA5FA61-9A88-464D-82EA-B71919829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909" y="1257782"/>
                <a:ext cx="7351059" cy="523220"/>
              </a:xfrm>
              <a:prstGeom prst="rect">
                <a:avLst/>
              </a:prstGeom>
              <a:blipFill>
                <a:blip r:embed="rId2"/>
                <a:stretch>
                  <a:fillRect l="-862" t="-952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80E2DDF-6EE3-7541-9286-433A5E4FC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07" b="25927"/>
          <a:stretch/>
        </p:blipFill>
        <p:spPr>
          <a:xfrm>
            <a:off x="1041400" y="2350390"/>
            <a:ext cx="5054600" cy="32498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246547-3284-3A4F-A01E-9533986F23BD}"/>
                  </a:ext>
                </a:extLst>
              </p:cNvPr>
              <p:cNvSpPr txBox="1"/>
              <p:nvPr/>
            </p:nvSpPr>
            <p:spPr>
              <a:xfrm>
                <a:off x="5960075" y="2350390"/>
                <a:ext cx="5054599" cy="2404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𝐶𝐿𝑇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arcsin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𝑠𝑖𝑔𝑛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𝑠𝑖𝑔𝑛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→∞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𝐶𝐿𝑇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246547-3284-3A4F-A01E-9533986F2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075" y="2350390"/>
                <a:ext cx="5054599" cy="2404569"/>
              </a:xfrm>
              <a:prstGeom prst="rect">
                <a:avLst/>
              </a:prstGeom>
              <a:blipFill>
                <a:blip r:embed="rId4"/>
                <a:stretch>
                  <a:fillRect l="-501" t="-10526" b="-4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ame 11">
            <a:extLst>
              <a:ext uri="{FF2B5EF4-FFF2-40B4-BE49-F238E27FC236}">
                <a16:creationId xmlns:a16="http://schemas.microsoft.com/office/drawing/2014/main" id="{F375DEE6-7862-6A45-ABE7-46C5A76501D8}"/>
              </a:ext>
            </a:extLst>
          </p:cNvPr>
          <p:cNvSpPr/>
          <p:nvPr/>
        </p:nvSpPr>
        <p:spPr>
          <a:xfrm>
            <a:off x="778760" y="4662408"/>
            <a:ext cx="3422299" cy="937810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43D69D-3FE2-1F47-83C7-EB377C99355A}"/>
              </a:ext>
            </a:extLst>
          </p:cNvPr>
          <p:cNvSpPr/>
          <p:nvPr/>
        </p:nvSpPr>
        <p:spPr>
          <a:xfrm>
            <a:off x="2151614" y="253298"/>
            <a:ext cx="6490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Counter example 2:</a:t>
            </a:r>
          </a:p>
          <a:p>
            <a:pPr algn="ctr"/>
            <a:r>
              <a:rPr lang="en-US" sz="2800" dirty="0"/>
              <a:t>Educated guess (CLT)</a:t>
            </a:r>
          </a:p>
        </p:txBody>
      </p:sp>
    </p:spTree>
    <p:extLst>
      <p:ext uri="{BB962C8B-B14F-4D97-AF65-F5344CB8AC3E}">
        <p14:creationId xmlns:p14="http://schemas.microsoft.com/office/powerpoint/2010/main" val="41956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D8901E-862E-5740-A988-05F973239AF0}"/>
              </a:ext>
            </a:extLst>
          </p:cNvPr>
          <p:cNvSpPr txBox="1">
            <a:spLocks/>
          </p:cNvSpPr>
          <p:nvPr/>
        </p:nvSpPr>
        <p:spPr>
          <a:xfrm>
            <a:off x="479852" y="477985"/>
            <a:ext cx="108265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We’ll talk about 2 measures of dependence: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E88977-F9ED-C241-8608-F16FB77C306A}"/>
                  </a:ext>
                </a:extLst>
              </p:cNvPr>
              <p:cNvSpPr txBox="1"/>
              <p:nvPr/>
            </p:nvSpPr>
            <p:spPr>
              <a:xfrm>
                <a:off x="716691" y="3138079"/>
                <a:ext cx="852616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4000" dirty="0"/>
                  <a:t>The maximal correlation,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4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4000" dirty="0"/>
                  <a:t>The binary maximal correlations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E88977-F9ED-C241-8608-F16FB77C3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91" y="3138079"/>
                <a:ext cx="8526162" cy="1323439"/>
              </a:xfrm>
              <a:prstGeom prst="rect">
                <a:avLst/>
              </a:prstGeom>
              <a:blipFill>
                <a:blip r:embed="rId2"/>
                <a:stretch>
                  <a:fillRect l="-2229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980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6F49-517B-CC4D-A3E2-DE8B8D2A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1" y="2553245"/>
            <a:ext cx="8387148" cy="1325563"/>
          </a:xfrm>
        </p:spPr>
        <p:txBody>
          <a:bodyPr/>
          <a:lstStyle/>
          <a:p>
            <a:r>
              <a:rPr lang="en-US" dirty="0"/>
              <a:t>The issue with Kumar’s proof</a:t>
            </a:r>
          </a:p>
        </p:txBody>
      </p:sp>
      <p:pic>
        <p:nvPicPr>
          <p:cNvPr id="12" name="Graphic 11" descr="Stethoscope">
            <a:extLst>
              <a:ext uri="{FF2B5EF4-FFF2-40B4-BE49-F238E27FC236}">
                <a16:creationId xmlns:a16="http://schemas.microsoft.com/office/drawing/2014/main" id="{CC9C61A2-243C-C546-8D93-4BDD7493E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627" y="2628290"/>
            <a:ext cx="1175474" cy="117547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8B3E58-E738-E94B-B42D-8EC7F78A7E82}"/>
              </a:ext>
            </a:extLst>
          </p:cNvPr>
          <p:cNvSpPr/>
          <p:nvPr/>
        </p:nvSpPr>
        <p:spPr>
          <a:xfrm>
            <a:off x="642257" y="6059481"/>
            <a:ext cx="10297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[4] G. Kumar, Binary Renyi Correlation A simpler proof of </a:t>
            </a:r>
            <a:r>
              <a:rPr lang="en-US" dirty="0" err="1"/>
              <a:t>Witsenhausen’s</a:t>
            </a:r>
            <a:r>
              <a:rPr lang="en-US" dirty="0"/>
              <a:t> result and a tighter upper bound</a:t>
            </a:r>
          </a:p>
        </p:txBody>
      </p:sp>
    </p:spTree>
    <p:extLst>
      <p:ext uri="{BB962C8B-B14F-4D97-AF65-F5344CB8AC3E}">
        <p14:creationId xmlns:p14="http://schemas.microsoft.com/office/powerpoint/2010/main" val="125657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7ED420-5E57-8548-A5B3-23ADAF82B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9187"/>
                <a:ext cx="10515600" cy="915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first part of the paper proves tensorization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the general case. This proof is correct and builds upon a simple lemma: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7ED420-5E57-8548-A5B3-23ADAF82B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9187"/>
                <a:ext cx="10515600" cy="915338"/>
              </a:xfrm>
              <a:blipFill>
                <a:blip r:embed="rId2"/>
                <a:stretch>
                  <a:fillRect l="-965" t="-10959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1D85849-BA90-9646-9229-322CA292B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1392006"/>
            <a:ext cx="7886700" cy="2425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B5F4DF-F3C2-C64D-BB2C-D2795D4E37E3}"/>
              </a:ext>
            </a:extLst>
          </p:cNvPr>
          <p:cNvSpPr/>
          <p:nvPr/>
        </p:nvSpPr>
        <p:spPr>
          <a:xfrm>
            <a:off x="642257" y="6059481"/>
            <a:ext cx="10297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[4] G. Kumar, Binary Renyi Correlation A simpler proof of </a:t>
            </a:r>
            <a:r>
              <a:rPr lang="en-US" dirty="0" err="1"/>
              <a:t>Witsenhausen’s</a:t>
            </a:r>
            <a:r>
              <a:rPr lang="en-US" dirty="0"/>
              <a:t> result and a tighter upper bound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42F449-FD5F-D448-9A5D-335659595B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5" b="2119"/>
          <a:stretch/>
        </p:blipFill>
        <p:spPr>
          <a:xfrm>
            <a:off x="1847850" y="4378035"/>
            <a:ext cx="7048500" cy="1224000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5C12E1D-CF56-FC4C-8260-E27EA68AA1DD}"/>
              </a:ext>
            </a:extLst>
          </p:cNvPr>
          <p:cNvSpPr txBox="1">
            <a:spLocks/>
          </p:cNvSpPr>
          <p:nvPr/>
        </p:nvSpPr>
        <p:spPr>
          <a:xfrm>
            <a:off x="838200" y="3873296"/>
            <a:ext cx="10515600" cy="56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proof, the lemma is used </a:t>
            </a:r>
            <a:r>
              <a:rPr lang="en-US" b="1" dirty="0"/>
              <a:t>under conditional expectation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4">
                <a:extLst>
                  <a:ext uri="{FF2B5EF4-FFF2-40B4-BE49-F238E27FC236}">
                    <a16:creationId xmlns:a16="http://schemas.microsoft.com/office/drawing/2014/main" id="{B60B728D-E7EC-C340-BBAF-403FFA9CE4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578389"/>
                <a:ext cx="10515600" cy="5601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(The correct </a:t>
                </a:r>
                <a:r>
                  <a:rPr lang="en-US" dirty="0" err="1"/>
                  <a:t>synthax</a:t>
                </a:r>
                <a:r>
                  <a:rPr lang="en-US" dirty="0"/>
                  <a:t> should be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(…)=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(…))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4">
                <a:extLst>
                  <a:ext uri="{FF2B5EF4-FFF2-40B4-BE49-F238E27FC236}">
                    <a16:creationId xmlns:a16="http://schemas.microsoft.com/office/drawing/2014/main" id="{B60B728D-E7EC-C340-BBAF-403FFA9CE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78389"/>
                <a:ext cx="10515600" cy="560159"/>
              </a:xfrm>
              <a:prstGeom prst="rect">
                <a:avLst/>
              </a:prstGeom>
              <a:blipFill>
                <a:blip r:embed="rId5"/>
                <a:stretch>
                  <a:fillRect l="-965" t="-13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969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7ED420-5E57-8548-A5B3-23ADAF82B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7926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Second part deals with the binary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, and states the following lemma: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B7ED420-5E57-8548-A5B3-23ADAF82B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7926"/>
                <a:ext cx="10515600" cy="4351338"/>
              </a:xfrm>
              <a:blipFill>
                <a:blip r:embed="rId2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8B5F4DF-F3C2-C64D-BB2C-D2795D4E37E3}"/>
              </a:ext>
            </a:extLst>
          </p:cNvPr>
          <p:cNvSpPr/>
          <p:nvPr/>
        </p:nvSpPr>
        <p:spPr>
          <a:xfrm>
            <a:off x="642257" y="6059481"/>
            <a:ext cx="10297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[4] G. Kumar, Binary Renyi Correlation A simpler proof of </a:t>
            </a:r>
            <a:r>
              <a:rPr lang="en-US" dirty="0" err="1"/>
              <a:t>Witsenhausen’s</a:t>
            </a:r>
            <a:r>
              <a:rPr lang="en-US" dirty="0"/>
              <a:t> result and a tighter upper bound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67293-ED59-374C-9012-B7F3866D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" y="1919688"/>
            <a:ext cx="12192000" cy="12239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AB45BB-1EA1-D448-B78D-C7DFF09465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20" r="-10620"/>
          <a:stretch/>
        </p:blipFill>
        <p:spPr>
          <a:xfrm>
            <a:off x="1296000" y="3034166"/>
            <a:ext cx="12192000" cy="15673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2124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7ED420-5E57-8548-A5B3-23ADAF82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926"/>
            <a:ext cx="10515600" cy="1794810"/>
          </a:xfrm>
        </p:spPr>
        <p:txBody>
          <a:bodyPr>
            <a:normAutofit/>
          </a:bodyPr>
          <a:lstStyle/>
          <a:p>
            <a:r>
              <a:rPr lang="en-US" dirty="0"/>
              <a:t>Going back to the required transition: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5F4DF-F3C2-C64D-BB2C-D2795D4E37E3}"/>
              </a:ext>
            </a:extLst>
          </p:cNvPr>
          <p:cNvSpPr/>
          <p:nvPr/>
        </p:nvSpPr>
        <p:spPr>
          <a:xfrm>
            <a:off x="642257" y="6059481"/>
            <a:ext cx="10297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[4] G. Kumar, Binary Renyi Correlation A simpler proof of </a:t>
            </a:r>
            <a:r>
              <a:rPr lang="en-US" dirty="0" err="1"/>
              <a:t>Witsenhausen’s</a:t>
            </a:r>
            <a:r>
              <a:rPr lang="en-US" dirty="0"/>
              <a:t> result and a tighter upper bound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F943D-A0A7-0141-83E5-A75341CA0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85" b="2119"/>
          <a:stretch/>
        </p:blipFill>
        <p:spPr>
          <a:xfrm>
            <a:off x="1958686" y="1538736"/>
            <a:ext cx="7048500" cy="1224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7C59B3-454C-5C4D-9469-EB1B9656B756}"/>
              </a:ext>
            </a:extLst>
          </p:cNvPr>
          <p:cNvSpPr/>
          <p:nvPr/>
        </p:nvSpPr>
        <p:spPr>
          <a:xfrm>
            <a:off x="838200" y="2762736"/>
            <a:ext cx="45798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new claim essentially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E6BDEB-E302-554D-85CB-BDADE9E1C135}"/>
                  </a:ext>
                </a:extLst>
              </p:cNvPr>
              <p:cNvSpPr/>
              <p:nvPr/>
            </p:nvSpPr>
            <p:spPr>
              <a:xfrm>
                <a:off x="920625" y="3429000"/>
                <a:ext cx="5853334" cy="809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E6BDEB-E302-554D-85CB-BDADE9E1C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25" y="3429000"/>
                <a:ext cx="5853334" cy="809452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148E4F2-78F6-9A41-9261-76EB1242E325}"/>
              </a:ext>
            </a:extLst>
          </p:cNvPr>
          <p:cNvSpPr/>
          <p:nvPr/>
        </p:nvSpPr>
        <p:spPr>
          <a:xfrm>
            <a:off x="920625" y="4628320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But this doesn’t hold under the conditional expectation </a:t>
            </a:r>
            <a:r>
              <a:rPr lang="en-US" sz="2800" b="1" dirty="0"/>
              <a:t>and</a:t>
            </a:r>
            <a:r>
              <a:rPr lang="en-US" sz="2800" dirty="0"/>
              <a:t> the binary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834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EDEA-8D20-2A47-AEA1-833151B9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59497C9B-43AA-40C4-AF7F-746065FEF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65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6F49-517B-CC4D-A3E2-DE8B8D2A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386" y="2322172"/>
            <a:ext cx="10515600" cy="25600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1. The maximal correlation tensorizes</a:t>
            </a:r>
            <a:br>
              <a:rPr lang="en-US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2. The binary version doesn’t</a:t>
            </a:r>
            <a:br>
              <a:rPr lang="en-US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3. Be careful with conditional expectations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52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BCC2-2476-984E-806B-2E80C941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92" y="3431894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1D4BD63F-B602-5C45-9050-99EBE962B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053" y="304604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57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A49C997-DEDE-5042-8F8C-184D8174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472" y="938149"/>
            <a:ext cx="6436832" cy="5659821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38632CB6-5393-054E-B751-68A61E92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7" y="294430"/>
            <a:ext cx="3840677" cy="868125"/>
          </a:xfrm>
        </p:spPr>
        <p:txBody>
          <a:bodyPr>
            <a:normAutofit/>
          </a:bodyPr>
          <a:lstStyle/>
          <a:p>
            <a:r>
              <a:rPr lang="en-US" dirty="0"/>
              <a:t>Max or sup?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CE93DDCC-CE8D-5F49-B917-737DE4B30D9C}"/>
              </a:ext>
            </a:extLst>
          </p:cNvPr>
          <p:cNvSpPr txBox="1">
            <a:spLocks/>
          </p:cNvSpPr>
          <p:nvPr/>
        </p:nvSpPr>
        <p:spPr>
          <a:xfrm>
            <a:off x="339437" y="1325604"/>
            <a:ext cx="3840677" cy="86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question is of attainability</a:t>
            </a:r>
          </a:p>
        </p:txBody>
      </p:sp>
    </p:spTree>
    <p:extLst>
      <p:ext uri="{BB962C8B-B14F-4D97-AF65-F5344CB8AC3E}">
        <p14:creationId xmlns:p14="http://schemas.microsoft.com/office/powerpoint/2010/main" val="148826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66B0-4279-774A-A9AA-0EE75C62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pic>
        <p:nvPicPr>
          <p:cNvPr id="21" name="Graphic 20" descr="Map with pin">
            <a:extLst>
              <a:ext uri="{FF2B5EF4-FFF2-40B4-BE49-F238E27FC236}">
                <a16:creationId xmlns:a16="http://schemas.microsoft.com/office/drawing/2014/main" id="{0925E46A-7BF7-4D5E-97AB-0016709AB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8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D8901E-862E-5740-A988-05F973239AF0}"/>
              </a:ext>
            </a:extLst>
          </p:cNvPr>
          <p:cNvSpPr txBox="1">
            <a:spLocks/>
          </p:cNvSpPr>
          <p:nvPr/>
        </p:nvSpPr>
        <p:spPr>
          <a:xfrm>
            <a:off x="838199" y="354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Pearson</a:t>
            </a:r>
            <a:r>
              <a:rPr lang="en-US" sz="4800" dirty="0"/>
              <a:t> Correlation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E88977-F9ED-C241-8608-F16FB77C306A}"/>
                  </a:ext>
                </a:extLst>
              </p:cNvPr>
              <p:cNvSpPr txBox="1"/>
              <p:nvPr/>
            </p:nvSpPr>
            <p:spPr>
              <a:xfrm>
                <a:off x="1023550" y="2451741"/>
                <a:ext cx="10144897" cy="258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𝑜𝑣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dirty="0">
                  <a:highlight>
                    <a:srgbClr val="FFFF00"/>
                  </a:highlight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A measure of </a:t>
                </a:r>
                <a:r>
                  <a:rPr lang="en-US" sz="3200" b="1" dirty="0"/>
                  <a:t>Linear </a:t>
                </a:r>
                <a:r>
                  <a:rPr lang="en-US" sz="3200" dirty="0"/>
                  <a:t>dependence between two </a:t>
                </a:r>
                <a:r>
                  <a:rPr lang="en-US" sz="3200" dirty="0" err="1"/>
                  <a:t>r.v’s</a:t>
                </a:r>
                <a:endParaRPr lang="en-US" sz="3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(X,Y) can be dependent </a:t>
                </a:r>
                <a:r>
                  <a:rPr lang="en-US" sz="3200"/>
                  <a:t>but uncorrelated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E88977-F9ED-C241-8608-F16FB77C3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0" y="2451741"/>
                <a:ext cx="10144897" cy="2588209"/>
              </a:xfrm>
              <a:prstGeom prst="rect">
                <a:avLst/>
              </a:prstGeom>
              <a:blipFill>
                <a:blip r:embed="rId2"/>
                <a:stretch>
                  <a:fillRect l="-1377" b="-5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58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AF313B0-AFDE-8345-9D77-9EC5E69A19C6}"/>
              </a:ext>
            </a:extLst>
          </p:cNvPr>
          <p:cNvGrpSpPr/>
          <p:nvPr/>
        </p:nvGrpSpPr>
        <p:grpSpPr>
          <a:xfrm>
            <a:off x="134185" y="3811561"/>
            <a:ext cx="7237156" cy="2572648"/>
            <a:chOff x="134185" y="3811561"/>
            <a:chExt cx="7237156" cy="25726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D99475F-BD7B-2B45-B28A-A963FB05D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185" y="3811561"/>
              <a:ext cx="7237156" cy="2572648"/>
            </a:xfrm>
            <a:prstGeom prst="rect">
              <a:avLst/>
            </a:prstGeom>
          </p:spPr>
        </p:pic>
        <p:sp>
          <p:nvSpPr>
            <p:cNvPr id="16" name="Round Single Corner Rectangle 15">
              <a:extLst>
                <a:ext uri="{FF2B5EF4-FFF2-40B4-BE49-F238E27FC236}">
                  <a16:creationId xmlns:a16="http://schemas.microsoft.com/office/drawing/2014/main" id="{3E9DC44D-5B9B-5347-839C-980037421D0C}"/>
                </a:ext>
              </a:extLst>
            </p:cNvPr>
            <p:cNvSpPr/>
            <p:nvPr/>
          </p:nvSpPr>
          <p:spPr>
            <a:xfrm>
              <a:off x="2962656" y="4803648"/>
              <a:ext cx="1219200" cy="207264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B4010CE-6130-F444-8304-27D10FBF1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025" y="3899684"/>
            <a:ext cx="3620937" cy="2797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3230965-00DD-C844-8438-52434E02407E}"/>
                  </a:ext>
                </a:extLst>
              </p:cNvPr>
              <p:cNvSpPr/>
              <p:nvPr/>
            </p:nvSpPr>
            <p:spPr>
              <a:xfrm>
                <a:off x="838200" y="1317043"/>
                <a:ext cx="9996616" cy="2690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20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𝑆𝑢𝑏𝑗𝑒𝑐𝑡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𝑡𝑜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endParaRPr lang="en-US" sz="2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Intuition</a:t>
                </a:r>
                <a:r>
                  <a:rPr lang="en-US" sz="2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find transformations U=f(X), V=g(Y) that maximize the </a:t>
                </a:r>
                <a:r>
                  <a:rPr lang="en-US" sz="20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Pearson correlation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3230965-00DD-C844-8438-52434E024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17043"/>
                <a:ext cx="9996616" cy="2690673"/>
              </a:xfrm>
              <a:prstGeom prst="rect">
                <a:avLst/>
              </a:prstGeom>
              <a:blipFill>
                <a:blip r:embed="rId4"/>
                <a:stretch>
                  <a:fillRect l="-508" b="-2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C54705F4-B883-8F42-BE74-99323313B52A}"/>
              </a:ext>
            </a:extLst>
          </p:cNvPr>
          <p:cNvSpPr txBox="1">
            <a:spLocks/>
          </p:cNvSpPr>
          <p:nvPr/>
        </p:nvSpPr>
        <p:spPr>
          <a:xfrm>
            <a:off x="578708" y="455528"/>
            <a:ext cx="108883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Hirschfeld-Gebelein-Renyi Maximal Correlation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77F0F-FE38-DA47-BEBD-1F5918331DB6}"/>
              </a:ext>
            </a:extLst>
          </p:cNvPr>
          <p:cNvSpPr txBox="1"/>
          <p:nvPr/>
        </p:nvSpPr>
        <p:spPr>
          <a:xfrm>
            <a:off x="838200" y="6368287"/>
            <a:ext cx="25603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[*] </a:t>
            </a:r>
            <a:r>
              <a:rPr lang="en-US" sz="1050" dirty="0" err="1"/>
              <a:t>Feizi</a:t>
            </a:r>
            <a:r>
              <a:rPr lang="en-US" sz="1050" dirty="0"/>
              <a:t> et al. Network Maximal Correlation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2E7589-1CFC-3245-9CA7-274FE5546FBC}"/>
              </a:ext>
            </a:extLst>
          </p:cNvPr>
          <p:cNvSpPr txBox="1"/>
          <p:nvPr/>
        </p:nvSpPr>
        <p:spPr>
          <a:xfrm>
            <a:off x="3739822" y="616343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[*]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E8EED-C743-F64D-B264-BE0A3910B3ED}"/>
              </a:ext>
            </a:extLst>
          </p:cNvPr>
          <p:cNvSpPr txBox="1"/>
          <p:nvPr/>
        </p:nvSpPr>
        <p:spPr>
          <a:xfrm rot="1458976">
            <a:off x="7220647" y="5840273"/>
            <a:ext cx="239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Simple example: Wages</a:t>
            </a:r>
          </a:p>
          <a:p>
            <a:r>
              <a:rPr lang="en-US" i="1" dirty="0">
                <a:highlight>
                  <a:srgbClr val="FFFF00"/>
                </a:highlight>
              </a:rPr>
              <a:t>(Before and after tax)</a:t>
            </a:r>
          </a:p>
        </p:txBody>
      </p:sp>
    </p:spTree>
    <p:extLst>
      <p:ext uri="{BB962C8B-B14F-4D97-AF65-F5344CB8AC3E}">
        <p14:creationId xmlns:p14="http://schemas.microsoft.com/office/powerpoint/2010/main" val="217697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846316-5865-8D4E-BD9B-68E2A13E4082}"/>
              </a:ext>
            </a:extLst>
          </p:cNvPr>
          <p:cNvSpPr/>
          <p:nvPr/>
        </p:nvSpPr>
        <p:spPr>
          <a:xfrm>
            <a:off x="478417" y="3929446"/>
            <a:ext cx="11003667" cy="1238491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3230965-00DD-C844-8438-52434E02407E}"/>
                  </a:ext>
                </a:extLst>
              </p:cNvPr>
              <p:cNvSpPr/>
              <p:nvPr/>
            </p:nvSpPr>
            <p:spPr>
              <a:xfrm>
                <a:off x="586449" y="1690062"/>
                <a:ext cx="10787605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Measures general statistical dependence: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𝑖𝑓𝑓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𝑖𝑛𝑑𝑒𝑝𝑒𝑛𝑑𝑒𝑛𝑡</m:t>
                    </m:r>
                  </m:oMath>
                </a14:m>
                <a:endParaRPr lang="en-US" sz="2000" b="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𝑡h𝑒𝑟𝑒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𝑠𝑡𝑟𝑖𝑐𝑡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𝑑𝑒𝑝𝑒𝑛𝑑𝑒𝑛𝑐𝑒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𝑏𝑒𝑡𝑤𝑒𝑒𝑛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endParaRPr lang="en-US" sz="2000" b="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b="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Closely related to </a:t>
                </a:r>
                <a:r>
                  <a:rPr lang="en-US" sz="2000" dirty="0" err="1">
                    <a:latin typeface="Calibri" panose="020F0502020204030204" pitchFamily="34" charset="0"/>
                    <a:cs typeface="Arial" panose="020B0604020202020204" pitchFamily="34" charset="0"/>
                  </a:rPr>
                  <a:t>Gács-Körner</a:t>
                </a:r>
                <a:r>
                  <a:rPr lang="en-US" sz="2000" dirty="0">
                    <a:latin typeface="Calibri" panose="020F0502020204030204" pitchFamily="34" charset="0"/>
                    <a:cs typeface="Arial" panose="020B0604020202020204" pitchFamily="34" charset="0"/>
                  </a:rPr>
                  <a:t> common information: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𝐺𝐾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𝑖𝑓𝑓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[1]</a:t>
                </a:r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making a nontrivial statement on X and Y resp. with a probability of agreement of one</a:t>
                </a:r>
              </a:p>
              <a:p>
                <a:pPr marL="285750" indent="-28575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20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="1" u="sng" dirty="0"/>
                  <a:t>Tensorizes</a:t>
                </a:r>
                <a:r>
                  <a:rPr lang="en-US" sz="2000" dirty="0"/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n i.i.d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000" dirty="0"/>
                  <a:t> each,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000" dirty="0"/>
                  <a:t>. This was proven by Witsenhausen</a:t>
                </a:r>
                <a:r>
                  <a:rPr lang="en-US" sz="1400" dirty="0"/>
                  <a:t>[1]</a:t>
                </a:r>
                <a:endParaRPr lang="en-US" sz="2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3230965-00DD-C844-8438-52434E024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9" y="1690062"/>
                <a:ext cx="10787605" cy="3477875"/>
              </a:xfrm>
              <a:prstGeom prst="rect">
                <a:avLst/>
              </a:prstGeom>
              <a:blipFill>
                <a:blip r:embed="rId3"/>
                <a:stretch>
                  <a:fillRect l="-353" t="-727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E9357213-D0B4-1C4E-B530-F4E51122D0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17946" y="364499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4800" dirty="0"/>
                  <a:t>Some properties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4800" dirty="0"/>
                  <a:t>:</a:t>
                </a:r>
              </a:p>
            </p:txBody>
          </p:sp>
        </mc:Choice>
        <mc:Fallback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E9357213-D0B4-1C4E-B530-F4E51122D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7946" y="364499"/>
                <a:ext cx="10515600" cy="1325563"/>
              </a:xfrm>
              <a:blipFill>
                <a:blip r:embed="rId4"/>
                <a:stretch>
                  <a:fillRect l="-2533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3E6B73F-20ED-7E4A-AE0A-05594478DEF6}"/>
              </a:ext>
            </a:extLst>
          </p:cNvPr>
          <p:cNvSpPr/>
          <p:nvPr/>
        </p:nvSpPr>
        <p:spPr>
          <a:xfrm>
            <a:off x="478419" y="6215876"/>
            <a:ext cx="95915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[1] H.S. Witsenhausen,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On sequences of pairs of dependent random variables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32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3230965-00DD-C844-8438-52434E02407E}"/>
                  </a:ext>
                </a:extLst>
              </p:cNvPr>
              <p:cNvSpPr/>
              <p:nvPr/>
            </p:nvSpPr>
            <p:spPr>
              <a:xfrm>
                <a:off x="838200" y="2009419"/>
                <a:ext cx="9996616" cy="4061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the discrete joint distribution of (X,Y) with the marginals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Define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</m:oMath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sz="200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hen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second largest singular value of Q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u,v</a:t>
                </a:r>
                <a:r>
                  <a:rPr lang="en-US" sz="2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resp. (left and right) singular vectors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With f(x), g(y) satisfying the required constraints (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𝔼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eqAr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sz="200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3230965-00DD-C844-8438-52434E024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09419"/>
                <a:ext cx="9996616" cy="4061433"/>
              </a:xfrm>
              <a:prstGeom prst="rect">
                <a:avLst/>
              </a:prstGeom>
              <a:blipFill>
                <a:blip r:embed="rId2"/>
                <a:stretch>
                  <a:fillRect l="-381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E9357213-D0B4-1C4E-B530-F4E51122D0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(discrete distributions) </a:t>
                </a:r>
                <a:r>
                  <a:rPr lang="en-US" sz="2800" dirty="0"/>
                  <a:t>[2]</a:t>
                </a:r>
                <a:endParaRPr lang="en-US" dirty="0"/>
              </a:p>
            </p:txBody>
          </p:sp>
        </mc:Choice>
        <mc:Fallback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E9357213-D0B4-1C4E-B530-F4E51122D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7A65796-06D1-9B4F-96C1-09E474857EBA}"/>
              </a:ext>
            </a:extLst>
          </p:cNvPr>
          <p:cNvSpPr/>
          <p:nvPr/>
        </p:nvSpPr>
        <p:spPr>
          <a:xfrm>
            <a:off x="576942" y="5979663"/>
            <a:ext cx="9797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MBX12"/>
              </a:rPr>
              <a:t>[2] G. Kumar. On Sequences of Pairs of Dependent Random Variables A simpler proof of the main result using SVD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676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3230965-00DD-C844-8438-52434E02407E}"/>
                  </a:ext>
                </a:extLst>
              </p:cNvPr>
              <p:cNvSpPr/>
              <p:nvPr/>
            </p:nvSpPr>
            <p:spPr>
              <a:xfrm>
                <a:off x="838200" y="1459194"/>
                <a:ext cx="9996616" cy="53175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be 2 i.i.d random pairs. Each with (discrete) joint distribution of </a:t>
                </a:r>
              </a:p>
              <a:p>
                <a:pPr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(</m:t>
                    </m:r>
                    <m:r>
                      <m:rPr>
                        <m:nor/>
                      </m:rPr>
                      <a:rPr lang="en-US" sz="1400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sz="1400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0" i="1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and</m:t>
                    </m:r>
                    <m:r>
                      <m:rPr>
                        <m:nor/>
                      </m:rPr>
                      <a:rPr lang="en-US" sz="1400" b="0" i="1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Y</m:t>
                    </m:r>
                    <m:r>
                      <m:rPr>
                        <m:nor/>
                      </m:rPr>
                      <a:rPr lang="en-US" sz="1400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0" i="1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with</m:t>
                    </m:r>
                    <m:r>
                      <m:rPr>
                        <m:nor/>
                      </m:rPr>
                      <a:rPr lang="en-US" sz="1400" b="0" i="1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0" i="1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alphabet</m:t>
                    </m:r>
                    <m:r>
                      <m:rPr>
                        <m:nor/>
                      </m:rPr>
                      <a:rPr lang="en-US" sz="1400" b="0" i="1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0" i="1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sizes</m:t>
                    </m:r>
                    <m:r>
                      <m:rPr>
                        <m:nor/>
                      </m:rPr>
                      <a:rPr lang="en-US" sz="1400" b="0" i="1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0" i="1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m</m:t>
                    </m:r>
                    <m:r>
                      <m:rPr>
                        <m:nor/>
                      </m:rPr>
                      <a:rPr lang="en-US" sz="1400" b="0" i="1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1400" b="0" i="1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n</m:t>
                    </m:r>
                    <m:r>
                      <m:rPr>
                        <m:nor/>
                      </m:rPr>
                      <a:rPr lang="en-US" sz="1400" b="0" i="1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0" i="1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resp</m:t>
                    </m:r>
                    <m:r>
                      <m:rPr>
                        <m:nor/>
                      </m:rPr>
                      <a:rPr lang="en-US" sz="1400" b="0" i="1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n-US" sz="1400" b="0" i="1" dirty="0">
                    <a:latin typeface="Calibri" panose="020F050202020403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285750" indent="-28575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Arial" panose="020B0604020202020204" pitchFamily="34" charset="0"/>
                  </a:rPr>
                  <a:t>Then:</a:t>
                </a:r>
              </a:p>
              <a:p>
                <a:pPr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⨂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,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b="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Arial" panose="020B0604020202020204" pitchFamily="34" charset="0"/>
                  </a:rPr>
                  <a:t>and:</a:t>
                </a: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𝑡𝑤𝑜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𝑝𝑎𝑖𝑟𝑠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⨂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⨂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Calibri" panose="020F0502020204030204" pitchFamily="34" charset="0"/>
                    <a:cs typeface="Arial" panose="020B0604020202020204" pitchFamily="34" charset="0"/>
                  </a:rPr>
                  <a:t>The singular values:</a:t>
                </a: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𝑡𝑤𝑜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𝑝𝑎𝑖𝑟𝑠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Calibri" panose="020F0502020204030204" pitchFamily="34" charset="0"/>
                    <a:cs typeface="Arial" panose="020B0604020202020204" pitchFamily="34" charset="0"/>
                  </a:rPr>
                  <a:t>Recalling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=1,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cs typeface="Arial" panose="020B0604020202020204" pitchFamily="34" charset="0"/>
                  </a:rPr>
                  <a:t>the second largest singular value for 2 i.i.d pairs satisfies </a:t>
                </a:r>
              </a:p>
              <a:p>
                <a:pPr lvl="1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libri" panose="020F050202020403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𝑡𝑤𝑜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𝑝𝑎𝑖𝑟𝑠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max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⁡(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b="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3230965-00DD-C844-8438-52434E024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194"/>
                <a:ext cx="9996616" cy="5317546"/>
              </a:xfrm>
              <a:prstGeom prst="rect">
                <a:avLst/>
              </a:prstGeom>
              <a:blipFill>
                <a:blip r:embed="rId2"/>
                <a:stretch>
                  <a:fillRect l="-381" t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E9357213-D0B4-1C4E-B530-F4E51122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103"/>
            <a:ext cx="10515600" cy="1325563"/>
          </a:xfrm>
        </p:spPr>
        <p:txBody>
          <a:bodyPr/>
          <a:lstStyle/>
          <a:p>
            <a:r>
              <a:rPr lang="en-US" dirty="0"/>
              <a:t>Tensorization, revisited:</a:t>
            </a:r>
          </a:p>
        </p:txBody>
      </p:sp>
    </p:spTree>
    <p:extLst>
      <p:ext uri="{BB962C8B-B14F-4D97-AF65-F5344CB8AC3E}">
        <p14:creationId xmlns:p14="http://schemas.microsoft.com/office/powerpoint/2010/main" val="426365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3322-1B26-4B40-BA35-40DBCC7F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Maximal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594348A-B61E-064D-A613-17ECAFF6D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Definition: </a:t>
                </a:r>
                <a:r>
                  <a:rPr lang="en-US" i="1" dirty="0"/>
                  <a:t>for a random pair (X,Y), the Binary Maximal correlation is defined as:</a:t>
                </a:r>
              </a:p>
              <a:p>
                <a:pPr marL="0" indent="0" 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𝑆𝑢𝑏𝑗𝑒𝑐𝑡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𝑡𝑜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𝑡𝑎𝑘𝑒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𝑑𝑖𝑠𝑡𝑖𝑛𝑐𝑡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endParaRPr lang="en-US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b="1" dirty="0"/>
                  <a:t>Example: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2.2,−0.86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594348A-B61E-064D-A613-17ECAFF6D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875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1304</TotalTime>
  <Words>1102</Words>
  <Application>Microsoft Macintosh PowerPoint</Application>
  <PresentationFormat>Widescreen</PresentationFormat>
  <Paragraphs>133</Paragraphs>
  <Slides>27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CMBX12</vt:lpstr>
      <vt:lpstr>Times New Roman</vt:lpstr>
      <vt:lpstr>Office Theme</vt:lpstr>
      <vt:lpstr>Binary Maximal Correlation</vt:lpstr>
      <vt:lpstr>PowerPoint Presentation</vt:lpstr>
      <vt:lpstr>Background</vt:lpstr>
      <vt:lpstr>PowerPoint Presentation</vt:lpstr>
      <vt:lpstr>PowerPoint Presentation</vt:lpstr>
      <vt:lpstr>Some properties of ρ_m:</vt:lpstr>
      <vt:lpstr>finding ρ_m (X;Y) (discrete distributions) [2]</vt:lpstr>
      <vt:lpstr>Tensorization, revisited:</vt:lpstr>
      <vt:lpstr>Binary Maximal Correlation</vt:lpstr>
      <vt:lpstr>Recap:</vt:lpstr>
      <vt:lpstr>Problem Statement</vt:lpstr>
      <vt:lpstr>Does ρ_b tensorize?</vt:lpstr>
      <vt:lpstr>Our contribution</vt:lpstr>
      <vt:lpstr>ρ_b does NOT tensorize! (Contrary to what you may have heard)</vt:lpstr>
      <vt:lpstr>Some Implementation Details: finding ρ_b </vt:lpstr>
      <vt:lpstr>Implementing the Binary correlation:</vt:lpstr>
      <vt:lpstr>Results</vt:lpstr>
      <vt:lpstr>PowerPoint Presentation</vt:lpstr>
      <vt:lpstr>PowerPoint Presentation</vt:lpstr>
      <vt:lpstr>The issue with Kumar’s proof</vt:lpstr>
      <vt:lpstr>PowerPoint Presentation</vt:lpstr>
      <vt:lpstr>PowerPoint Presentation</vt:lpstr>
      <vt:lpstr>PowerPoint Presentation</vt:lpstr>
      <vt:lpstr>Summary</vt:lpstr>
      <vt:lpstr>1. The maximal correlation tensorizes 2. The binary version doesn’t 3. Be careful with conditional expectations</vt:lpstr>
      <vt:lpstr>Thank you!</vt:lpstr>
      <vt:lpstr>Max or sup?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Maximal Correlation</dc:title>
  <dc:creator>Microsoft Office User</dc:creator>
  <cp:lastModifiedBy>Microsoft Office User</cp:lastModifiedBy>
  <cp:revision>45</cp:revision>
  <dcterms:created xsi:type="dcterms:W3CDTF">2019-02-18T20:11:31Z</dcterms:created>
  <dcterms:modified xsi:type="dcterms:W3CDTF">2019-02-19T17:57:50Z</dcterms:modified>
</cp:coreProperties>
</file>