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6858000" cx="12192000"/>
  <p:notesSz cx="6858000" cy="9144000"/>
  <p:embeddedFontLs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hrdJ3BShb9JIcygKu9FYzsavfz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7048EA-1CB2-4164-99F4-B59584964658}">
  <a:tblStyle styleId="{2A7048EA-1CB2-4164-99F4-B59584964658}" styleName="Table_0">
    <a:wholeTbl>
      <a:tcTxStyle b="off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5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accent5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  <a:tblStyle styleId="{A20A0E84-29CF-46CE-A9DA-7B51954CE2B5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9F9F9"/>
          </a:solidFill>
        </a:fill>
      </a:tcStyle>
    </a:wholeTbl>
    <a:band1H>
      <a:tcTxStyle b="off" i="off"/>
      <a:tcStyle>
        <a:fill>
          <a:solidFill>
            <a:srgbClr val="F3F4F3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3F4F3"/>
          </a:solidFill>
        </a:fill>
      </a:tcStyle>
    </a:band1V>
    <a:band2V>
      <a:tcTxStyle b="off" i="off"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4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3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6.xml"/><Relationship Id="rId24" Type="http://customschemas.google.com/relationships/presentationmetadata" Target="metadata"/><Relationship Id="rId12" Type="http://schemas.openxmlformats.org/officeDocument/2006/relationships/slide" Target="slides/slide5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 Photo" showMasterSp="0">
  <p:cSld name="4_Title Slide Pho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/>
          <p:nvPr/>
        </p:nvSpPr>
        <p:spPr>
          <a:xfrm>
            <a:off x="8505746" y="547688"/>
            <a:ext cx="3065010" cy="5738811"/>
          </a:xfrm>
          <a:custGeom>
            <a:rect b="b" l="l" r="r" t="t"/>
            <a:pathLst>
              <a:path extrusionOk="0" h="3550" w="1896">
                <a:moveTo>
                  <a:pt x="1896" y="3550"/>
                </a:moveTo>
                <a:lnTo>
                  <a:pt x="1025" y="3550"/>
                </a:lnTo>
                <a:lnTo>
                  <a:pt x="0" y="0"/>
                </a:lnTo>
                <a:lnTo>
                  <a:pt x="871" y="0"/>
                </a:lnTo>
                <a:lnTo>
                  <a:pt x="1896" y="355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16"/>
          <p:cNvSpPr/>
          <p:nvPr/>
        </p:nvSpPr>
        <p:spPr>
          <a:xfrm>
            <a:off x="3140363" y="547688"/>
            <a:ext cx="4206306" cy="5738811"/>
          </a:xfrm>
          <a:custGeom>
            <a:rect b="b" l="l" r="r" t="t"/>
            <a:pathLst>
              <a:path extrusionOk="0" h="3550" w="2602">
                <a:moveTo>
                  <a:pt x="2602" y="3550"/>
                </a:moveTo>
                <a:lnTo>
                  <a:pt x="1025" y="3550"/>
                </a:lnTo>
                <a:lnTo>
                  <a:pt x="0" y="0"/>
                </a:lnTo>
                <a:lnTo>
                  <a:pt x="1578" y="0"/>
                </a:lnTo>
                <a:lnTo>
                  <a:pt x="2602" y="355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16"/>
          <p:cNvSpPr/>
          <p:nvPr/>
        </p:nvSpPr>
        <p:spPr>
          <a:xfrm>
            <a:off x="990329" y="547688"/>
            <a:ext cx="2195297" cy="5738811"/>
          </a:xfrm>
          <a:custGeom>
            <a:rect b="b" l="l" r="r" t="t"/>
            <a:pathLst>
              <a:path extrusionOk="0" h="3550" w="1358">
                <a:moveTo>
                  <a:pt x="1358" y="3550"/>
                </a:moveTo>
                <a:lnTo>
                  <a:pt x="1024" y="3550"/>
                </a:lnTo>
                <a:lnTo>
                  <a:pt x="0" y="0"/>
                </a:lnTo>
                <a:lnTo>
                  <a:pt x="332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6766321" y="547688"/>
            <a:ext cx="2195297" cy="5738811"/>
          </a:xfrm>
          <a:custGeom>
            <a:rect b="b" l="l" r="r" t="t"/>
            <a:pathLst>
              <a:path extrusionOk="0" h="3550" w="1358">
                <a:moveTo>
                  <a:pt x="1358" y="3550"/>
                </a:moveTo>
                <a:lnTo>
                  <a:pt x="1025" y="3550"/>
                </a:lnTo>
                <a:lnTo>
                  <a:pt x="0" y="0"/>
                </a:lnTo>
                <a:lnTo>
                  <a:pt x="333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18;p16"/>
          <p:cNvSpPr/>
          <p:nvPr/>
        </p:nvSpPr>
        <p:spPr>
          <a:xfrm>
            <a:off x="1704852" y="547688"/>
            <a:ext cx="1808938" cy="5738811"/>
          </a:xfrm>
          <a:custGeom>
            <a:rect b="b" l="l" r="r" t="t"/>
            <a:pathLst>
              <a:path extrusionOk="0" h="3550" w="1119">
                <a:moveTo>
                  <a:pt x="1119" y="3550"/>
                </a:moveTo>
                <a:lnTo>
                  <a:pt x="1025" y="3550"/>
                </a:lnTo>
                <a:lnTo>
                  <a:pt x="0" y="0"/>
                </a:lnTo>
                <a:lnTo>
                  <a:pt x="95" y="0"/>
                </a:lnTo>
                <a:lnTo>
                  <a:pt x="1119" y="355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16"/>
          <p:cNvSpPr/>
          <p:nvPr/>
        </p:nvSpPr>
        <p:spPr>
          <a:xfrm>
            <a:off x="5781832" y="547688"/>
            <a:ext cx="1758824" cy="5738811"/>
          </a:xfrm>
          <a:custGeom>
            <a:rect b="b" l="l" r="r" t="t"/>
            <a:pathLst>
              <a:path extrusionOk="0" h="3550" w="1088">
                <a:moveTo>
                  <a:pt x="1088" y="3550"/>
                </a:moveTo>
                <a:lnTo>
                  <a:pt x="1025" y="3550"/>
                </a:lnTo>
                <a:lnTo>
                  <a:pt x="0" y="0"/>
                </a:lnTo>
                <a:lnTo>
                  <a:pt x="62" y="0"/>
                </a:lnTo>
                <a:lnTo>
                  <a:pt x="1088" y="355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16"/>
          <p:cNvSpPr/>
          <p:nvPr/>
        </p:nvSpPr>
        <p:spPr>
          <a:xfrm>
            <a:off x="10437543" y="547688"/>
            <a:ext cx="1862285" cy="5738811"/>
          </a:xfrm>
          <a:custGeom>
            <a:rect b="b" l="l" r="r" t="t"/>
            <a:pathLst>
              <a:path extrusionOk="0" h="3550" w="1152">
                <a:moveTo>
                  <a:pt x="1152" y="3550"/>
                </a:moveTo>
                <a:lnTo>
                  <a:pt x="1025" y="3550"/>
                </a:lnTo>
                <a:lnTo>
                  <a:pt x="0" y="0"/>
                </a:lnTo>
                <a:lnTo>
                  <a:pt x="127" y="0"/>
                </a:lnTo>
                <a:lnTo>
                  <a:pt x="1152" y="355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16"/>
          <p:cNvSpPr/>
          <p:nvPr/>
        </p:nvSpPr>
        <p:spPr>
          <a:xfrm>
            <a:off x="-89537" y="550921"/>
            <a:ext cx="2268043" cy="5735578"/>
          </a:xfrm>
          <a:custGeom>
            <a:rect b="b" l="l" r="r" t="t"/>
            <a:pathLst>
              <a:path extrusionOk="0" h="3548" w="1403">
                <a:moveTo>
                  <a:pt x="1403" y="3548"/>
                </a:moveTo>
                <a:lnTo>
                  <a:pt x="0" y="3548"/>
                </a:lnTo>
                <a:lnTo>
                  <a:pt x="0" y="0"/>
                </a:lnTo>
                <a:lnTo>
                  <a:pt x="377" y="0"/>
                </a:lnTo>
                <a:lnTo>
                  <a:pt x="1403" y="3548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" name="Google Shape;22;p16"/>
          <p:cNvSpPr txBox="1"/>
          <p:nvPr>
            <p:ph type="ctrTitle"/>
          </p:nvPr>
        </p:nvSpPr>
        <p:spPr>
          <a:xfrm>
            <a:off x="2146314" y="658906"/>
            <a:ext cx="5547360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subTitle"/>
          </p:nvPr>
        </p:nvSpPr>
        <p:spPr>
          <a:xfrm>
            <a:off x="548694" y="4589903"/>
            <a:ext cx="2591667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26469"/>
              </a:buClr>
              <a:buSzPts val="2000"/>
              <a:buFont typeface="Century Gothic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entury Gothic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entury Gothic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entury Gothic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6"/>
          <p:cNvSpPr txBox="1"/>
          <p:nvPr>
            <p:ph idx="2" type="body"/>
          </p:nvPr>
        </p:nvSpPr>
        <p:spPr>
          <a:xfrm>
            <a:off x="2591892" y="1385677"/>
            <a:ext cx="5547360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26469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6"/>
          <p:cNvSpPr/>
          <p:nvPr/>
        </p:nvSpPr>
        <p:spPr>
          <a:xfrm flipH="1">
            <a:off x="0" y="12238"/>
            <a:ext cx="12192000" cy="119841"/>
          </a:xfrm>
          <a:prstGeom prst="rect">
            <a:avLst/>
          </a:prstGeom>
          <a:gradFill>
            <a:gsLst>
              <a:gs pos="0">
                <a:schemeClr val="accent6"/>
              </a:gs>
              <a:gs pos="39900">
                <a:srgbClr val="B4BADD"/>
              </a:gs>
              <a:gs pos="100000">
                <a:srgbClr val="33C5F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546521" y="450025"/>
            <a:ext cx="11091672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546521" y="1524000"/>
            <a:ext cx="11091672" cy="15183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entury Gothic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26469"/>
              </a:buClr>
              <a:buSzPts val="1800"/>
              <a:buFont typeface="Century Gothic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Century Gothic"/>
              <a:buNone/>
              <a:defRPr sz="1600">
                <a:solidFill>
                  <a:srgbClr val="FEFEFE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sz="1400">
                <a:solidFill>
                  <a:srgbClr val="FEFEFE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sz="1400">
                <a:solidFill>
                  <a:srgbClr val="FEFEFE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1"/>
          <p:cNvSpPr/>
          <p:nvPr/>
        </p:nvSpPr>
        <p:spPr>
          <a:xfrm flipH="1" rot="-5400000">
            <a:off x="-3411508" y="3379703"/>
            <a:ext cx="6858000" cy="98594"/>
          </a:xfrm>
          <a:prstGeom prst="rect">
            <a:avLst/>
          </a:prstGeom>
          <a:gradFill>
            <a:gsLst>
              <a:gs pos="0">
                <a:schemeClr val="accent6"/>
              </a:gs>
              <a:gs pos="39900">
                <a:srgbClr val="B4BADD"/>
              </a:gs>
              <a:gs pos="100000">
                <a:srgbClr val="33C5F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0"/>
          <p:cNvSpPr txBox="1"/>
          <p:nvPr>
            <p:ph type="title"/>
          </p:nvPr>
        </p:nvSpPr>
        <p:spPr>
          <a:xfrm>
            <a:off x="546521" y="450025"/>
            <a:ext cx="11091672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" type="body"/>
          </p:nvPr>
        </p:nvSpPr>
        <p:spPr>
          <a:xfrm>
            <a:off x="546521" y="1524000"/>
            <a:ext cx="11091672" cy="15183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26469"/>
              </a:buClr>
              <a:buSzPts val="1800"/>
              <a:buFont typeface="Century Gothic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entury Gothic"/>
              <a:buNone/>
              <a:defRPr sz="1400">
                <a:solidFill>
                  <a:srgbClr val="7F7F7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entury Gothic"/>
              <a:buNone/>
              <a:defRPr sz="14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0"/>
          <p:cNvSpPr/>
          <p:nvPr/>
        </p:nvSpPr>
        <p:spPr>
          <a:xfrm flipH="1" rot="-5400000">
            <a:off x="-3411508" y="3379703"/>
            <a:ext cx="6858000" cy="98594"/>
          </a:xfrm>
          <a:prstGeom prst="rect">
            <a:avLst/>
          </a:prstGeom>
          <a:gradFill>
            <a:gsLst>
              <a:gs pos="0">
                <a:schemeClr val="accent6"/>
              </a:gs>
              <a:gs pos="39900">
                <a:srgbClr val="B4BADD"/>
              </a:gs>
              <a:gs pos="100000">
                <a:srgbClr val="33C5F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546521" y="450025"/>
            <a:ext cx="11091672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/>
          <p:nvPr/>
        </p:nvSpPr>
        <p:spPr>
          <a:xfrm flipH="1" rot="-5400000">
            <a:off x="-3411508" y="3379703"/>
            <a:ext cx="6858000" cy="98594"/>
          </a:xfrm>
          <a:prstGeom prst="rect">
            <a:avLst/>
          </a:prstGeom>
          <a:gradFill>
            <a:gsLst>
              <a:gs pos="0">
                <a:schemeClr val="accent6"/>
              </a:gs>
              <a:gs pos="39900">
                <a:srgbClr val="B4BADD"/>
              </a:gs>
              <a:gs pos="100000">
                <a:srgbClr val="33C5F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Title and Content">
  <p:cSld name="2-line 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546521" y="554669"/>
            <a:ext cx="11091672" cy="449354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entury Gothic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546521" y="1524000"/>
            <a:ext cx="11091672" cy="15183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26469"/>
              </a:buClr>
              <a:buSzPts val="1800"/>
              <a:buFont typeface="Century Gothic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entury Gothic"/>
              <a:buNone/>
              <a:defRPr sz="1400">
                <a:solidFill>
                  <a:srgbClr val="7F7F7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entury Gothic"/>
              <a:buNone/>
              <a:defRPr sz="14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/>
          <p:nvPr/>
        </p:nvSpPr>
        <p:spPr>
          <a:xfrm flipH="1" rot="-5400000">
            <a:off x="-3411508" y="3379703"/>
            <a:ext cx="6858000" cy="98594"/>
          </a:xfrm>
          <a:prstGeom prst="rect">
            <a:avLst/>
          </a:prstGeom>
          <a:gradFill>
            <a:gsLst>
              <a:gs pos="0">
                <a:schemeClr val="accent6"/>
              </a:gs>
              <a:gs pos="39900">
                <a:srgbClr val="B4BADD"/>
              </a:gs>
              <a:gs pos="100000">
                <a:srgbClr val="33C5F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 Photo" showMasterSp="0">
  <p:cSld name="6_Title Slide Photo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/>
          <p:nvPr/>
        </p:nvSpPr>
        <p:spPr>
          <a:xfrm>
            <a:off x="8505746" y="547688"/>
            <a:ext cx="3065010" cy="5738811"/>
          </a:xfrm>
          <a:custGeom>
            <a:rect b="b" l="l" r="r" t="t"/>
            <a:pathLst>
              <a:path extrusionOk="0" h="3550" w="1896">
                <a:moveTo>
                  <a:pt x="1896" y="3550"/>
                </a:moveTo>
                <a:lnTo>
                  <a:pt x="1025" y="3550"/>
                </a:lnTo>
                <a:lnTo>
                  <a:pt x="0" y="0"/>
                </a:lnTo>
                <a:lnTo>
                  <a:pt x="871" y="0"/>
                </a:lnTo>
                <a:lnTo>
                  <a:pt x="1896" y="355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24"/>
          <p:cNvSpPr/>
          <p:nvPr/>
        </p:nvSpPr>
        <p:spPr>
          <a:xfrm>
            <a:off x="3140363" y="547688"/>
            <a:ext cx="4206306" cy="5738811"/>
          </a:xfrm>
          <a:custGeom>
            <a:rect b="b" l="l" r="r" t="t"/>
            <a:pathLst>
              <a:path extrusionOk="0" h="3550" w="2602">
                <a:moveTo>
                  <a:pt x="2602" y="3550"/>
                </a:moveTo>
                <a:lnTo>
                  <a:pt x="1025" y="3550"/>
                </a:lnTo>
                <a:lnTo>
                  <a:pt x="0" y="0"/>
                </a:lnTo>
                <a:lnTo>
                  <a:pt x="1578" y="0"/>
                </a:lnTo>
                <a:lnTo>
                  <a:pt x="2602" y="355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" name="Google Shape;41;p24"/>
          <p:cNvSpPr/>
          <p:nvPr/>
        </p:nvSpPr>
        <p:spPr>
          <a:xfrm>
            <a:off x="990329" y="547688"/>
            <a:ext cx="2195297" cy="5738811"/>
          </a:xfrm>
          <a:custGeom>
            <a:rect b="b" l="l" r="r" t="t"/>
            <a:pathLst>
              <a:path extrusionOk="0" h="3550" w="1358">
                <a:moveTo>
                  <a:pt x="1358" y="3550"/>
                </a:moveTo>
                <a:lnTo>
                  <a:pt x="1024" y="3550"/>
                </a:lnTo>
                <a:lnTo>
                  <a:pt x="0" y="0"/>
                </a:lnTo>
                <a:lnTo>
                  <a:pt x="332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24"/>
          <p:cNvSpPr/>
          <p:nvPr/>
        </p:nvSpPr>
        <p:spPr>
          <a:xfrm>
            <a:off x="6766321" y="547688"/>
            <a:ext cx="2195297" cy="5738811"/>
          </a:xfrm>
          <a:custGeom>
            <a:rect b="b" l="l" r="r" t="t"/>
            <a:pathLst>
              <a:path extrusionOk="0" h="3550" w="1358">
                <a:moveTo>
                  <a:pt x="1358" y="3550"/>
                </a:moveTo>
                <a:lnTo>
                  <a:pt x="1025" y="3550"/>
                </a:lnTo>
                <a:lnTo>
                  <a:pt x="0" y="0"/>
                </a:lnTo>
                <a:lnTo>
                  <a:pt x="333" y="0"/>
                </a:lnTo>
                <a:lnTo>
                  <a:pt x="1358" y="355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" name="Google Shape;43;p24"/>
          <p:cNvSpPr/>
          <p:nvPr/>
        </p:nvSpPr>
        <p:spPr>
          <a:xfrm>
            <a:off x="1704852" y="547688"/>
            <a:ext cx="1808938" cy="5738811"/>
          </a:xfrm>
          <a:custGeom>
            <a:rect b="b" l="l" r="r" t="t"/>
            <a:pathLst>
              <a:path extrusionOk="0" h="3550" w="1119">
                <a:moveTo>
                  <a:pt x="1119" y="3550"/>
                </a:moveTo>
                <a:lnTo>
                  <a:pt x="1025" y="3550"/>
                </a:lnTo>
                <a:lnTo>
                  <a:pt x="0" y="0"/>
                </a:lnTo>
                <a:lnTo>
                  <a:pt x="95" y="0"/>
                </a:lnTo>
                <a:lnTo>
                  <a:pt x="1119" y="355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p24"/>
          <p:cNvSpPr/>
          <p:nvPr/>
        </p:nvSpPr>
        <p:spPr>
          <a:xfrm>
            <a:off x="5781832" y="547688"/>
            <a:ext cx="1758824" cy="5738811"/>
          </a:xfrm>
          <a:custGeom>
            <a:rect b="b" l="l" r="r" t="t"/>
            <a:pathLst>
              <a:path extrusionOk="0" h="3550" w="1088">
                <a:moveTo>
                  <a:pt x="1088" y="3550"/>
                </a:moveTo>
                <a:lnTo>
                  <a:pt x="1025" y="3550"/>
                </a:lnTo>
                <a:lnTo>
                  <a:pt x="0" y="0"/>
                </a:lnTo>
                <a:lnTo>
                  <a:pt x="62" y="0"/>
                </a:lnTo>
                <a:lnTo>
                  <a:pt x="1088" y="355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Google Shape;45;p24"/>
          <p:cNvSpPr/>
          <p:nvPr/>
        </p:nvSpPr>
        <p:spPr>
          <a:xfrm>
            <a:off x="10437543" y="547688"/>
            <a:ext cx="1862285" cy="5738811"/>
          </a:xfrm>
          <a:custGeom>
            <a:rect b="b" l="l" r="r" t="t"/>
            <a:pathLst>
              <a:path extrusionOk="0" h="3550" w="1152">
                <a:moveTo>
                  <a:pt x="1152" y="3550"/>
                </a:moveTo>
                <a:lnTo>
                  <a:pt x="1025" y="3550"/>
                </a:lnTo>
                <a:lnTo>
                  <a:pt x="0" y="0"/>
                </a:lnTo>
                <a:lnTo>
                  <a:pt x="127" y="0"/>
                </a:lnTo>
                <a:lnTo>
                  <a:pt x="1152" y="3550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" name="Google Shape;46;p24"/>
          <p:cNvSpPr/>
          <p:nvPr/>
        </p:nvSpPr>
        <p:spPr>
          <a:xfrm>
            <a:off x="-89537" y="550921"/>
            <a:ext cx="2268043" cy="5735578"/>
          </a:xfrm>
          <a:custGeom>
            <a:rect b="b" l="l" r="r" t="t"/>
            <a:pathLst>
              <a:path extrusionOk="0" h="3548" w="1403">
                <a:moveTo>
                  <a:pt x="1403" y="3548"/>
                </a:moveTo>
                <a:lnTo>
                  <a:pt x="0" y="3548"/>
                </a:lnTo>
                <a:lnTo>
                  <a:pt x="0" y="0"/>
                </a:lnTo>
                <a:lnTo>
                  <a:pt x="377" y="0"/>
                </a:lnTo>
                <a:lnTo>
                  <a:pt x="1403" y="3548"/>
                </a:lnTo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Google Shape;47;p24"/>
          <p:cNvSpPr/>
          <p:nvPr/>
        </p:nvSpPr>
        <p:spPr>
          <a:xfrm>
            <a:off x="0" y="0"/>
            <a:ext cx="12188952" cy="73152"/>
          </a:xfrm>
          <a:prstGeom prst="rect">
            <a:avLst/>
          </a:prstGeom>
          <a:gradFill>
            <a:gsLst>
              <a:gs pos="0">
                <a:srgbClr val="FDB515"/>
              </a:gs>
              <a:gs pos="100000">
                <a:srgbClr val="EC008C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" name="Google Shape;48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74" y="36576"/>
            <a:ext cx="1217357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4"/>
          <p:cNvSpPr/>
          <p:nvPr/>
        </p:nvSpPr>
        <p:spPr>
          <a:xfrm>
            <a:off x="-344184" y="0"/>
            <a:ext cx="8915228" cy="6865808"/>
          </a:xfrm>
          <a:custGeom>
            <a:rect b="b" l="l" r="r" t="t"/>
            <a:pathLst>
              <a:path extrusionOk="0" h="6865808" w="8915228">
                <a:moveTo>
                  <a:pt x="0" y="0"/>
                </a:moveTo>
                <a:lnTo>
                  <a:pt x="771548" y="0"/>
                </a:lnTo>
                <a:lnTo>
                  <a:pt x="8915228" y="6865808"/>
                </a:lnTo>
                <a:lnTo>
                  <a:pt x="0" y="686580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302E4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" name="Google Shape;50;p24"/>
          <p:cNvSpPr/>
          <p:nvPr/>
        </p:nvSpPr>
        <p:spPr>
          <a:xfrm>
            <a:off x="0" y="1617209"/>
            <a:ext cx="6252430" cy="5240791"/>
          </a:xfrm>
          <a:custGeom>
            <a:rect b="b" l="l" r="r" t="t"/>
            <a:pathLst>
              <a:path extrusionOk="0" h="5204385" w="6208996">
                <a:moveTo>
                  <a:pt x="0" y="0"/>
                </a:moveTo>
                <a:lnTo>
                  <a:pt x="6208996" y="5204385"/>
                </a:lnTo>
                <a:lnTo>
                  <a:pt x="0" y="5204385"/>
                </a:lnTo>
                <a:close/>
              </a:path>
            </a:pathLst>
          </a:custGeom>
          <a:solidFill>
            <a:srgbClr val="F2F2F2">
              <a:alpha val="4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302E4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" name="Google Shape;51;p24"/>
          <p:cNvSpPr/>
          <p:nvPr/>
        </p:nvSpPr>
        <p:spPr>
          <a:xfrm flipH="1" rot="-5400000">
            <a:off x="8462579" y="-362923"/>
            <a:ext cx="3366497" cy="4092345"/>
          </a:xfrm>
          <a:custGeom>
            <a:rect b="b" l="l" r="r" t="t"/>
            <a:pathLst>
              <a:path extrusionOk="0" h="4092345" w="3366497">
                <a:moveTo>
                  <a:pt x="0" y="0"/>
                </a:moveTo>
                <a:lnTo>
                  <a:pt x="0" y="4092345"/>
                </a:lnTo>
                <a:lnTo>
                  <a:pt x="3366497" y="4092345"/>
                </a:lnTo>
                <a:close/>
              </a:path>
            </a:pathLst>
          </a:custGeom>
          <a:solidFill>
            <a:srgbClr val="F2F2F2">
              <a:alpha val="4235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302E4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52" name="Google Shape;52;p24"/>
          <p:cNvGrpSpPr/>
          <p:nvPr/>
        </p:nvGrpSpPr>
        <p:grpSpPr>
          <a:xfrm flipH="1">
            <a:off x="5333083" y="720598"/>
            <a:ext cx="2545344" cy="2822829"/>
            <a:chOff x="5869522" y="1544236"/>
            <a:chExt cx="2545344" cy="2822829"/>
          </a:xfrm>
        </p:grpSpPr>
        <p:sp>
          <p:nvSpPr>
            <p:cNvPr id="53" name="Google Shape;53;p24"/>
            <p:cNvSpPr/>
            <p:nvPr/>
          </p:nvSpPr>
          <p:spPr>
            <a:xfrm>
              <a:off x="7513091" y="3862441"/>
              <a:ext cx="504624" cy="504624"/>
            </a:xfrm>
            <a:prstGeom prst="ellipse">
              <a:avLst/>
            </a:prstGeom>
            <a:solidFill>
              <a:schemeClr val="dk2">
                <a:alpha val="77254"/>
              </a:schemeClr>
            </a:solidFill>
            <a:ln>
              <a:noFill/>
            </a:ln>
          </p:spPr>
          <p:txBody>
            <a:bodyPr anchorCtr="0" anchor="t" bIns="60925" lIns="121850" spcFirstLastPara="1" rIns="12185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98"/>
                <a:buFont typeface="Century Gothic"/>
                <a:buNone/>
              </a:pPr>
              <a:r>
                <a:t/>
              </a:r>
              <a:endParaRPr b="0" i="0" sz="3198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24"/>
            <p:cNvSpPr/>
            <p:nvPr/>
          </p:nvSpPr>
          <p:spPr>
            <a:xfrm>
              <a:off x="5869522" y="1544236"/>
              <a:ext cx="2545344" cy="2545342"/>
            </a:xfrm>
            <a:prstGeom prst="ellipse">
              <a:avLst/>
            </a:prstGeom>
            <a:solidFill>
              <a:schemeClr val="dk2">
                <a:alpha val="77254"/>
              </a:schemeClr>
            </a:solidFill>
            <a:ln>
              <a:noFill/>
            </a:ln>
          </p:spPr>
          <p:txBody>
            <a:bodyPr anchorCtr="0" anchor="t" bIns="60925" lIns="121850" spcFirstLastPara="1" rIns="121850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98"/>
                <a:buFont typeface="Century Gothic"/>
                <a:buNone/>
              </a:pPr>
              <a:r>
                <a:t/>
              </a:r>
              <a:endParaRPr b="0" i="0" sz="3198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55" name="Google Shape;55;p24"/>
          <p:cNvSpPr txBox="1"/>
          <p:nvPr/>
        </p:nvSpPr>
        <p:spPr>
          <a:xfrm>
            <a:off x="5255557" y="1139440"/>
            <a:ext cx="2643615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with Subhead above">
  <p:cSld name="Title and Content with Subhead abov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/>
          <p:nvPr>
            <p:ph idx="1" type="body"/>
          </p:nvPr>
        </p:nvSpPr>
        <p:spPr>
          <a:xfrm>
            <a:off x="548640" y="1524000"/>
            <a:ext cx="11091672" cy="15183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26469"/>
              </a:buClr>
              <a:buSzPts val="1800"/>
              <a:buFont typeface="Noto Sans Symbol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Noto Sans Symbols"/>
              <a:buNone/>
              <a:defRPr>
                <a:solidFill>
                  <a:srgbClr val="7F7F7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None/>
              <a:defRPr>
                <a:solidFill>
                  <a:srgbClr val="7F7F7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None/>
              <a:defRPr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2" type="body"/>
          </p:nvPr>
        </p:nvSpPr>
        <p:spPr>
          <a:xfrm>
            <a:off x="555954" y="106496"/>
            <a:ext cx="11095037" cy="4411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26469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type="title"/>
          </p:nvPr>
        </p:nvSpPr>
        <p:spPr>
          <a:xfrm>
            <a:off x="546521" y="551565"/>
            <a:ext cx="11091672" cy="449354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entury Gothic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/>
          <p:nvPr/>
        </p:nvSpPr>
        <p:spPr>
          <a:xfrm flipH="1" rot="-5400000">
            <a:off x="-3411508" y="3379703"/>
            <a:ext cx="6858000" cy="98594"/>
          </a:xfrm>
          <a:prstGeom prst="rect">
            <a:avLst/>
          </a:prstGeom>
          <a:gradFill>
            <a:gsLst>
              <a:gs pos="0">
                <a:schemeClr val="accent6"/>
              </a:gs>
              <a:gs pos="39900">
                <a:srgbClr val="B4BADD"/>
              </a:gs>
              <a:gs pos="100000">
                <a:srgbClr val="33C5F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(no sidebar)">
  <p:cSld name="Title Only (no sidebar)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546521" y="450025"/>
            <a:ext cx="11091672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546521" y="450025"/>
            <a:ext cx="11091672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/>
          <p:nvPr/>
        </p:nvSpPr>
        <p:spPr>
          <a:xfrm flipH="1" rot="-5400000">
            <a:off x="-3411508" y="3379703"/>
            <a:ext cx="6858000" cy="98594"/>
          </a:xfrm>
          <a:prstGeom prst="rect">
            <a:avLst/>
          </a:prstGeom>
          <a:gradFill>
            <a:gsLst>
              <a:gs pos="0">
                <a:schemeClr val="accent6"/>
              </a:gs>
              <a:gs pos="39900">
                <a:srgbClr val="B4BADD"/>
              </a:gs>
              <a:gs pos="100000">
                <a:srgbClr val="33C5F3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546521" y="450025"/>
            <a:ext cx="11091672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  <a:defRPr b="1" i="0" sz="3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548640" y="1524000"/>
            <a:ext cx="11091672" cy="47475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26469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6264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entury Gothic"/>
              <a:buNone/>
              <a:defRPr b="0" i="0" sz="16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5"/>
          <p:cNvSpPr txBox="1"/>
          <p:nvPr/>
        </p:nvSpPr>
        <p:spPr>
          <a:xfrm>
            <a:off x="548640" y="6347385"/>
            <a:ext cx="6298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6E7C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rgbClr val="6E7C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45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960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632">
          <p15:clr>
            <a:srgbClr val="A4A3A4"/>
          </p15:clr>
        </p15:guide>
        <p15:guide id="9" orient="horz" pos="1193">
          <p15:clr>
            <a:srgbClr val="A4A3A4"/>
          </p15:clr>
        </p15:guide>
        <p15:guide id="10" orient="horz" pos="1422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546521" y="450025"/>
            <a:ext cx="11091672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1" i="0" sz="36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548640" y="1524000"/>
            <a:ext cx="11091672" cy="47475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626469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62646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Century Gothic"/>
              <a:buNone/>
              <a:defRPr b="0" i="0" sz="1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17"/>
          <p:cNvSpPr txBox="1"/>
          <p:nvPr/>
        </p:nvSpPr>
        <p:spPr>
          <a:xfrm>
            <a:off x="548640" y="6347385"/>
            <a:ext cx="6298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6E7C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rgbClr val="6E7C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45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960">
          <p15:clr>
            <a:srgbClr val="A4A3A4"/>
          </p15:clr>
        </p15:guide>
        <p15:guide id="7" orient="horz" pos="2160">
          <p15:clr>
            <a:srgbClr val="A4A3A4"/>
          </p15:clr>
        </p15:guide>
        <p15:guide id="8" orient="horz" pos="632">
          <p15:clr>
            <a:srgbClr val="A4A3A4"/>
          </p15:clr>
        </p15:guide>
        <p15:guide id="9" orient="horz" pos="1193">
          <p15:clr>
            <a:srgbClr val="A4A3A4"/>
          </p15:clr>
        </p15:guide>
        <p15:guide id="10" orient="horz" pos="142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>
            <p:ph type="ctrTitle"/>
          </p:nvPr>
        </p:nvSpPr>
        <p:spPr>
          <a:xfrm>
            <a:off x="772160" y="1186337"/>
            <a:ext cx="1033272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entury Gothic"/>
              <a:buNone/>
            </a:pPr>
            <a:r>
              <a:rPr lang="en-US" sz="6600">
                <a:solidFill>
                  <a:schemeClr val="dk1"/>
                </a:solidFill>
              </a:rPr>
              <a:t>Paython Analysis Project</a:t>
            </a:r>
            <a:endParaRPr/>
          </a:p>
        </p:txBody>
      </p:sp>
      <p:sp>
        <p:nvSpPr>
          <p:cNvPr id="79" name="Google Shape;79;p1"/>
          <p:cNvSpPr txBox="1"/>
          <p:nvPr>
            <p:ph idx="2" type="body"/>
          </p:nvPr>
        </p:nvSpPr>
        <p:spPr>
          <a:xfrm>
            <a:off x="772160" y="2202000"/>
            <a:ext cx="2721250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1" lang="en-US" sz="2400">
                <a:solidFill>
                  <a:schemeClr val="dk1"/>
                </a:solidFill>
              </a:rPr>
              <a:t>Churn Prediction</a:t>
            </a:r>
            <a:endParaRPr/>
          </a:p>
        </p:txBody>
      </p:sp>
      <p:sp>
        <p:nvSpPr>
          <p:cNvPr id="80" name="Google Shape;80;p1"/>
          <p:cNvSpPr txBox="1"/>
          <p:nvPr>
            <p:ph idx="1" type="subTitle"/>
          </p:nvPr>
        </p:nvSpPr>
        <p:spPr>
          <a:xfrm>
            <a:off x="601218" y="4572565"/>
            <a:ext cx="3422142" cy="933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>
                <a:solidFill>
                  <a:schemeClr val="dk1"/>
                </a:solidFill>
              </a:rPr>
              <a:t>Shira Saroossi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>
                <a:solidFill>
                  <a:schemeClr val="dk1"/>
                </a:solidFill>
              </a:rPr>
              <a:t>Dror Givon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-US">
                <a:solidFill>
                  <a:schemeClr val="dk1"/>
                </a:solidFill>
              </a:rPr>
              <a:t>Hani Exterman 73593977</a:t>
            </a:r>
            <a:endParaRPr/>
          </a:p>
        </p:txBody>
      </p:sp>
      <p:pic>
        <p:nvPicPr>
          <p:cNvPr descr="Customer Churn Analysis: How to Retain Customers Using Machine Learning" id="81" name="Google Shape;8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0573" y="2642870"/>
            <a:ext cx="3714560" cy="239649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"/>
          <p:cNvSpPr txBox="1"/>
          <p:nvPr/>
        </p:nvSpPr>
        <p:spPr>
          <a:xfrm>
            <a:off x="601218" y="6088118"/>
            <a:ext cx="61950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March 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/>
          <p:nvPr>
            <p:ph type="title"/>
          </p:nvPr>
        </p:nvSpPr>
        <p:spPr>
          <a:xfrm>
            <a:off x="350895" y="273039"/>
            <a:ext cx="11091672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sz="3600"/>
              <a:t>Tech Support is only part of the Internet Services</a:t>
            </a:r>
            <a:endParaRPr/>
          </a:p>
        </p:txBody>
      </p:sp>
      <p:sp>
        <p:nvSpPr>
          <p:cNvPr id="185" name="Google Shape;185;p12"/>
          <p:cNvSpPr txBox="1"/>
          <p:nvPr/>
        </p:nvSpPr>
        <p:spPr>
          <a:xfrm>
            <a:off x="375391" y="934529"/>
            <a:ext cx="1104268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Fiber Optic includes </a:t>
            </a:r>
            <a:r>
              <a:rPr b="1" i="0" lang="en-US" sz="1600" u="sng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 support services 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(Online security, Online Backup, Device Protection </a:t>
            </a:r>
            <a:r>
              <a:rPr b="1" i="0" lang="en-US" sz="1600" u="sng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Tech Support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 </a:t>
            </a:r>
            <a:r>
              <a:rPr b="1" i="0" lang="en-US" sz="1600" u="sng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Streaming Products options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(Streaming TV and Streaming Movie)</a:t>
            </a:r>
            <a:r>
              <a:rPr b="1" i="0" lang="en-US" sz="1600" u="sng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1600" u="none" cap="none" strike="noStrike">
              <a:solidFill>
                <a:schemeClr val="accen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p12"/>
          <p:cNvSpPr/>
          <p:nvPr/>
        </p:nvSpPr>
        <p:spPr>
          <a:xfrm>
            <a:off x="545860" y="5829045"/>
            <a:ext cx="3491732" cy="505189"/>
          </a:xfrm>
          <a:prstGeom prst="wedgeRectCallout">
            <a:avLst>
              <a:gd fmla="val 1458" name="adj1"/>
              <a:gd fmla="val -96678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Fiber optic are with 41.8 % chances of churn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2"/>
          <p:cNvPicPr preferRelativeResize="0"/>
          <p:nvPr/>
        </p:nvPicPr>
        <p:blipFill rotWithShape="1">
          <a:blip r:embed="rId3">
            <a:alphaModFix/>
          </a:blip>
          <a:srcRect b="0" l="0" r="0" t="1400"/>
          <a:stretch/>
        </p:blipFill>
        <p:spPr>
          <a:xfrm>
            <a:off x="375391" y="1799422"/>
            <a:ext cx="3832671" cy="3746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4108" y="1658694"/>
            <a:ext cx="4117161" cy="396848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2"/>
          <p:cNvSpPr/>
          <p:nvPr/>
        </p:nvSpPr>
        <p:spPr>
          <a:xfrm>
            <a:off x="4777562" y="5728063"/>
            <a:ext cx="6753693" cy="707154"/>
          </a:xfrm>
          <a:prstGeom prst="wedgeRectCallout">
            <a:avLst>
              <a:gd fmla="val -14614" name="adj1"/>
              <a:gd fmla="val -80221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"Fiber Optic" with services are with lower rate of churned subscribers (more loyal)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2"/>
          <p:cNvSpPr/>
          <p:nvPr/>
        </p:nvSpPr>
        <p:spPr>
          <a:xfrm rot="5400000">
            <a:off x="6038513" y="3440662"/>
            <a:ext cx="843879" cy="3266543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12"/>
          <p:cNvSpPr txBox="1"/>
          <p:nvPr/>
        </p:nvSpPr>
        <p:spPr>
          <a:xfrm>
            <a:off x="9204020" y="1994692"/>
            <a:ext cx="256244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63.5%</a:t>
            </a:r>
            <a:r>
              <a:rPr b="0" i="0" lang="en-US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Fiber Optic without Tech support are in high risk of Churn (63.5%)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/>
          <p:nvPr>
            <p:ph type="title"/>
          </p:nvPr>
        </p:nvSpPr>
        <p:spPr>
          <a:xfrm>
            <a:off x="258490" y="410479"/>
            <a:ext cx="110916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 sz="3600"/>
              <a:t>Tech Support  - number of  services per customer</a:t>
            </a:r>
            <a:endParaRPr sz="3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13"/>
          <p:cNvSpPr txBox="1"/>
          <p:nvPr>
            <p:ph idx="1" type="body"/>
          </p:nvPr>
        </p:nvSpPr>
        <p:spPr>
          <a:xfrm>
            <a:off x="546521" y="1524000"/>
            <a:ext cx="11091672" cy="1518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-US" sz="24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and Medium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price group </a:t>
            </a:r>
            <a:r>
              <a:rPr lang="en-US" sz="24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without Services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are at higher risk of churn</a:t>
            </a:r>
            <a:endParaRPr/>
          </a:p>
        </p:txBody>
      </p:sp>
      <p:pic>
        <p:nvPicPr>
          <p:cNvPr id="198" name="Google Shape;1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876" y="2728026"/>
            <a:ext cx="11353800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3"/>
          <p:cNvSpPr txBox="1"/>
          <p:nvPr/>
        </p:nvSpPr>
        <p:spPr>
          <a:xfrm>
            <a:off x="546521" y="2072870"/>
            <a:ext cx="10515599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Customers with </a:t>
            </a:r>
            <a:r>
              <a:rPr b="0" i="0" lang="en-US" sz="2400" u="sng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4 services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are most loyal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>
            <p:ph type="title"/>
          </p:nvPr>
        </p:nvSpPr>
        <p:spPr>
          <a:xfrm>
            <a:off x="583018" y="211372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lang="en-US" sz="6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Problem</a:t>
            </a:r>
            <a:r>
              <a:rPr lang="en-US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n-US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4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en-US" sz="4000">
                <a:solidFill>
                  <a:srgbClr val="8891C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than 26% Churn </a:t>
            </a:r>
            <a:endParaRPr>
              <a:solidFill>
                <a:srgbClr val="8891CA"/>
              </a:solidFill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673278" y="3428999"/>
            <a:ext cx="6154237" cy="3209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sng" cap="none" strike="noStrike">
                <a:solidFill>
                  <a:srgbClr val="8891C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Aim is to reduce churn</a:t>
            </a:r>
            <a:endParaRPr b="0" i="0" sz="1400" u="sng" cap="none" strike="noStrike">
              <a:solidFill>
                <a:srgbClr val="8891C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Chart, pie chart&#10;&#10;Description automatically generated" id="89" name="Google Shape;89;p2"/>
          <p:cNvPicPr preferRelativeResize="0"/>
          <p:nvPr/>
        </p:nvPicPr>
        <p:blipFill rotWithShape="1">
          <a:blip r:embed="rId3">
            <a:alphaModFix/>
          </a:blip>
          <a:srcRect b="3382" l="1447" r="0" t="0"/>
          <a:stretch/>
        </p:blipFill>
        <p:spPr>
          <a:xfrm>
            <a:off x="6748272" y="951557"/>
            <a:ext cx="5025525" cy="49640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2"/>
          <p:cNvGrpSpPr/>
          <p:nvPr/>
        </p:nvGrpSpPr>
        <p:grpSpPr>
          <a:xfrm>
            <a:off x="346766" y="1558945"/>
            <a:ext cx="669900" cy="669900"/>
            <a:chOff x="464783" y="2561000"/>
            <a:chExt cx="669900" cy="669900"/>
          </a:xfrm>
        </p:grpSpPr>
        <p:sp>
          <p:nvSpPr>
            <p:cNvPr id="91" name="Google Shape;91;p2"/>
            <p:cNvSpPr/>
            <p:nvPr/>
          </p:nvSpPr>
          <p:spPr>
            <a:xfrm>
              <a:off x="464782" y="2561000"/>
              <a:ext cx="669900" cy="669900"/>
            </a:xfrm>
            <a:prstGeom prst="rect">
              <a:avLst/>
            </a:prstGeom>
            <a:solidFill>
              <a:srgbClr val="FFFFFF"/>
            </a:solidFill>
            <a:ln cap="flat" cmpd="sng" w="15875">
              <a:solidFill>
                <a:srgbClr val="A5A5A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50600" y="2662978"/>
              <a:ext cx="298291" cy="465970"/>
            </a:xfrm>
            <a:custGeom>
              <a:rect b="b" l="l" r="r" t="t"/>
              <a:pathLst>
                <a:path extrusionOk="0" h="444" w="283">
                  <a:moveTo>
                    <a:pt x="141" y="0"/>
                  </a:moveTo>
                  <a:cubicBezTo>
                    <a:pt x="64" y="0"/>
                    <a:pt x="0" y="58"/>
                    <a:pt x="0" y="148"/>
                  </a:cubicBezTo>
                  <a:cubicBezTo>
                    <a:pt x="0" y="180"/>
                    <a:pt x="7" y="202"/>
                    <a:pt x="20" y="227"/>
                  </a:cubicBezTo>
                  <a:cubicBezTo>
                    <a:pt x="131" y="437"/>
                    <a:pt x="131" y="437"/>
                    <a:pt x="131" y="437"/>
                  </a:cubicBezTo>
                  <a:cubicBezTo>
                    <a:pt x="134" y="442"/>
                    <a:pt x="141" y="444"/>
                    <a:pt x="147" y="441"/>
                  </a:cubicBezTo>
                  <a:cubicBezTo>
                    <a:pt x="149" y="440"/>
                    <a:pt x="150" y="439"/>
                    <a:pt x="151" y="437"/>
                  </a:cubicBezTo>
                  <a:cubicBezTo>
                    <a:pt x="263" y="227"/>
                    <a:pt x="263" y="227"/>
                    <a:pt x="263" y="227"/>
                  </a:cubicBezTo>
                  <a:cubicBezTo>
                    <a:pt x="276" y="202"/>
                    <a:pt x="283" y="180"/>
                    <a:pt x="283" y="148"/>
                  </a:cubicBezTo>
                  <a:cubicBezTo>
                    <a:pt x="283" y="58"/>
                    <a:pt x="219" y="0"/>
                    <a:pt x="141" y="0"/>
                  </a:cubicBezTo>
                  <a:close/>
                  <a:moveTo>
                    <a:pt x="141" y="23"/>
                  </a:moveTo>
                  <a:cubicBezTo>
                    <a:pt x="208" y="23"/>
                    <a:pt x="260" y="68"/>
                    <a:pt x="260" y="148"/>
                  </a:cubicBezTo>
                  <a:cubicBezTo>
                    <a:pt x="260" y="177"/>
                    <a:pt x="255" y="193"/>
                    <a:pt x="242" y="216"/>
                  </a:cubicBezTo>
                  <a:cubicBezTo>
                    <a:pt x="141" y="407"/>
                    <a:pt x="141" y="407"/>
                    <a:pt x="141" y="407"/>
                  </a:cubicBezTo>
                  <a:cubicBezTo>
                    <a:pt x="40" y="216"/>
                    <a:pt x="40" y="216"/>
                    <a:pt x="40" y="216"/>
                  </a:cubicBezTo>
                  <a:cubicBezTo>
                    <a:pt x="28" y="193"/>
                    <a:pt x="22" y="177"/>
                    <a:pt x="22" y="148"/>
                  </a:cubicBezTo>
                  <a:cubicBezTo>
                    <a:pt x="22" y="68"/>
                    <a:pt x="75" y="23"/>
                    <a:pt x="141" y="23"/>
                  </a:cubicBezTo>
                  <a:close/>
                  <a:moveTo>
                    <a:pt x="141" y="74"/>
                  </a:moveTo>
                  <a:cubicBezTo>
                    <a:pt x="104" y="74"/>
                    <a:pt x="73" y="105"/>
                    <a:pt x="73" y="142"/>
                  </a:cubicBezTo>
                  <a:cubicBezTo>
                    <a:pt x="73" y="180"/>
                    <a:pt x="104" y="210"/>
                    <a:pt x="141" y="210"/>
                  </a:cubicBezTo>
                  <a:cubicBezTo>
                    <a:pt x="179" y="210"/>
                    <a:pt x="209" y="180"/>
                    <a:pt x="209" y="142"/>
                  </a:cubicBezTo>
                  <a:cubicBezTo>
                    <a:pt x="209" y="105"/>
                    <a:pt x="179" y="74"/>
                    <a:pt x="141" y="74"/>
                  </a:cubicBezTo>
                  <a:close/>
                  <a:moveTo>
                    <a:pt x="141" y="97"/>
                  </a:moveTo>
                  <a:cubicBezTo>
                    <a:pt x="167" y="97"/>
                    <a:pt x="187" y="117"/>
                    <a:pt x="187" y="142"/>
                  </a:cubicBezTo>
                  <a:cubicBezTo>
                    <a:pt x="187" y="167"/>
                    <a:pt x="167" y="187"/>
                    <a:pt x="141" y="187"/>
                  </a:cubicBezTo>
                  <a:cubicBezTo>
                    <a:pt x="116" y="187"/>
                    <a:pt x="96" y="167"/>
                    <a:pt x="96" y="142"/>
                  </a:cubicBezTo>
                  <a:cubicBezTo>
                    <a:pt x="96" y="117"/>
                    <a:pt x="116" y="97"/>
                    <a:pt x="141" y="97"/>
                  </a:cubicBezTo>
                  <a:close/>
                </a:path>
              </a:pathLst>
            </a:custGeom>
            <a:gradFill>
              <a:gsLst>
                <a:gs pos="0">
                  <a:srgbClr val="A5A5A5"/>
                </a:gs>
                <a:gs pos="100000">
                  <a:srgbClr val="5B9BD5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3" name="Google Shape;93;p2"/>
          <p:cNvSpPr txBox="1"/>
          <p:nvPr/>
        </p:nvSpPr>
        <p:spPr>
          <a:xfrm>
            <a:off x="337654" y="4216806"/>
            <a:ext cx="6113720" cy="127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will use the data to identify </a:t>
            </a:r>
            <a:r>
              <a:rPr b="0" i="0" lang="en-US" sz="2000" u="sng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correlations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 the different parameters and Churn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will use the data to </a:t>
            </a:r>
            <a:r>
              <a:rPr b="0" i="0" lang="en-US" sz="2000" u="sng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Churn based on the given parameters (features)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448796" y="313435"/>
            <a:ext cx="1051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/>
              <a:t>Data Description</a:t>
            </a:r>
            <a:endParaRPr/>
          </a:p>
        </p:txBody>
      </p:sp>
      <p:cxnSp>
        <p:nvCxnSpPr>
          <p:cNvPr id="99" name="Google Shape;99;p3"/>
          <p:cNvCxnSpPr/>
          <p:nvPr/>
        </p:nvCxnSpPr>
        <p:spPr>
          <a:xfrm>
            <a:off x="5552390" y="4055178"/>
            <a:ext cx="1" cy="2808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3"/>
          <p:cNvSpPr txBox="1"/>
          <p:nvPr/>
        </p:nvSpPr>
        <p:spPr>
          <a:xfrm>
            <a:off x="6855761" y="4079789"/>
            <a:ext cx="30066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36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91CA"/>
              </a:buClr>
              <a:buSzPts val="2000"/>
              <a:buFont typeface="Century Gothic"/>
              <a:buNone/>
            </a:pPr>
            <a:r>
              <a:rPr b="1" i="0" lang="en-US" sz="2000" u="none" cap="none" strike="noStrike">
                <a:solidFill>
                  <a:srgbClr val="8891C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1757481" y="4048002"/>
            <a:ext cx="3033249" cy="38048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36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91CA"/>
              </a:buClr>
              <a:buSzPts val="2000"/>
              <a:buFont typeface="Century Gothic"/>
              <a:buNone/>
            </a:pPr>
            <a:r>
              <a:rPr b="1" i="0" lang="en-US" sz="2000" u="none" cap="none" strike="noStrike">
                <a:solidFill>
                  <a:srgbClr val="8891C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1757500" y="4401720"/>
            <a:ext cx="3033300" cy="1050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72000" lIns="684000" spcFirstLastPara="1" rIns="10800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Century Gothic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5144388" y="4401725"/>
            <a:ext cx="112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8891C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Prediction Model </a:t>
            </a:r>
            <a:endParaRPr b="1" i="0" sz="1400" u="none" cap="none" strike="noStrike">
              <a:solidFill>
                <a:srgbClr val="8891C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4" name="Google Shape;104;p3"/>
          <p:cNvCxnSpPr/>
          <p:nvPr/>
        </p:nvCxnSpPr>
        <p:spPr>
          <a:xfrm>
            <a:off x="5552400" y="5452760"/>
            <a:ext cx="0" cy="2820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3"/>
          <p:cNvSpPr/>
          <p:nvPr/>
        </p:nvSpPr>
        <p:spPr>
          <a:xfrm>
            <a:off x="6855750" y="4411947"/>
            <a:ext cx="2973000" cy="884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72000" lIns="684000" spcFirstLastPara="1" rIns="108000" wrap="square" tIns="72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200"/>
              <a:buFont typeface="Century Gothic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2081206" y="4739038"/>
            <a:ext cx="393839" cy="439126"/>
          </a:xfrm>
          <a:custGeom>
            <a:rect b="b" l="l" r="r" t="t"/>
            <a:pathLst>
              <a:path extrusionOk="0" h="6505575" w="5834657">
                <a:moveTo>
                  <a:pt x="5834658" y="3746344"/>
                </a:moveTo>
                <a:cubicBezTo>
                  <a:pt x="5834658" y="3438814"/>
                  <a:pt x="5583965" y="3188611"/>
                  <a:pt x="5275834" y="3188611"/>
                </a:cubicBezTo>
                <a:lnTo>
                  <a:pt x="4624709" y="3188611"/>
                </a:lnTo>
                <a:lnTo>
                  <a:pt x="4624709" y="2316450"/>
                </a:lnTo>
                <a:cubicBezTo>
                  <a:pt x="5002912" y="2097863"/>
                  <a:pt x="5241122" y="1691910"/>
                  <a:pt x="5241122" y="1250072"/>
                </a:cubicBezTo>
                <a:cubicBezTo>
                  <a:pt x="5241122" y="995154"/>
                  <a:pt x="5163741" y="750460"/>
                  <a:pt x="5017234" y="542495"/>
                </a:cubicBezTo>
                <a:cubicBezTo>
                  <a:pt x="4874208" y="339494"/>
                  <a:pt x="4676131" y="185779"/>
                  <a:pt x="4444386" y="98076"/>
                </a:cubicBezTo>
                <a:lnTo>
                  <a:pt x="4185338" y="0"/>
                </a:lnTo>
                <a:lnTo>
                  <a:pt x="4185338" y="827690"/>
                </a:lnTo>
                <a:lnTo>
                  <a:pt x="4006755" y="937728"/>
                </a:lnTo>
                <a:lnTo>
                  <a:pt x="3828122" y="827690"/>
                </a:lnTo>
                <a:lnTo>
                  <a:pt x="3828122" y="0"/>
                </a:lnTo>
                <a:lnTo>
                  <a:pt x="3569125" y="98026"/>
                </a:lnTo>
                <a:cubicBezTo>
                  <a:pt x="3337380" y="185779"/>
                  <a:pt x="3139252" y="339494"/>
                  <a:pt x="2996277" y="542495"/>
                </a:cubicBezTo>
                <a:cubicBezTo>
                  <a:pt x="2849770" y="750460"/>
                  <a:pt x="2772339" y="995104"/>
                  <a:pt x="2772339" y="1250072"/>
                </a:cubicBezTo>
                <a:cubicBezTo>
                  <a:pt x="2772339" y="1697022"/>
                  <a:pt x="3014379" y="2105110"/>
                  <a:pt x="3398648" y="2322207"/>
                </a:cubicBezTo>
                <a:lnTo>
                  <a:pt x="3398648" y="2578962"/>
                </a:lnTo>
                <a:lnTo>
                  <a:pt x="2588882" y="2578962"/>
                </a:lnTo>
                <a:lnTo>
                  <a:pt x="1561794" y="3403128"/>
                </a:lnTo>
                <a:lnTo>
                  <a:pt x="1427720" y="3403128"/>
                </a:lnTo>
                <a:lnTo>
                  <a:pt x="1427720" y="3098328"/>
                </a:lnTo>
                <a:lnTo>
                  <a:pt x="0" y="3098328"/>
                </a:lnTo>
                <a:lnTo>
                  <a:pt x="0" y="6505575"/>
                </a:lnTo>
                <a:lnTo>
                  <a:pt x="1427769" y="6505575"/>
                </a:lnTo>
                <a:lnTo>
                  <a:pt x="1427769" y="6143796"/>
                </a:lnTo>
                <a:lnTo>
                  <a:pt x="2123950" y="6505575"/>
                </a:lnTo>
                <a:lnTo>
                  <a:pt x="4885547" y="6505575"/>
                </a:lnTo>
                <a:lnTo>
                  <a:pt x="4885547" y="6495103"/>
                </a:lnTo>
                <a:cubicBezTo>
                  <a:pt x="5142456" y="6444973"/>
                  <a:pt x="5336903" y="6218693"/>
                  <a:pt x="5336903" y="5947843"/>
                </a:cubicBezTo>
                <a:cubicBezTo>
                  <a:pt x="5336903" y="5849270"/>
                  <a:pt x="5311043" y="5756654"/>
                  <a:pt x="5265888" y="5676198"/>
                </a:cubicBezTo>
                <a:cubicBezTo>
                  <a:pt x="5414433" y="5575839"/>
                  <a:pt x="5512254" y="5406141"/>
                  <a:pt x="5512254" y="5214010"/>
                </a:cubicBezTo>
                <a:cubicBezTo>
                  <a:pt x="5512254" y="5113105"/>
                  <a:pt x="5485150" y="5018453"/>
                  <a:pt x="5437956" y="4936657"/>
                </a:cubicBezTo>
                <a:cubicBezTo>
                  <a:pt x="5581926" y="4835702"/>
                  <a:pt x="5676315" y="4668785"/>
                  <a:pt x="5676315" y="4480177"/>
                </a:cubicBezTo>
                <a:cubicBezTo>
                  <a:pt x="5676315" y="4378081"/>
                  <a:pt x="5648516" y="4282387"/>
                  <a:pt x="5600327" y="4199995"/>
                </a:cubicBezTo>
                <a:cubicBezTo>
                  <a:pt x="5742059" y="4098743"/>
                  <a:pt x="5834658" y="3933165"/>
                  <a:pt x="5834658" y="3746344"/>
                </a:cubicBezTo>
                <a:close/>
                <a:moveTo>
                  <a:pt x="3154719" y="1250072"/>
                </a:moveTo>
                <a:cubicBezTo>
                  <a:pt x="3154719" y="1002053"/>
                  <a:pt x="3265021" y="769817"/>
                  <a:pt x="3445743" y="610890"/>
                </a:cubicBezTo>
                <a:lnTo>
                  <a:pt x="3445743" y="1040519"/>
                </a:lnTo>
                <a:lnTo>
                  <a:pt x="4006755" y="1386316"/>
                </a:lnTo>
                <a:lnTo>
                  <a:pt x="4567718" y="1040568"/>
                </a:lnTo>
                <a:lnTo>
                  <a:pt x="4567718" y="610890"/>
                </a:lnTo>
                <a:cubicBezTo>
                  <a:pt x="4748489" y="769817"/>
                  <a:pt x="4858742" y="1002053"/>
                  <a:pt x="4858742" y="1250072"/>
                </a:cubicBezTo>
                <a:cubicBezTo>
                  <a:pt x="4858742" y="1584354"/>
                  <a:pt x="4661112" y="1888906"/>
                  <a:pt x="4355219" y="2025994"/>
                </a:cubicBezTo>
                <a:lnTo>
                  <a:pt x="4242330" y="2076620"/>
                </a:lnTo>
                <a:lnTo>
                  <a:pt x="4242330" y="3188661"/>
                </a:lnTo>
                <a:lnTo>
                  <a:pt x="3781027" y="3188661"/>
                </a:lnTo>
                <a:lnTo>
                  <a:pt x="3781027" y="2079648"/>
                </a:lnTo>
                <a:lnTo>
                  <a:pt x="3666348" y="2029667"/>
                </a:lnTo>
                <a:cubicBezTo>
                  <a:pt x="3355531" y="1894217"/>
                  <a:pt x="3154719" y="1588226"/>
                  <a:pt x="3154719" y="1250072"/>
                </a:cubicBezTo>
                <a:close/>
                <a:moveTo>
                  <a:pt x="1045390" y="6123943"/>
                </a:moveTo>
                <a:lnTo>
                  <a:pt x="382380" y="6123943"/>
                </a:lnTo>
                <a:lnTo>
                  <a:pt x="382380" y="3479961"/>
                </a:lnTo>
                <a:lnTo>
                  <a:pt x="1045390" y="3479961"/>
                </a:lnTo>
                <a:close/>
                <a:moveTo>
                  <a:pt x="4778129" y="6123943"/>
                </a:moveTo>
                <a:lnTo>
                  <a:pt x="2217543" y="6123943"/>
                </a:lnTo>
                <a:lnTo>
                  <a:pt x="1427769" y="5713522"/>
                </a:lnTo>
                <a:lnTo>
                  <a:pt x="1427769" y="3784761"/>
                </a:lnTo>
                <a:lnTo>
                  <a:pt x="1696464" y="3784761"/>
                </a:lnTo>
                <a:lnTo>
                  <a:pt x="2723553" y="2960644"/>
                </a:lnTo>
                <a:lnTo>
                  <a:pt x="3393526" y="2960644"/>
                </a:lnTo>
                <a:lnTo>
                  <a:pt x="3393526" y="3570294"/>
                </a:lnTo>
                <a:lnTo>
                  <a:pt x="5275834" y="3570294"/>
                </a:lnTo>
                <a:cubicBezTo>
                  <a:pt x="5373107" y="3570294"/>
                  <a:pt x="5452278" y="3649261"/>
                  <a:pt x="5452278" y="3746394"/>
                </a:cubicBezTo>
                <a:cubicBezTo>
                  <a:pt x="5452278" y="3843477"/>
                  <a:pt x="5373107" y="3922494"/>
                  <a:pt x="5275834" y="3922494"/>
                </a:cubicBezTo>
                <a:lnTo>
                  <a:pt x="4161617" y="3922494"/>
                </a:lnTo>
                <a:lnTo>
                  <a:pt x="4161617" y="4304127"/>
                </a:lnTo>
                <a:lnTo>
                  <a:pt x="5117491" y="4304127"/>
                </a:lnTo>
                <a:cubicBezTo>
                  <a:pt x="5214764" y="4304127"/>
                  <a:pt x="5293886" y="4383094"/>
                  <a:pt x="5293886" y="4480227"/>
                </a:cubicBezTo>
                <a:cubicBezTo>
                  <a:pt x="5293886" y="4577310"/>
                  <a:pt x="5214764" y="4656327"/>
                  <a:pt x="5117491" y="4656327"/>
                </a:cubicBezTo>
                <a:lnTo>
                  <a:pt x="3997605" y="4656327"/>
                </a:lnTo>
                <a:lnTo>
                  <a:pt x="3997605" y="5037959"/>
                </a:lnTo>
                <a:lnTo>
                  <a:pt x="4953429" y="5037959"/>
                </a:lnTo>
                <a:cubicBezTo>
                  <a:pt x="5050753" y="5037959"/>
                  <a:pt x="5129874" y="5116926"/>
                  <a:pt x="5129874" y="5214059"/>
                </a:cubicBezTo>
                <a:cubicBezTo>
                  <a:pt x="5129874" y="5311143"/>
                  <a:pt x="5050753" y="5390159"/>
                  <a:pt x="4953429" y="5390159"/>
                </a:cubicBezTo>
                <a:lnTo>
                  <a:pt x="3822254" y="5390159"/>
                </a:lnTo>
                <a:lnTo>
                  <a:pt x="3822254" y="5771792"/>
                </a:lnTo>
                <a:lnTo>
                  <a:pt x="4778129" y="5771792"/>
                </a:lnTo>
                <a:cubicBezTo>
                  <a:pt x="4875402" y="5771792"/>
                  <a:pt x="4954573" y="5850759"/>
                  <a:pt x="4954573" y="5947892"/>
                </a:cubicBezTo>
                <a:cubicBezTo>
                  <a:pt x="4954573" y="6044975"/>
                  <a:pt x="4875402" y="6123943"/>
                  <a:pt x="4778129" y="612394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07" name="Google Shape;107;p3"/>
          <p:cNvGrpSpPr/>
          <p:nvPr/>
        </p:nvGrpSpPr>
        <p:grpSpPr>
          <a:xfrm>
            <a:off x="7033695" y="4616603"/>
            <a:ext cx="509894" cy="535792"/>
            <a:chOff x="-1390483" y="2794745"/>
            <a:chExt cx="1311854" cy="1243111"/>
          </a:xfrm>
        </p:grpSpPr>
        <p:grpSp>
          <p:nvGrpSpPr>
            <p:cNvPr id="108" name="Google Shape;108;p3"/>
            <p:cNvGrpSpPr/>
            <p:nvPr/>
          </p:nvGrpSpPr>
          <p:grpSpPr>
            <a:xfrm>
              <a:off x="-1145172" y="3006704"/>
              <a:ext cx="857962" cy="767577"/>
              <a:chOff x="546521" y="-1629547"/>
              <a:chExt cx="1197430" cy="1071282"/>
            </a:xfrm>
          </p:grpSpPr>
          <p:sp>
            <p:nvSpPr>
              <p:cNvPr id="109" name="Google Shape;109;p3"/>
              <p:cNvSpPr/>
              <p:nvPr/>
            </p:nvSpPr>
            <p:spPr>
              <a:xfrm flipH="1">
                <a:off x="546521" y="-1306500"/>
                <a:ext cx="745859" cy="748235"/>
              </a:xfrm>
              <a:custGeom>
                <a:rect b="b" l="l" r="r" t="t"/>
                <a:pathLst>
                  <a:path extrusionOk="0" h="315" w="314">
                    <a:moveTo>
                      <a:pt x="283" y="122"/>
                    </a:moveTo>
                    <a:lnTo>
                      <a:pt x="301" y="94"/>
                    </a:lnTo>
                    <a:lnTo>
                      <a:pt x="283" y="62"/>
                    </a:lnTo>
                    <a:lnTo>
                      <a:pt x="250" y="64"/>
                    </a:lnTo>
                    <a:lnTo>
                      <a:pt x="249" y="63"/>
                    </a:lnTo>
                    <a:lnTo>
                      <a:pt x="250" y="30"/>
                    </a:lnTo>
                    <a:lnTo>
                      <a:pt x="219" y="12"/>
                    </a:lnTo>
                    <a:lnTo>
                      <a:pt x="192" y="31"/>
                    </a:lnTo>
                    <a:lnTo>
                      <a:pt x="190" y="30"/>
                    </a:lnTo>
                    <a:lnTo>
                      <a:pt x="175" y="0"/>
                    </a:lnTo>
                    <a:lnTo>
                      <a:pt x="139" y="0"/>
                    </a:lnTo>
                    <a:lnTo>
                      <a:pt x="124" y="30"/>
                    </a:lnTo>
                    <a:lnTo>
                      <a:pt x="122" y="31"/>
                    </a:lnTo>
                    <a:lnTo>
                      <a:pt x="95" y="12"/>
                    </a:lnTo>
                    <a:lnTo>
                      <a:pt x="63" y="30"/>
                    </a:lnTo>
                    <a:lnTo>
                      <a:pt x="65" y="63"/>
                    </a:lnTo>
                    <a:lnTo>
                      <a:pt x="63" y="64"/>
                    </a:lnTo>
                    <a:lnTo>
                      <a:pt x="29" y="62"/>
                    </a:lnTo>
                    <a:lnTo>
                      <a:pt x="12" y="94"/>
                    </a:lnTo>
                    <a:lnTo>
                      <a:pt x="29" y="122"/>
                    </a:lnTo>
                    <a:lnTo>
                      <a:pt x="29" y="124"/>
                    </a:lnTo>
                    <a:lnTo>
                      <a:pt x="0" y="138"/>
                    </a:lnTo>
                    <a:lnTo>
                      <a:pt x="0" y="175"/>
                    </a:lnTo>
                    <a:lnTo>
                      <a:pt x="28" y="190"/>
                    </a:lnTo>
                    <a:lnTo>
                      <a:pt x="29" y="192"/>
                    </a:lnTo>
                    <a:lnTo>
                      <a:pt x="11" y="221"/>
                    </a:lnTo>
                    <a:lnTo>
                      <a:pt x="28" y="251"/>
                    </a:lnTo>
                    <a:lnTo>
                      <a:pt x="62" y="250"/>
                    </a:lnTo>
                    <a:lnTo>
                      <a:pt x="64" y="251"/>
                    </a:lnTo>
                    <a:lnTo>
                      <a:pt x="62" y="285"/>
                    </a:lnTo>
                    <a:lnTo>
                      <a:pt x="93" y="303"/>
                    </a:lnTo>
                    <a:lnTo>
                      <a:pt x="120" y="285"/>
                    </a:lnTo>
                    <a:lnTo>
                      <a:pt x="123" y="286"/>
                    </a:lnTo>
                    <a:lnTo>
                      <a:pt x="138" y="315"/>
                    </a:lnTo>
                    <a:lnTo>
                      <a:pt x="176" y="315"/>
                    </a:lnTo>
                    <a:lnTo>
                      <a:pt x="191" y="286"/>
                    </a:lnTo>
                    <a:lnTo>
                      <a:pt x="192" y="285"/>
                    </a:lnTo>
                    <a:lnTo>
                      <a:pt x="221" y="303"/>
                    </a:lnTo>
                    <a:lnTo>
                      <a:pt x="252" y="285"/>
                    </a:lnTo>
                    <a:lnTo>
                      <a:pt x="250" y="251"/>
                    </a:lnTo>
                    <a:lnTo>
                      <a:pt x="252" y="250"/>
                    </a:lnTo>
                    <a:lnTo>
                      <a:pt x="284" y="251"/>
                    </a:lnTo>
                    <a:lnTo>
                      <a:pt x="302" y="221"/>
                    </a:lnTo>
                    <a:lnTo>
                      <a:pt x="284" y="192"/>
                    </a:lnTo>
                    <a:lnTo>
                      <a:pt x="284" y="190"/>
                    </a:lnTo>
                    <a:lnTo>
                      <a:pt x="314" y="175"/>
                    </a:lnTo>
                    <a:lnTo>
                      <a:pt x="314" y="138"/>
                    </a:lnTo>
                    <a:lnTo>
                      <a:pt x="284" y="124"/>
                    </a:lnTo>
                    <a:lnTo>
                      <a:pt x="283" y="122"/>
                    </a:lnTo>
                    <a:close/>
                    <a:moveTo>
                      <a:pt x="298" y="165"/>
                    </a:moveTo>
                    <a:lnTo>
                      <a:pt x="272" y="179"/>
                    </a:lnTo>
                    <a:lnTo>
                      <a:pt x="268" y="195"/>
                    </a:lnTo>
                    <a:lnTo>
                      <a:pt x="284" y="221"/>
                    </a:lnTo>
                    <a:lnTo>
                      <a:pt x="275" y="235"/>
                    </a:lnTo>
                    <a:lnTo>
                      <a:pt x="245" y="233"/>
                    </a:lnTo>
                    <a:lnTo>
                      <a:pt x="234" y="245"/>
                    </a:lnTo>
                    <a:lnTo>
                      <a:pt x="235" y="276"/>
                    </a:lnTo>
                    <a:lnTo>
                      <a:pt x="221" y="284"/>
                    </a:lnTo>
                    <a:lnTo>
                      <a:pt x="195" y="268"/>
                    </a:lnTo>
                    <a:lnTo>
                      <a:pt x="180" y="272"/>
                    </a:lnTo>
                    <a:lnTo>
                      <a:pt x="166" y="300"/>
                    </a:lnTo>
                    <a:lnTo>
                      <a:pt x="148" y="300"/>
                    </a:lnTo>
                    <a:lnTo>
                      <a:pt x="134" y="272"/>
                    </a:lnTo>
                    <a:lnTo>
                      <a:pt x="118" y="268"/>
                    </a:lnTo>
                    <a:lnTo>
                      <a:pt x="93" y="284"/>
                    </a:lnTo>
                    <a:lnTo>
                      <a:pt x="78" y="276"/>
                    </a:lnTo>
                    <a:lnTo>
                      <a:pt x="80" y="245"/>
                    </a:lnTo>
                    <a:lnTo>
                      <a:pt x="68" y="233"/>
                    </a:lnTo>
                    <a:lnTo>
                      <a:pt x="37" y="235"/>
                    </a:lnTo>
                    <a:lnTo>
                      <a:pt x="29" y="221"/>
                    </a:lnTo>
                    <a:lnTo>
                      <a:pt x="46" y="195"/>
                    </a:lnTo>
                    <a:lnTo>
                      <a:pt x="42" y="179"/>
                    </a:lnTo>
                    <a:lnTo>
                      <a:pt x="16" y="165"/>
                    </a:lnTo>
                    <a:lnTo>
                      <a:pt x="16" y="148"/>
                    </a:lnTo>
                    <a:lnTo>
                      <a:pt x="42" y="135"/>
                    </a:lnTo>
                    <a:lnTo>
                      <a:pt x="47" y="119"/>
                    </a:lnTo>
                    <a:lnTo>
                      <a:pt x="30" y="93"/>
                    </a:lnTo>
                    <a:lnTo>
                      <a:pt x="38" y="79"/>
                    </a:lnTo>
                    <a:lnTo>
                      <a:pt x="69" y="81"/>
                    </a:lnTo>
                    <a:lnTo>
                      <a:pt x="81" y="69"/>
                    </a:lnTo>
                    <a:lnTo>
                      <a:pt x="80" y="39"/>
                    </a:lnTo>
                    <a:lnTo>
                      <a:pt x="94" y="31"/>
                    </a:lnTo>
                    <a:lnTo>
                      <a:pt x="119" y="48"/>
                    </a:lnTo>
                    <a:lnTo>
                      <a:pt x="135" y="44"/>
                    </a:lnTo>
                    <a:lnTo>
                      <a:pt x="149" y="16"/>
                    </a:lnTo>
                    <a:lnTo>
                      <a:pt x="165" y="16"/>
                    </a:lnTo>
                    <a:lnTo>
                      <a:pt x="178" y="44"/>
                    </a:lnTo>
                    <a:lnTo>
                      <a:pt x="194" y="48"/>
                    </a:lnTo>
                    <a:lnTo>
                      <a:pt x="220" y="31"/>
                    </a:lnTo>
                    <a:lnTo>
                      <a:pt x="234" y="39"/>
                    </a:lnTo>
                    <a:lnTo>
                      <a:pt x="233" y="69"/>
                    </a:lnTo>
                    <a:lnTo>
                      <a:pt x="244" y="81"/>
                    </a:lnTo>
                    <a:lnTo>
                      <a:pt x="275" y="79"/>
                    </a:lnTo>
                    <a:lnTo>
                      <a:pt x="283" y="93"/>
                    </a:lnTo>
                    <a:lnTo>
                      <a:pt x="267" y="119"/>
                    </a:lnTo>
                    <a:lnTo>
                      <a:pt x="271" y="135"/>
                    </a:lnTo>
                    <a:lnTo>
                      <a:pt x="298" y="148"/>
                    </a:lnTo>
                    <a:lnTo>
                      <a:pt x="298" y="16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 flipH="1">
                <a:off x="710421" y="-1140226"/>
                <a:ext cx="418061" cy="415686"/>
              </a:xfrm>
              <a:custGeom>
                <a:rect b="b" l="l" r="r" t="t"/>
                <a:pathLst>
                  <a:path extrusionOk="0" h="177" w="178">
                    <a:moveTo>
                      <a:pt x="89" y="0"/>
                    </a:moveTo>
                    <a:cubicBezTo>
                      <a:pt x="40" y="0"/>
                      <a:pt x="0" y="40"/>
                      <a:pt x="0" y="88"/>
                    </a:cubicBezTo>
                    <a:cubicBezTo>
                      <a:pt x="0" y="137"/>
                      <a:pt x="40" y="177"/>
                      <a:pt x="89" y="177"/>
                    </a:cubicBezTo>
                    <a:cubicBezTo>
                      <a:pt x="138" y="177"/>
                      <a:pt x="178" y="137"/>
                      <a:pt x="178" y="88"/>
                    </a:cubicBezTo>
                    <a:cubicBezTo>
                      <a:pt x="178" y="40"/>
                      <a:pt x="138" y="0"/>
                      <a:pt x="89" y="0"/>
                    </a:cubicBezTo>
                    <a:close/>
                    <a:moveTo>
                      <a:pt x="89" y="161"/>
                    </a:moveTo>
                    <a:cubicBezTo>
                      <a:pt x="49" y="161"/>
                      <a:pt x="16" y="129"/>
                      <a:pt x="16" y="88"/>
                    </a:cubicBezTo>
                    <a:cubicBezTo>
                      <a:pt x="16" y="48"/>
                      <a:pt x="49" y="16"/>
                      <a:pt x="89" y="16"/>
                    </a:cubicBezTo>
                    <a:cubicBezTo>
                      <a:pt x="129" y="16"/>
                      <a:pt x="162" y="48"/>
                      <a:pt x="162" y="88"/>
                    </a:cubicBezTo>
                    <a:cubicBezTo>
                      <a:pt x="162" y="129"/>
                      <a:pt x="129" y="161"/>
                      <a:pt x="89" y="16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 flipH="1">
                <a:off x="1128482" y="-1629547"/>
                <a:ext cx="491696" cy="489321"/>
              </a:xfrm>
              <a:custGeom>
                <a:rect b="b" l="l" r="r" t="t"/>
                <a:pathLst>
                  <a:path extrusionOk="0" h="206" w="207">
                    <a:moveTo>
                      <a:pt x="0" y="83"/>
                    </a:moveTo>
                    <a:lnTo>
                      <a:pt x="0" y="122"/>
                    </a:lnTo>
                    <a:lnTo>
                      <a:pt x="27" y="128"/>
                    </a:lnTo>
                    <a:lnTo>
                      <a:pt x="31" y="139"/>
                    </a:lnTo>
                    <a:lnTo>
                      <a:pt x="16" y="162"/>
                    </a:lnTo>
                    <a:lnTo>
                      <a:pt x="44" y="189"/>
                    </a:lnTo>
                    <a:lnTo>
                      <a:pt x="68" y="175"/>
                    </a:lnTo>
                    <a:lnTo>
                      <a:pt x="79" y="180"/>
                    </a:lnTo>
                    <a:lnTo>
                      <a:pt x="84" y="206"/>
                    </a:lnTo>
                    <a:lnTo>
                      <a:pt x="123" y="206"/>
                    </a:lnTo>
                    <a:lnTo>
                      <a:pt x="129" y="180"/>
                    </a:lnTo>
                    <a:lnTo>
                      <a:pt x="140" y="175"/>
                    </a:lnTo>
                    <a:lnTo>
                      <a:pt x="163" y="190"/>
                    </a:lnTo>
                    <a:lnTo>
                      <a:pt x="191" y="163"/>
                    </a:lnTo>
                    <a:lnTo>
                      <a:pt x="176" y="139"/>
                    </a:lnTo>
                    <a:lnTo>
                      <a:pt x="180" y="128"/>
                    </a:lnTo>
                    <a:lnTo>
                      <a:pt x="207" y="122"/>
                    </a:lnTo>
                    <a:lnTo>
                      <a:pt x="207" y="84"/>
                    </a:lnTo>
                    <a:lnTo>
                      <a:pt x="180" y="78"/>
                    </a:lnTo>
                    <a:lnTo>
                      <a:pt x="176" y="67"/>
                    </a:lnTo>
                    <a:lnTo>
                      <a:pt x="191" y="43"/>
                    </a:lnTo>
                    <a:lnTo>
                      <a:pt x="163" y="15"/>
                    </a:lnTo>
                    <a:lnTo>
                      <a:pt x="140" y="30"/>
                    </a:lnTo>
                    <a:lnTo>
                      <a:pt x="129" y="26"/>
                    </a:lnTo>
                    <a:lnTo>
                      <a:pt x="123" y="0"/>
                    </a:lnTo>
                    <a:lnTo>
                      <a:pt x="84" y="0"/>
                    </a:lnTo>
                    <a:lnTo>
                      <a:pt x="79" y="26"/>
                    </a:lnTo>
                    <a:lnTo>
                      <a:pt x="68" y="30"/>
                    </a:lnTo>
                    <a:lnTo>
                      <a:pt x="45" y="15"/>
                    </a:lnTo>
                    <a:lnTo>
                      <a:pt x="16" y="43"/>
                    </a:lnTo>
                    <a:lnTo>
                      <a:pt x="31" y="67"/>
                    </a:lnTo>
                    <a:lnTo>
                      <a:pt x="27" y="78"/>
                    </a:lnTo>
                    <a:lnTo>
                      <a:pt x="0" y="83"/>
                    </a:lnTo>
                    <a:close/>
                    <a:moveTo>
                      <a:pt x="37" y="45"/>
                    </a:moveTo>
                    <a:lnTo>
                      <a:pt x="47" y="36"/>
                    </a:lnTo>
                    <a:lnTo>
                      <a:pt x="66" y="48"/>
                    </a:lnTo>
                    <a:lnTo>
                      <a:pt x="92" y="37"/>
                    </a:lnTo>
                    <a:lnTo>
                      <a:pt x="97" y="15"/>
                    </a:lnTo>
                    <a:lnTo>
                      <a:pt x="111" y="15"/>
                    </a:lnTo>
                    <a:lnTo>
                      <a:pt x="115" y="37"/>
                    </a:lnTo>
                    <a:lnTo>
                      <a:pt x="142" y="48"/>
                    </a:lnTo>
                    <a:lnTo>
                      <a:pt x="161" y="36"/>
                    </a:lnTo>
                    <a:lnTo>
                      <a:pt x="170" y="46"/>
                    </a:lnTo>
                    <a:lnTo>
                      <a:pt x="159" y="65"/>
                    </a:lnTo>
                    <a:lnTo>
                      <a:pt x="169" y="92"/>
                    </a:lnTo>
                    <a:lnTo>
                      <a:pt x="191" y="97"/>
                    </a:lnTo>
                    <a:lnTo>
                      <a:pt x="191" y="109"/>
                    </a:lnTo>
                    <a:lnTo>
                      <a:pt x="169" y="114"/>
                    </a:lnTo>
                    <a:lnTo>
                      <a:pt x="159" y="141"/>
                    </a:lnTo>
                    <a:lnTo>
                      <a:pt x="170" y="160"/>
                    </a:lnTo>
                    <a:lnTo>
                      <a:pt x="161" y="170"/>
                    </a:lnTo>
                    <a:lnTo>
                      <a:pt x="142" y="157"/>
                    </a:lnTo>
                    <a:lnTo>
                      <a:pt x="115" y="168"/>
                    </a:lnTo>
                    <a:lnTo>
                      <a:pt x="110" y="190"/>
                    </a:lnTo>
                    <a:lnTo>
                      <a:pt x="97" y="190"/>
                    </a:lnTo>
                    <a:lnTo>
                      <a:pt x="92" y="168"/>
                    </a:lnTo>
                    <a:lnTo>
                      <a:pt x="66" y="157"/>
                    </a:lnTo>
                    <a:lnTo>
                      <a:pt x="47" y="170"/>
                    </a:lnTo>
                    <a:lnTo>
                      <a:pt x="37" y="160"/>
                    </a:lnTo>
                    <a:lnTo>
                      <a:pt x="49" y="141"/>
                    </a:lnTo>
                    <a:lnTo>
                      <a:pt x="38" y="114"/>
                    </a:lnTo>
                    <a:lnTo>
                      <a:pt x="16" y="109"/>
                    </a:lnTo>
                    <a:lnTo>
                      <a:pt x="16" y="96"/>
                    </a:lnTo>
                    <a:lnTo>
                      <a:pt x="38" y="92"/>
                    </a:lnTo>
                    <a:lnTo>
                      <a:pt x="49" y="65"/>
                    </a:lnTo>
                    <a:lnTo>
                      <a:pt x="37" y="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 flipH="1">
                <a:off x="1266252" y="-1479899"/>
                <a:ext cx="213781" cy="190028"/>
              </a:xfrm>
              <a:custGeom>
                <a:rect b="b" l="l" r="r" t="t"/>
                <a:pathLst>
                  <a:path extrusionOk="0" h="81" w="91">
                    <a:moveTo>
                      <a:pt x="30" y="78"/>
                    </a:moveTo>
                    <a:cubicBezTo>
                      <a:pt x="35" y="80"/>
                      <a:pt x="40" y="81"/>
                      <a:pt x="45" y="81"/>
                    </a:cubicBezTo>
                    <a:cubicBezTo>
                      <a:pt x="62" y="81"/>
                      <a:pt x="77" y="71"/>
                      <a:pt x="83" y="56"/>
                    </a:cubicBezTo>
                    <a:cubicBezTo>
                      <a:pt x="91" y="35"/>
                      <a:pt x="82" y="12"/>
                      <a:pt x="61" y="3"/>
                    </a:cubicBezTo>
                    <a:cubicBezTo>
                      <a:pt x="56" y="1"/>
                      <a:pt x="51" y="0"/>
                      <a:pt x="46" y="0"/>
                    </a:cubicBezTo>
                    <a:cubicBezTo>
                      <a:pt x="29" y="0"/>
                      <a:pt x="14" y="10"/>
                      <a:pt x="8" y="25"/>
                    </a:cubicBezTo>
                    <a:cubicBezTo>
                      <a:pt x="0" y="46"/>
                      <a:pt x="9" y="69"/>
                      <a:pt x="30" y="78"/>
                    </a:cubicBezTo>
                    <a:close/>
                    <a:moveTo>
                      <a:pt x="23" y="31"/>
                    </a:moveTo>
                    <a:cubicBezTo>
                      <a:pt x="27" y="22"/>
                      <a:pt x="36" y="16"/>
                      <a:pt x="46" y="16"/>
                    </a:cubicBezTo>
                    <a:cubicBezTo>
                      <a:pt x="49" y="16"/>
                      <a:pt x="52" y="17"/>
                      <a:pt x="55" y="18"/>
                    </a:cubicBezTo>
                    <a:cubicBezTo>
                      <a:pt x="67" y="23"/>
                      <a:pt x="73" y="37"/>
                      <a:pt x="68" y="50"/>
                    </a:cubicBezTo>
                    <a:cubicBezTo>
                      <a:pt x="64" y="59"/>
                      <a:pt x="55" y="65"/>
                      <a:pt x="45" y="65"/>
                    </a:cubicBezTo>
                    <a:cubicBezTo>
                      <a:pt x="42" y="65"/>
                      <a:pt x="39" y="64"/>
                      <a:pt x="36" y="63"/>
                    </a:cubicBezTo>
                    <a:cubicBezTo>
                      <a:pt x="24" y="58"/>
                      <a:pt x="18" y="43"/>
                      <a:pt x="23" y="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13" name="Google Shape;113;p3"/>
              <p:cNvGrpSpPr/>
              <p:nvPr/>
            </p:nvGrpSpPr>
            <p:grpSpPr>
              <a:xfrm>
                <a:off x="1316626" y="-1014121"/>
                <a:ext cx="427325" cy="425261"/>
                <a:chOff x="1316626" y="-1078181"/>
                <a:chExt cx="491696" cy="489321"/>
              </a:xfrm>
            </p:grpSpPr>
            <p:sp>
              <p:nvSpPr>
                <p:cNvPr id="114" name="Google Shape;114;p3"/>
                <p:cNvSpPr/>
                <p:nvPr/>
              </p:nvSpPr>
              <p:spPr>
                <a:xfrm flipH="1">
                  <a:off x="1316626" y="-1078181"/>
                  <a:ext cx="491696" cy="489321"/>
                </a:xfrm>
                <a:custGeom>
                  <a:rect b="b" l="l" r="r" t="t"/>
                  <a:pathLst>
                    <a:path extrusionOk="0" h="206" w="207">
                      <a:moveTo>
                        <a:pt x="0" y="83"/>
                      </a:moveTo>
                      <a:lnTo>
                        <a:pt x="0" y="122"/>
                      </a:lnTo>
                      <a:lnTo>
                        <a:pt x="27" y="128"/>
                      </a:lnTo>
                      <a:lnTo>
                        <a:pt x="31" y="139"/>
                      </a:lnTo>
                      <a:lnTo>
                        <a:pt x="16" y="162"/>
                      </a:lnTo>
                      <a:lnTo>
                        <a:pt x="44" y="189"/>
                      </a:lnTo>
                      <a:lnTo>
                        <a:pt x="68" y="175"/>
                      </a:lnTo>
                      <a:lnTo>
                        <a:pt x="79" y="180"/>
                      </a:lnTo>
                      <a:lnTo>
                        <a:pt x="84" y="206"/>
                      </a:lnTo>
                      <a:lnTo>
                        <a:pt x="123" y="206"/>
                      </a:lnTo>
                      <a:lnTo>
                        <a:pt x="129" y="180"/>
                      </a:lnTo>
                      <a:lnTo>
                        <a:pt x="140" y="175"/>
                      </a:lnTo>
                      <a:lnTo>
                        <a:pt x="163" y="190"/>
                      </a:lnTo>
                      <a:lnTo>
                        <a:pt x="191" y="163"/>
                      </a:lnTo>
                      <a:lnTo>
                        <a:pt x="176" y="139"/>
                      </a:lnTo>
                      <a:lnTo>
                        <a:pt x="180" y="128"/>
                      </a:lnTo>
                      <a:lnTo>
                        <a:pt x="207" y="122"/>
                      </a:lnTo>
                      <a:lnTo>
                        <a:pt x="207" y="84"/>
                      </a:lnTo>
                      <a:lnTo>
                        <a:pt x="180" y="78"/>
                      </a:lnTo>
                      <a:lnTo>
                        <a:pt x="176" y="67"/>
                      </a:lnTo>
                      <a:lnTo>
                        <a:pt x="191" y="43"/>
                      </a:lnTo>
                      <a:lnTo>
                        <a:pt x="163" y="15"/>
                      </a:lnTo>
                      <a:lnTo>
                        <a:pt x="140" y="30"/>
                      </a:lnTo>
                      <a:lnTo>
                        <a:pt x="129" y="26"/>
                      </a:lnTo>
                      <a:lnTo>
                        <a:pt x="123" y="0"/>
                      </a:lnTo>
                      <a:lnTo>
                        <a:pt x="84" y="0"/>
                      </a:lnTo>
                      <a:lnTo>
                        <a:pt x="79" y="26"/>
                      </a:lnTo>
                      <a:lnTo>
                        <a:pt x="68" y="30"/>
                      </a:lnTo>
                      <a:lnTo>
                        <a:pt x="45" y="15"/>
                      </a:lnTo>
                      <a:lnTo>
                        <a:pt x="16" y="43"/>
                      </a:lnTo>
                      <a:lnTo>
                        <a:pt x="31" y="67"/>
                      </a:lnTo>
                      <a:lnTo>
                        <a:pt x="27" y="78"/>
                      </a:lnTo>
                      <a:lnTo>
                        <a:pt x="0" y="83"/>
                      </a:lnTo>
                      <a:close/>
                      <a:moveTo>
                        <a:pt x="37" y="45"/>
                      </a:moveTo>
                      <a:lnTo>
                        <a:pt x="47" y="36"/>
                      </a:lnTo>
                      <a:lnTo>
                        <a:pt x="66" y="48"/>
                      </a:lnTo>
                      <a:lnTo>
                        <a:pt x="92" y="37"/>
                      </a:lnTo>
                      <a:lnTo>
                        <a:pt x="97" y="15"/>
                      </a:lnTo>
                      <a:lnTo>
                        <a:pt x="111" y="15"/>
                      </a:lnTo>
                      <a:lnTo>
                        <a:pt x="115" y="37"/>
                      </a:lnTo>
                      <a:lnTo>
                        <a:pt x="142" y="48"/>
                      </a:lnTo>
                      <a:lnTo>
                        <a:pt x="161" y="36"/>
                      </a:lnTo>
                      <a:lnTo>
                        <a:pt x="170" y="46"/>
                      </a:lnTo>
                      <a:lnTo>
                        <a:pt x="159" y="65"/>
                      </a:lnTo>
                      <a:lnTo>
                        <a:pt x="169" y="92"/>
                      </a:lnTo>
                      <a:lnTo>
                        <a:pt x="191" y="97"/>
                      </a:lnTo>
                      <a:lnTo>
                        <a:pt x="191" y="109"/>
                      </a:lnTo>
                      <a:lnTo>
                        <a:pt x="169" y="114"/>
                      </a:lnTo>
                      <a:lnTo>
                        <a:pt x="159" y="141"/>
                      </a:lnTo>
                      <a:lnTo>
                        <a:pt x="170" y="160"/>
                      </a:lnTo>
                      <a:lnTo>
                        <a:pt x="161" y="170"/>
                      </a:lnTo>
                      <a:lnTo>
                        <a:pt x="142" y="157"/>
                      </a:lnTo>
                      <a:lnTo>
                        <a:pt x="115" y="168"/>
                      </a:lnTo>
                      <a:lnTo>
                        <a:pt x="110" y="190"/>
                      </a:lnTo>
                      <a:lnTo>
                        <a:pt x="97" y="190"/>
                      </a:lnTo>
                      <a:lnTo>
                        <a:pt x="92" y="168"/>
                      </a:lnTo>
                      <a:lnTo>
                        <a:pt x="66" y="157"/>
                      </a:lnTo>
                      <a:lnTo>
                        <a:pt x="47" y="170"/>
                      </a:lnTo>
                      <a:lnTo>
                        <a:pt x="37" y="160"/>
                      </a:lnTo>
                      <a:lnTo>
                        <a:pt x="49" y="141"/>
                      </a:lnTo>
                      <a:lnTo>
                        <a:pt x="38" y="114"/>
                      </a:lnTo>
                      <a:lnTo>
                        <a:pt x="16" y="109"/>
                      </a:lnTo>
                      <a:lnTo>
                        <a:pt x="16" y="96"/>
                      </a:lnTo>
                      <a:lnTo>
                        <a:pt x="38" y="92"/>
                      </a:lnTo>
                      <a:lnTo>
                        <a:pt x="49" y="65"/>
                      </a:lnTo>
                      <a:lnTo>
                        <a:pt x="37" y="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5" name="Google Shape;115;p3"/>
                <p:cNvSpPr/>
                <p:nvPr/>
              </p:nvSpPr>
              <p:spPr>
                <a:xfrm flipH="1">
                  <a:off x="1454396" y="-928533"/>
                  <a:ext cx="213781" cy="190028"/>
                </a:xfrm>
                <a:custGeom>
                  <a:rect b="b" l="l" r="r" t="t"/>
                  <a:pathLst>
                    <a:path extrusionOk="0" h="81" w="91">
                      <a:moveTo>
                        <a:pt x="30" y="78"/>
                      </a:moveTo>
                      <a:cubicBezTo>
                        <a:pt x="35" y="80"/>
                        <a:pt x="40" y="81"/>
                        <a:pt x="45" y="81"/>
                      </a:cubicBezTo>
                      <a:cubicBezTo>
                        <a:pt x="62" y="81"/>
                        <a:pt x="77" y="71"/>
                        <a:pt x="83" y="56"/>
                      </a:cubicBezTo>
                      <a:cubicBezTo>
                        <a:pt x="91" y="35"/>
                        <a:pt x="82" y="12"/>
                        <a:pt x="61" y="3"/>
                      </a:cubicBezTo>
                      <a:cubicBezTo>
                        <a:pt x="56" y="1"/>
                        <a:pt x="51" y="0"/>
                        <a:pt x="46" y="0"/>
                      </a:cubicBezTo>
                      <a:cubicBezTo>
                        <a:pt x="29" y="0"/>
                        <a:pt x="14" y="10"/>
                        <a:pt x="8" y="25"/>
                      </a:cubicBezTo>
                      <a:cubicBezTo>
                        <a:pt x="0" y="46"/>
                        <a:pt x="9" y="69"/>
                        <a:pt x="30" y="78"/>
                      </a:cubicBezTo>
                      <a:close/>
                      <a:moveTo>
                        <a:pt x="23" y="31"/>
                      </a:moveTo>
                      <a:cubicBezTo>
                        <a:pt x="27" y="22"/>
                        <a:pt x="36" y="16"/>
                        <a:pt x="46" y="16"/>
                      </a:cubicBezTo>
                      <a:cubicBezTo>
                        <a:pt x="49" y="16"/>
                        <a:pt x="52" y="17"/>
                        <a:pt x="55" y="18"/>
                      </a:cubicBezTo>
                      <a:cubicBezTo>
                        <a:pt x="67" y="23"/>
                        <a:pt x="73" y="37"/>
                        <a:pt x="68" y="50"/>
                      </a:cubicBezTo>
                      <a:cubicBezTo>
                        <a:pt x="64" y="59"/>
                        <a:pt x="55" y="65"/>
                        <a:pt x="45" y="65"/>
                      </a:cubicBezTo>
                      <a:cubicBezTo>
                        <a:pt x="42" y="65"/>
                        <a:pt x="39" y="64"/>
                        <a:pt x="36" y="63"/>
                      </a:cubicBezTo>
                      <a:cubicBezTo>
                        <a:pt x="24" y="58"/>
                        <a:pt x="18" y="43"/>
                        <a:pt x="23" y="3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</p:grpSp>
        <p:grpSp>
          <p:nvGrpSpPr>
            <p:cNvPr id="116" name="Google Shape;116;p3"/>
            <p:cNvGrpSpPr/>
            <p:nvPr/>
          </p:nvGrpSpPr>
          <p:grpSpPr>
            <a:xfrm>
              <a:off x="-1390483" y="2794745"/>
              <a:ext cx="1311854" cy="1243111"/>
              <a:chOff x="1098924" y="4926015"/>
              <a:chExt cx="727075" cy="688975"/>
            </a:xfrm>
          </p:grpSpPr>
          <p:sp>
            <p:nvSpPr>
              <p:cNvPr id="117" name="Google Shape;117;p3"/>
              <p:cNvSpPr/>
              <p:nvPr/>
            </p:nvSpPr>
            <p:spPr>
              <a:xfrm>
                <a:off x="1616449" y="5019678"/>
                <a:ext cx="119063" cy="19050"/>
              </a:xfrm>
              <a:custGeom>
                <a:rect b="b" l="l" r="r" t="t"/>
                <a:pathLst>
                  <a:path extrusionOk="0" h="8" w="49">
                    <a:moveTo>
                      <a:pt x="46" y="8"/>
                    </a:moveTo>
                    <a:cubicBezTo>
                      <a:pt x="46" y="8"/>
                      <a:pt x="45" y="8"/>
                      <a:pt x="45" y="8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0" y="4"/>
                      <a:pt x="0" y="3"/>
                    </a:cubicBezTo>
                    <a:cubicBezTo>
                      <a:pt x="1" y="1"/>
                      <a:pt x="2" y="0"/>
                      <a:pt x="4" y="0"/>
                    </a:cubicBezTo>
                    <a:cubicBezTo>
                      <a:pt x="46" y="2"/>
                      <a:pt x="46" y="2"/>
                      <a:pt x="46" y="2"/>
                    </a:cubicBezTo>
                    <a:cubicBezTo>
                      <a:pt x="47" y="2"/>
                      <a:pt x="49" y="4"/>
                      <a:pt x="49" y="6"/>
                    </a:cubicBezTo>
                    <a:cubicBezTo>
                      <a:pt x="48" y="7"/>
                      <a:pt x="47" y="8"/>
                      <a:pt x="46" y="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1179886" y="5124453"/>
                <a:ext cx="42863" cy="114300"/>
              </a:xfrm>
              <a:custGeom>
                <a:rect b="b" l="l" r="r" t="t"/>
                <a:pathLst>
                  <a:path extrusionOk="0" h="47" w="18">
                    <a:moveTo>
                      <a:pt x="15" y="47"/>
                    </a:moveTo>
                    <a:cubicBezTo>
                      <a:pt x="14" y="47"/>
                      <a:pt x="13" y="47"/>
                      <a:pt x="12" y="4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1" y="1"/>
                      <a:pt x="3" y="1"/>
                    </a:cubicBezTo>
                    <a:cubicBezTo>
                      <a:pt x="4" y="0"/>
                      <a:pt x="6" y="1"/>
                      <a:pt x="6" y="3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18" y="45"/>
                      <a:pt x="17" y="47"/>
                      <a:pt x="16" y="47"/>
                    </a:cubicBezTo>
                    <a:cubicBezTo>
                      <a:pt x="16" y="47"/>
                      <a:pt x="15" y="47"/>
                      <a:pt x="15" y="4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1562474" y="5491165"/>
                <a:ext cx="76200" cy="100012"/>
              </a:xfrm>
              <a:custGeom>
                <a:rect b="b" l="l" r="r" t="t"/>
                <a:pathLst>
                  <a:path extrusionOk="0" h="41" w="31">
                    <a:moveTo>
                      <a:pt x="4" y="41"/>
                    </a:moveTo>
                    <a:cubicBezTo>
                      <a:pt x="3" y="41"/>
                      <a:pt x="2" y="41"/>
                      <a:pt x="2" y="41"/>
                    </a:cubicBezTo>
                    <a:cubicBezTo>
                      <a:pt x="0" y="40"/>
                      <a:pt x="0" y="38"/>
                      <a:pt x="1" y="36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1"/>
                      <a:pt x="28" y="0"/>
                      <a:pt x="30" y="1"/>
                    </a:cubicBezTo>
                    <a:cubicBezTo>
                      <a:pt x="31" y="2"/>
                      <a:pt x="31" y="4"/>
                      <a:pt x="31" y="6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5" y="41"/>
                      <a:pt x="4" y="41"/>
                      <a:pt x="4" y="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1249736" y="4929190"/>
                <a:ext cx="479425" cy="111125"/>
              </a:xfrm>
              <a:custGeom>
                <a:rect b="b" l="l" r="r" t="t"/>
                <a:pathLst>
                  <a:path extrusionOk="0" h="46" w="196">
                    <a:moveTo>
                      <a:pt x="3" y="46"/>
                    </a:moveTo>
                    <a:cubicBezTo>
                      <a:pt x="2" y="46"/>
                      <a:pt x="1" y="45"/>
                      <a:pt x="1" y="45"/>
                    </a:cubicBezTo>
                    <a:cubicBezTo>
                      <a:pt x="0" y="44"/>
                      <a:pt x="0" y="42"/>
                      <a:pt x="1" y="40"/>
                    </a:cubicBezTo>
                    <a:cubicBezTo>
                      <a:pt x="27" y="14"/>
                      <a:pt x="62" y="0"/>
                      <a:pt x="99" y="0"/>
                    </a:cubicBezTo>
                    <a:cubicBezTo>
                      <a:pt x="135" y="0"/>
                      <a:pt x="169" y="13"/>
                      <a:pt x="195" y="39"/>
                    </a:cubicBezTo>
                    <a:cubicBezTo>
                      <a:pt x="196" y="40"/>
                      <a:pt x="196" y="42"/>
                      <a:pt x="195" y="43"/>
                    </a:cubicBezTo>
                    <a:cubicBezTo>
                      <a:pt x="194" y="44"/>
                      <a:pt x="192" y="44"/>
                      <a:pt x="191" y="43"/>
                    </a:cubicBezTo>
                    <a:cubicBezTo>
                      <a:pt x="166" y="19"/>
                      <a:pt x="133" y="6"/>
                      <a:pt x="99" y="6"/>
                    </a:cubicBezTo>
                    <a:cubicBezTo>
                      <a:pt x="63" y="6"/>
                      <a:pt x="30" y="19"/>
                      <a:pt x="5" y="45"/>
                    </a:cubicBezTo>
                    <a:cubicBezTo>
                      <a:pt x="4" y="45"/>
                      <a:pt x="4" y="46"/>
                      <a:pt x="3" y="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1575174" y="5137153"/>
                <a:ext cx="250825" cy="450850"/>
              </a:xfrm>
              <a:custGeom>
                <a:rect b="b" l="l" r="r" t="t"/>
                <a:pathLst>
                  <a:path extrusionOk="0" h="185" w="103">
                    <a:moveTo>
                      <a:pt x="3" y="185"/>
                    </a:moveTo>
                    <a:cubicBezTo>
                      <a:pt x="2" y="185"/>
                      <a:pt x="0" y="184"/>
                      <a:pt x="0" y="183"/>
                    </a:cubicBezTo>
                    <a:cubicBezTo>
                      <a:pt x="0" y="181"/>
                      <a:pt x="1" y="179"/>
                      <a:pt x="2" y="179"/>
                    </a:cubicBezTo>
                    <a:cubicBezTo>
                      <a:pt x="58" y="163"/>
                      <a:pt x="97" y="111"/>
                      <a:pt x="97" y="52"/>
                    </a:cubicBezTo>
                    <a:cubicBezTo>
                      <a:pt x="97" y="36"/>
                      <a:pt x="94" y="20"/>
                      <a:pt x="89" y="5"/>
                    </a:cubicBezTo>
                    <a:cubicBezTo>
                      <a:pt x="88" y="3"/>
                      <a:pt x="89" y="2"/>
                      <a:pt x="90" y="1"/>
                    </a:cubicBezTo>
                    <a:cubicBezTo>
                      <a:pt x="92" y="0"/>
                      <a:pt x="94" y="1"/>
                      <a:pt x="94" y="3"/>
                    </a:cubicBezTo>
                    <a:cubicBezTo>
                      <a:pt x="100" y="19"/>
                      <a:pt x="103" y="35"/>
                      <a:pt x="103" y="52"/>
                    </a:cubicBezTo>
                    <a:cubicBezTo>
                      <a:pt x="103" y="113"/>
                      <a:pt x="62" y="168"/>
                      <a:pt x="4" y="185"/>
                    </a:cubicBezTo>
                    <a:cubicBezTo>
                      <a:pt x="4" y="185"/>
                      <a:pt x="3" y="185"/>
                      <a:pt x="3" y="18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1154486" y="5133979"/>
                <a:ext cx="242888" cy="449262"/>
              </a:xfrm>
              <a:custGeom>
                <a:rect b="b" l="l" r="r" t="t"/>
                <a:pathLst>
                  <a:path extrusionOk="0" h="184" w="99">
                    <a:moveTo>
                      <a:pt x="96" y="184"/>
                    </a:moveTo>
                    <a:cubicBezTo>
                      <a:pt x="95" y="184"/>
                      <a:pt x="95" y="184"/>
                      <a:pt x="95" y="184"/>
                    </a:cubicBezTo>
                    <a:cubicBezTo>
                      <a:pt x="38" y="166"/>
                      <a:pt x="0" y="113"/>
                      <a:pt x="0" y="53"/>
                    </a:cubicBezTo>
                    <a:cubicBezTo>
                      <a:pt x="0" y="36"/>
                      <a:pt x="3" y="19"/>
                      <a:pt x="10" y="2"/>
                    </a:cubicBezTo>
                    <a:cubicBezTo>
                      <a:pt x="10" y="1"/>
                      <a:pt x="12" y="0"/>
                      <a:pt x="14" y="1"/>
                    </a:cubicBezTo>
                    <a:cubicBezTo>
                      <a:pt x="15" y="1"/>
                      <a:pt x="16" y="3"/>
                      <a:pt x="15" y="5"/>
                    </a:cubicBezTo>
                    <a:cubicBezTo>
                      <a:pt x="9" y="20"/>
                      <a:pt x="6" y="36"/>
                      <a:pt x="6" y="53"/>
                    </a:cubicBezTo>
                    <a:cubicBezTo>
                      <a:pt x="6" y="110"/>
                      <a:pt x="42" y="161"/>
                      <a:pt x="97" y="179"/>
                    </a:cubicBezTo>
                    <a:cubicBezTo>
                      <a:pt x="98" y="179"/>
                      <a:pt x="99" y="181"/>
                      <a:pt x="99" y="182"/>
                    </a:cubicBezTo>
                    <a:cubicBezTo>
                      <a:pt x="98" y="184"/>
                      <a:pt x="97" y="184"/>
                      <a:pt x="96" y="18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1684711" y="4926015"/>
                <a:ext cx="50800" cy="112712"/>
              </a:xfrm>
              <a:custGeom>
                <a:rect b="b" l="l" r="r" t="t"/>
                <a:pathLst>
                  <a:path extrusionOk="0" h="46" w="21">
                    <a:moveTo>
                      <a:pt x="18" y="46"/>
                    </a:moveTo>
                    <a:cubicBezTo>
                      <a:pt x="16" y="46"/>
                      <a:pt x="15" y="45"/>
                      <a:pt x="15" y="4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4" y="0"/>
                      <a:pt x="6" y="1"/>
                      <a:pt x="7" y="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1" y="44"/>
                      <a:pt x="20" y="45"/>
                      <a:pt x="19" y="46"/>
                    </a:cubicBezTo>
                    <a:cubicBezTo>
                      <a:pt x="18" y="46"/>
                      <a:pt x="18" y="46"/>
                      <a:pt x="18" y="4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1098924" y="5126040"/>
                <a:ext cx="96838" cy="79375"/>
              </a:xfrm>
              <a:custGeom>
                <a:rect b="b" l="l" r="r" t="t"/>
                <a:pathLst>
                  <a:path extrusionOk="0" h="32" w="40">
                    <a:moveTo>
                      <a:pt x="3" y="32"/>
                    </a:moveTo>
                    <a:cubicBezTo>
                      <a:pt x="2" y="32"/>
                      <a:pt x="1" y="32"/>
                      <a:pt x="1" y="31"/>
                    </a:cubicBezTo>
                    <a:cubicBezTo>
                      <a:pt x="0" y="30"/>
                      <a:pt x="0" y="28"/>
                      <a:pt x="1" y="27"/>
                    </a:cubicBezTo>
                    <a:cubicBezTo>
                      <a:pt x="34" y="1"/>
                      <a:pt x="34" y="1"/>
                      <a:pt x="34" y="1"/>
                    </a:cubicBezTo>
                    <a:cubicBezTo>
                      <a:pt x="36" y="0"/>
                      <a:pt x="37" y="0"/>
                      <a:pt x="39" y="1"/>
                    </a:cubicBezTo>
                    <a:cubicBezTo>
                      <a:pt x="40" y="2"/>
                      <a:pt x="39" y="4"/>
                      <a:pt x="38" y="5"/>
                    </a:cubicBezTo>
                    <a:cubicBezTo>
                      <a:pt x="5" y="32"/>
                      <a:pt x="5" y="32"/>
                      <a:pt x="5" y="32"/>
                    </a:cubicBezTo>
                    <a:cubicBezTo>
                      <a:pt x="5" y="32"/>
                      <a:pt x="4" y="32"/>
                      <a:pt x="3" y="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1562474" y="5576890"/>
                <a:ext cx="117475" cy="38100"/>
              </a:xfrm>
              <a:custGeom>
                <a:rect b="b" l="l" r="r" t="t"/>
                <a:pathLst>
                  <a:path extrusionOk="0" h="16" w="48">
                    <a:moveTo>
                      <a:pt x="45" y="16"/>
                    </a:moveTo>
                    <a:cubicBezTo>
                      <a:pt x="45" y="16"/>
                      <a:pt x="44" y="16"/>
                      <a:pt x="44" y="16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4"/>
                      <a:pt x="1" y="3"/>
                    </a:cubicBezTo>
                    <a:cubicBezTo>
                      <a:pt x="1" y="1"/>
                      <a:pt x="3" y="0"/>
                      <a:pt x="4" y="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7" y="10"/>
                      <a:pt x="48" y="12"/>
                      <a:pt x="48" y="13"/>
                    </a:cubicBezTo>
                    <a:cubicBezTo>
                      <a:pt x="47" y="15"/>
                      <a:pt x="46" y="16"/>
                      <a:pt x="45" y="1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</p:grpSp>
      <p:sp>
        <p:nvSpPr>
          <p:cNvPr id="126" name="Google Shape;126;p3"/>
          <p:cNvSpPr txBox="1"/>
          <p:nvPr/>
        </p:nvSpPr>
        <p:spPr>
          <a:xfrm>
            <a:off x="4744701" y="4756525"/>
            <a:ext cx="22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7,043 examples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7798552" y="4665574"/>
            <a:ext cx="155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1,486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2834113" y="4695014"/>
            <a:ext cx="140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5,557</a:t>
            </a:r>
            <a:endParaRPr b="0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1757483" y="1669226"/>
            <a:ext cx="1878838" cy="1629856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Century Gothic"/>
              <a:buNone/>
            </a:pPr>
            <a:r>
              <a:rPr b="1" i="0" lang="en-US" sz="3200" u="none" cap="none" strike="noStrike">
                <a:solidFill>
                  <a:srgbClr val="ED7D3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Century Gothic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4889673" y="1731239"/>
            <a:ext cx="1878900" cy="162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Century Gothic"/>
              <a:buNone/>
            </a:pPr>
            <a:r>
              <a:rPr b="1" i="0" lang="en-US" sz="3200" u="none" cap="none" strike="noStrike">
                <a:solidFill>
                  <a:srgbClr val="ED7D3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b="1" i="0" lang="en-US" sz="2000" u="none" cap="none" strike="noStrike">
                <a:solidFill>
                  <a:srgbClr val="ED7D3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Label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Churn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7798552" y="1731247"/>
            <a:ext cx="1878900" cy="162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Century Gothic"/>
              <a:buNone/>
            </a:pPr>
            <a:r>
              <a:rPr b="1" i="0" lang="en-US" sz="3100" u="none" cap="none" strike="noStrike">
                <a:solidFill>
                  <a:srgbClr val="ED7D3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26.5%</a:t>
            </a:r>
            <a:r>
              <a:rPr b="0" i="0" lang="en-US" sz="3200" u="none" cap="none" strike="noStrike">
                <a:solidFill>
                  <a:srgbClr val="ED7D3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Churn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type="title"/>
          </p:nvPr>
        </p:nvSpPr>
        <p:spPr>
          <a:xfrm>
            <a:off x="1625672" y="35998"/>
            <a:ext cx="3322200" cy="297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Inputs</a:t>
            </a:r>
            <a:r>
              <a:rPr lang="en-US">
                <a:solidFill>
                  <a:schemeClr val="dk1"/>
                </a:solidFill>
              </a:rPr>
              <a:t> - Features</a:t>
            </a:r>
            <a:endParaRPr/>
          </a:p>
        </p:txBody>
      </p:sp>
      <p:pic>
        <p:nvPicPr>
          <p:cNvPr descr="Business Growth outline" id="137" name="Google Shape;1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772" y="1635835"/>
            <a:ext cx="937191" cy="93719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8" name="Google Shape;138;p4"/>
          <p:cNvGraphicFramePr/>
          <p:nvPr/>
        </p:nvGraphicFramePr>
        <p:xfrm>
          <a:off x="4756603" y="152834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{2A7048EA-1CB2-4164-99F4-B59584964658}</a:tableStyleId>
              </a:tblPr>
              <a:tblGrid>
                <a:gridCol w="1242250"/>
                <a:gridCol w="1242250"/>
                <a:gridCol w="1909850"/>
                <a:gridCol w="2630250"/>
              </a:tblGrid>
              <a:tr h="26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</a:rPr>
                        <a:t>Category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dk1"/>
                          </a:solidFill>
                        </a:rPr>
                        <a:t>Input</a:t>
                      </a:r>
                      <a:endParaRPr sz="1400" u="none" cap="none" strike="noStrike"/>
                    </a:p>
                  </a:txBody>
                  <a:tcPr marT="12050" marB="90375" marR="30125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Type</a:t>
                      </a:r>
                      <a:endParaRPr sz="1400" u="none" cap="none" strike="noStrike"/>
                    </a:p>
                  </a:txBody>
                  <a:tcPr marT="12050" marB="90375" marR="30125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</a:rPr>
                        <a:t>Comments / Feature Engineering</a:t>
                      </a:r>
                      <a:endParaRPr sz="1400" u="none" cap="none" strike="noStrike"/>
                    </a:p>
                  </a:txBody>
                  <a:tcPr marT="12050" marB="90375" marR="30125" marL="0" anchor="ctr"/>
                </a:tc>
              </a:tr>
              <a:tr h="247050">
                <a:tc row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Customer Info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customerID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type should be integer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Key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</a:tr>
              <a:tr h="247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gender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Gender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Mail, Female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</a:tr>
              <a:tr h="247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seniorcitizen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0-No 1-Yes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</a:tr>
              <a:tr h="247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partner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Yes/No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</a:tr>
              <a:tr h="247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dependents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Yes/No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</a:tr>
              <a:tr h="247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tenure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Number of subscribing months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We grouped in into 3 categories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790CA"/>
                    </a:solidFill>
                  </a:tcPr>
                </a:tc>
              </a:tr>
              <a:tr h="247050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Services Packages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1. Phone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2. Internet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3. Streaming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2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phoneservice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2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Yes/No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2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2D9"/>
                    </a:solidFill>
                  </a:tcPr>
                </a:tc>
              </a:tr>
              <a:tr h="247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multiplelines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2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No phone service/Yes/No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2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2D9"/>
                    </a:solidFill>
                  </a:tcPr>
                </a:tc>
              </a:tr>
              <a:tr h="2975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internetservice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2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No/DSL/Fiber optic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2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2D9"/>
                    </a:solidFill>
                  </a:tcPr>
                </a:tc>
              </a:tr>
              <a:tr h="247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streamingtv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2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No internet service/Yes/No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2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‘No Internet Service’ = No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2D9"/>
                    </a:solidFill>
                  </a:tcPr>
                </a:tc>
              </a:tr>
              <a:tr h="247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streamingmovies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2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No internet service/Yes/No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2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‘No Internet Service’ = No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BB2D9"/>
                    </a:solidFill>
                  </a:tcPr>
                </a:tc>
              </a:tr>
              <a:tr h="247050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Support Services – relevant only for Internet: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Grouped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F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onlinesecurity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F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No internet service/Yes/No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F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‘No Internet Service’ = No &amp; Grouped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FE6"/>
                    </a:solidFill>
                  </a:tcPr>
                </a:tc>
              </a:tr>
              <a:tr h="247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onlinebackup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F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No internet service/Yes/No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F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Internet Service’ = No &amp; Grouped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FE6"/>
                    </a:solidFill>
                  </a:tcPr>
                </a:tc>
              </a:tr>
              <a:tr h="247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deviceprotection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F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No internet service/Yes/No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F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Internet Service’ = No &amp; Grouped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FE6"/>
                    </a:solidFill>
                  </a:tcPr>
                </a:tc>
              </a:tr>
              <a:tr h="247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techsupport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F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No internet service/Yes/No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F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Calibri"/>
                        <a:buNone/>
                      </a:pPr>
                      <a:r>
                        <a:rPr b="0" i="0" lang="en-US" sz="11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Internet Service’ = No &amp; Grouped</a:t>
                      </a:r>
                      <a:endParaRPr b="0" i="0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BFE6"/>
                    </a:solidFill>
                  </a:tcPr>
                </a:tc>
              </a:tr>
              <a:tr h="247050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Contract terms and payment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C5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contract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C5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Month to month/One Year/Two Years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C5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C5F3"/>
                    </a:solidFill>
                  </a:tcPr>
                </a:tc>
              </a:tr>
              <a:tr h="247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paperlessbilling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C5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Yes/No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C5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C5F3"/>
                    </a:solidFill>
                  </a:tcPr>
                </a:tc>
              </a:tr>
              <a:tr h="5537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paymentmethod</a:t>
                      </a:r>
                      <a:endParaRPr b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C5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Bank transfer (automatic)/Credit card (automatic)/Electronic check/Mailed check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C5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C5F3"/>
                    </a:solidFill>
                  </a:tcPr>
                </a:tc>
              </a:tr>
              <a:tr h="247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monthlycharges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C5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C5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We grouped it into 4 categories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C5F3"/>
                    </a:solidFill>
                  </a:tcPr>
                </a:tc>
              </a:tr>
              <a:tr h="2470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</a:rPr>
                        <a:t>totalcharges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C5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C5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entury Gothic"/>
                        <a:buNone/>
                      </a:pPr>
                      <a:r>
                        <a:rPr lang="en-US" sz="1100" u="none" cap="none" strike="noStrike">
                          <a:solidFill>
                            <a:schemeClr val="dk1"/>
                          </a:solidFill>
                        </a:rPr>
                        <a:t>We grouped it into 4 categories</a:t>
                      </a:r>
                      <a:endParaRPr sz="1400" u="none" cap="none" strike="noStrike"/>
                    </a:p>
                  </a:txBody>
                  <a:tcPr marT="12050" marB="90375" marR="30125" marL="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6C5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/>
          <p:nvPr>
            <p:ph type="title"/>
          </p:nvPr>
        </p:nvSpPr>
        <p:spPr>
          <a:xfrm>
            <a:off x="546521" y="450025"/>
            <a:ext cx="11091672" cy="55399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entury Gothic"/>
              <a:buNone/>
            </a:pPr>
            <a:r>
              <a:rPr lang="en-US"/>
              <a:t>Data Engineering – Left with X features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685925" y="1436700"/>
            <a:ext cx="39573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47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Removed the following features: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7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Grouped Tenure: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0-6 Months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7-35 Months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36-66 Months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Above 66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Grouped Monthly payment: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Low: below 30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Medium 30-70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 70-100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257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Extremely High: above 100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•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Grouped Total Price: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Low: below 500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Medium: 500 - 2000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High: 2000 - 4000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EXtremely High: above 4000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7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Categorical Internet Service: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260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 4 services – All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260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Between 1-3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12604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services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•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Grouped Customer Type: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None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Senior Citizens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Partner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Dependents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6096000" y="1436700"/>
            <a:ext cx="6096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476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Turned all features into numeric in order to check correlations: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 Internet Service (onlinesecurity / onlinebackup / deviceprotection / techsupport is True else False)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ay Electronic Check is True else False 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Contract Monthly is True else False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AutoNum type="arabicPeriod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Costumer: Tenure group is 0-6 Month Then True else False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476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 unnecessary columns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/>
        </p:nvSpPr>
        <p:spPr>
          <a:xfrm>
            <a:off x="838199" y="340961"/>
            <a:ext cx="10515599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ML Algorithms -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get the highest accuracy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by the </a:t>
            </a:r>
            <a:r>
              <a:rPr b="1" i="0" lang="en-US" sz="4700" u="none" cap="none" strike="noStrike">
                <a:solidFill>
                  <a:srgbClr val="B3B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</a:t>
            </a:r>
            <a:r>
              <a:rPr b="1" lang="en-US" sz="4700">
                <a:solidFill>
                  <a:srgbClr val="B3B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 Forest</a:t>
            </a:r>
            <a:r>
              <a:rPr b="1" i="0" lang="en-US" sz="4700" u="none" cap="none" strike="noStrike">
                <a:solidFill>
                  <a:srgbClr val="B3B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 algorithm - 7</a:t>
            </a:r>
            <a:r>
              <a:rPr b="1" lang="en-US" sz="4700">
                <a:solidFill>
                  <a:srgbClr val="B3B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r>
              <a:rPr b="1" i="0" lang="en-US" sz="4700" u="none" cap="none" strike="noStrike">
                <a:solidFill>
                  <a:srgbClr val="B3B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1" lang="en-US" sz="4700">
                <a:solidFill>
                  <a:srgbClr val="B3B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r>
              <a:rPr b="1" i="0" lang="en-US" sz="4700" u="none" cap="none" strike="noStrike">
                <a:solidFill>
                  <a:srgbClr val="B3B9D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%</a:t>
            </a:r>
            <a:endParaRPr b="1" i="0" sz="3200" u="none" cap="none" strike="noStrike">
              <a:solidFill>
                <a:srgbClr val="B3B9DD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51" name="Google Shape;151;p6"/>
          <p:cNvGraphicFramePr/>
          <p:nvPr/>
        </p:nvGraphicFramePr>
        <p:xfrm>
          <a:off x="900488" y="1668966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{A20A0E84-29CF-46CE-A9DA-7B51954CE2B5}</a:tableStyleId>
              </a:tblPr>
              <a:tblGrid>
                <a:gridCol w="3878575"/>
                <a:gridCol w="3878575"/>
                <a:gridCol w="2633875"/>
              </a:tblGrid>
              <a:tr h="561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3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Algorithm</a:t>
                      </a:r>
                      <a:endParaRPr sz="105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3875" marB="53875" marR="107775" marL="107775">
                    <a:lnL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3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Tests</a:t>
                      </a:r>
                      <a:endParaRPr b="1" i="0" sz="24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3875" marB="53875" marR="107775" marL="107775">
                    <a:lnL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>
                          <a:solidFill>
                            <a:schemeClr val="dk1"/>
                          </a:solidFill>
                        </a:rPr>
                        <a:t>Results</a:t>
                      </a:r>
                      <a:endParaRPr sz="105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53875" marB="53875" marR="107775" marL="107775">
                    <a:lnL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 nearest neighbors: 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875" marB="53875" marR="107775" marL="107775" anchor="ctr">
                    <a:lnL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Calibri"/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1486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875" marB="53875" marR="107775" marL="107775" anchor="ctr">
                    <a:lnL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5.5</a:t>
                      </a: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875" marB="53875" marR="107775" marL="107775" anchor="ctr">
                    <a:lnL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Decision tree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875" marB="53875" marR="107775" marL="107775" anchor="ctr">
                    <a:lnL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Calibri"/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1486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875" marB="53875" marR="107775" marL="107775" anchor="ctr">
                    <a:lnL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76.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875" marB="53875" marR="107775" marL="107775" anchor="ctr">
                    <a:lnL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Calibri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 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875" marB="53875" marR="107775" marL="107775" anchor="ctr">
                    <a:lnL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300"/>
                        <a:buFont typeface="Calibri"/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1486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875" marB="53875" marR="107775" marL="107775" anchor="ctr">
                    <a:lnL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76.</a:t>
                      </a: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r>
                        <a:rPr lang="en-US" sz="1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875" marB="53875" marR="107775" marL="107775" anchor="ctr">
                    <a:lnL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Benchmark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875" marB="53875" marR="107775" marL="107775" anchor="ctr">
                    <a:lnL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1486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875" marB="53875" marR="107775" marL="107775" anchor="ctr">
                    <a:lnL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74%</a:t>
                      </a:r>
                      <a:endParaRPr sz="1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3875" marB="53875" marR="107775" marL="107775" anchor="ctr">
                    <a:lnL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8790C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6"/>
          <p:cNvSpPr txBox="1"/>
          <p:nvPr/>
        </p:nvSpPr>
        <p:spPr>
          <a:xfrm>
            <a:off x="900500" y="4711150"/>
            <a:ext cx="10597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entury Gothic"/>
                <a:ea typeface="Century Gothic"/>
                <a:cs typeface="Century Gothic"/>
                <a:sym typeface="Century Gothic"/>
              </a:rPr>
              <a:t>Improve Models:</a:t>
            </a:r>
            <a:endParaRPr b="1"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Decision Tree - loop for optimal </a:t>
            </a: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accuracy</a:t>
            </a:r>
            <a:r>
              <a:rPr lang="en-US" sz="1800">
                <a:latin typeface="Century Gothic"/>
                <a:ea typeface="Century Gothic"/>
                <a:cs typeface="Century Gothic"/>
                <a:sym typeface="Century Gothic"/>
              </a:rPr>
              <a:t> by optimal max depth: 8 for 77.9%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entury Gothic"/>
              <a:buAutoNum type="arabicPeriod"/>
            </a:pPr>
            <a:r>
              <a:rPr b="1" lang="en-US" sz="2300">
                <a:latin typeface="Century Gothic"/>
                <a:ea typeface="Century Gothic"/>
                <a:cs typeface="Century Gothic"/>
                <a:sym typeface="Century Gothic"/>
              </a:rPr>
              <a:t>Random Forest - </a:t>
            </a:r>
            <a:r>
              <a:rPr b="1" lang="en-US" sz="2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loop of 2 lists for optimal accuracy by optimal max depth and n_estimator: 5 ,7 for 78.7%</a:t>
            </a:r>
            <a:endParaRPr b="1" sz="23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KNN -  loop for optimal accuracy by optimal n_neighbors: 81 for 78.668%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type="title"/>
          </p:nvPr>
        </p:nvSpPr>
        <p:spPr>
          <a:xfrm>
            <a:off x="546521" y="450025"/>
            <a:ext cx="1109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 sz="5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Decision Tree</a:t>
            </a:r>
            <a:endParaRPr/>
          </a:p>
        </p:txBody>
      </p:sp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 b="199" l="0" r="0" t="199"/>
          <a:stretch/>
        </p:blipFill>
        <p:spPr>
          <a:xfrm>
            <a:off x="313136" y="1414131"/>
            <a:ext cx="11850502" cy="479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553652" y="1319728"/>
            <a:ext cx="376569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 sz="5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Overall correlation</a:t>
            </a:r>
            <a:endParaRPr/>
          </a:p>
        </p:txBody>
      </p:sp>
      <p:pic>
        <p:nvPicPr>
          <p:cNvPr descr="Chart, bar chart&#10;&#10;Description automatically generated" id="164" name="Google Shape;164;p9"/>
          <p:cNvPicPr preferRelativeResize="0"/>
          <p:nvPr/>
        </p:nvPicPr>
        <p:blipFill rotWithShape="1">
          <a:blip r:embed="rId3">
            <a:alphaModFix/>
          </a:blip>
          <a:srcRect b="1279" l="1315" r="825" t="1109"/>
          <a:stretch/>
        </p:blipFill>
        <p:spPr>
          <a:xfrm>
            <a:off x="5539123" y="653796"/>
            <a:ext cx="6565792" cy="555040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9"/>
          <p:cNvSpPr/>
          <p:nvPr/>
        </p:nvSpPr>
        <p:spPr>
          <a:xfrm>
            <a:off x="7392677" y="652909"/>
            <a:ext cx="4720856" cy="1030119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9"/>
          <p:cNvSpPr/>
          <p:nvPr/>
        </p:nvSpPr>
        <p:spPr>
          <a:xfrm>
            <a:off x="7392677" y="3191985"/>
            <a:ext cx="3644352" cy="514101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6656415" y="4226425"/>
            <a:ext cx="4380614" cy="514101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9"/>
          <p:cNvSpPr/>
          <p:nvPr/>
        </p:nvSpPr>
        <p:spPr>
          <a:xfrm>
            <a:off x="7481282" y="2248646"/>
            <a:ext cx="3644352" cy="514101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199479" y="3056325"/>
            <a:ext cx="5339644" cy="158556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the top correlations identified here (in circles) we analyzed the following: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790CA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Tenure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790CA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Charges: Total and Monthly charges (Price Groups)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790CA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Services: Techsupport and Online security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/>
          <p:nvPr>
            <p:ph type="title"/>
          </p:nvPr>
        </p:nvSpPr>
        <p:spPr>
          <a:xfrm>
            <a:off x="546521" y="123782"/>
            <a:ext cx="11091672" cy="880241"/>
          </a:xfrm>
          <a:prstGeom prst="rect">
            <a:avLst/>
          </a:prstGeom>
          <a:noFill/>
          <a:ln>
            <a:noFill/>
          </a:ln>
        </p:spPr>
        <p:txBody>
          <a:bodyPr anchorCtr="0" anchor="b" bIns="18275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entury Gothic"/>
              <a:buNone/>
            </a:pPr>
            <a:r>
              <a:rPr lang="en-US" sz="2800"/>
              <a:t>Tenure and Monthly Charges – New Customer with high monthly charges are at high risk of Churn</a:t>
            </a:r>
            <a:endParaRPr/>
          </a:p>
        </p:txBody>
      </p:sp>
      <p:pic>
        <p:nvPicPr>
          <p:cNvPr id="175" name="Google Shape;175;p11"/>
          <p:cNvPicPr preferRelativeResize="0"/>
          <p:nvPr/>
        </p:nvPicPr>
        <p:blipFill rotWithShape="1">
          <a:blip r:embed="rId3">
            <a:alphaModFix/>
          </a:blip>
          <a:srcRect b="0" l="1544" r="0" t="0"/>
          <a:stretch/>
        </p:blipFill>
        <p:spPr>
          <a:xfrm>
            <a:off x="631371" y="1589121"/>
            <a:ext cx="5411075" cy="440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0522" y="1566080"/>
            <a:ext cx="4649970" cy="3433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1"/>
          <p:cNvSpPr/>
          <p:nvPr/>
        </p:nvSpPr>
        <p:spPr>
          <a:xfrm>
            <a:off x="6964966" y="1572487"/>
            <a:ext cx="843879" cy="3427036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7075032" y="5708837"/>
            <a:ext cx="4301806" cy="1007764"/>
          </a:xfrm>
          <a:prstGeom prst="wedgeRectCallout">
            <a:avLst>
              <a:gd fmla="val -45494" name="adj1"/>
              <a:gd fmla="val -130568" name="adj2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Customers with high monthly charges are with the highest risk of churn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/>
          <p:nvPr/>
        </p:nvSpPr>
        <p:spPr>
          <a:xfrm>
            <a:off x="1111508" y="1828800"/>
            <a:ext cx="1684855" cy="2062716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Amdocs 2018 PowerPoint template_v08">
  <a:themeElements>
    <a:clrScheme name="Custom 14">
      <a:dk1>
        <a:srgbClr val="000000"/>
      </a:dk1>
      <a:lt1>
        <a:srgbClr val="FFFFFF"/>
      </a:lt1>
      <a:dk2>
        <a:srgbClr val="302E45"/>
      </a:dk2>
      <a:lt2>
        <a:srgbClr val="DFE1DF"/>
      </a:lt2>
      <a:accent1>
        <a:srgbClr val="DFE1DF"/>
      </a:accent1>
      <a:accent2>
        <a:srgbClr val="FDB515"/>
      </a:accent2>
      <a:accent3>
        <a:srgbClr val="F2665F"/>
      </a:accent3>
      <a:accent4>
        <a:srgbClr val="EC008C"/>
      </a:accent4>
      <a:accent5>
        <a:srgbClr val="654EA3"/>
      </a:accent5>
      <a:accent6>
        <a:srgbClr val="838DC8"/>
      </a:accent6>
      <a:hlink>
        <a:srgbClr val="041E42"/>
      </a:hlink>
      <a:folHlink>
        <a:srgbClr val="EC00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docs 2018 PowerPoint template_v08">
  <a:themeElements>
    <a:clrScheme name="Custom 14">
      <a:dk1>
        <a:srgbClr val="000000"/>
      </a:dk1>
      <a:lt1>
        <a:srgbClr val="FFFFFF"/>
      </a:lt1>
      <a:dk2>
        <a:srgbClr val="302E45"/>
      </a:dk2>
      <a:lt2>
        <a:srgbClr val="DFE1DF"/>
      </a:lt2>
      <a:accent1>
        <a:srgbClr val="DFE1DF"/>
      </a:accent1>
      <a:accent2>
        <a:srgbClr val="FDB515"/>
      </a:accent2>
      <a:accent3>
        <a:srgbClr val="F2665F"/>
      </a:accent3>
      <a:accent4>
        <a:srgbClr val="EC008C"/>
      </a:accent4>
      <a:accent5>
        <a:srgbClr val="654EA3"/>
      </a:accent5>
      <a:accent6>
        <a:srgbClr val="838DC8"/>
      </a:accent6>
      <a:hlink>
        <a:srgbClr val="041E42"/>
      </a:hlink>
      <a:folHlink>
        <a:srgbClr val="EC00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2018-09-25T08:48:26Z</dcterms:created>
  <dc:creator>Eyal Amit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curityLevel">
    <vt:lpwstr>Level 2 – Sensitive</vt:lpwstr>
  </property>
  <property fmtid="{D5CDD505-2E9C-101B-9397-08002B2CF9AE}" pid="3" name="Updated">
    <vt:bool>true</vt:bool>
  </property>
  <property fmtid="{D5CDD505-2E9C-101B-9397-08002B2CF9AE}" pid="4" name="ContentTypeId">
    <vt:lpwstr>0x010100D7E07E9903F2A048B9598A56050DB57A</vt:lpwstr>
  </property>
</Properties>
</file>