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Quattrocento Sans"/>
      <p:regular r:id="rId22"/>
      <p:bold r:id="rId23"/>
      <p:italic r:id="rId24"/>
      <p:boldItalic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IYeu/N6vupd2FpgowgniXzEY6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5AAC44-6E7B-4296-9F9A-866352B1A49A}">
  <a:tblStyle styleId="{EB5AAC44-6E7B-4296-9F9A-866352B1A49A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F9E9"/>
          </a:solidFill>
        </a:fill>
      </a:tcStyle>
    </a:wholeTbl>
    <a:band1H>
      <a:tcTxStyle/>
      <a:tcStyle>
        <a:fill>
          <a:solidFill>
            <a:srgbClr val="E5F3D1"/>
          </a:solidFill>
        </a:fill>
      </a:tcStyle>
    </a:band1H>
    <a:band2H>
      <a:tcTxStyle/>
    </a:band2H>
    <a:band1V>
      <a:tcTxStyle/>
      <a:tcStyle>
        <a:fill>
          <a:solidFill>
            <a:srgbClr val="E5F3D1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QuattrocentoSans-regular.fntdata"/><Relationship Id="rId21" Type="http://schemas.openxmlformats.org/officeDocument/2006/relationships/slide" Target="slides/slide16.xml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font" Target="fonts/QuattrocentoSans-boldItalic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c7fe7a5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c7fe7a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c7fe7a51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c7fe7a51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c7fe7a51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c7fe7a51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c7fe7a51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c7fe7a5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gradFill>
          <a:gsLst>
            <a:gs pos="0">
              <a:srgbClr val="5E5E5E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0" type="dt"/>
          </p:nvPr>
        </p:nvSpPr>
        <p:spPr>
          <a:xfrm>
            <a:off x="198474" y="6337153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3772786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5"/>
          <p:cNvSpPr txBox="1"/>
          <p:nvPr/>
        </p:nvSpPr>
        <p:spPr>
          <a:xfrm>
            <a:off x="9886507" y="6308209"/>
            <a:ext cx="2107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18D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Happy Insurance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" name="Google Shape;16;p15"/>
          <p:cNvCxnSpPr/>
          <p:nvPr/>
        </p:nvCxnSpPr>
        <p:spPr>
          <a:xfrm>
            <a:off x="478465" y="1417638"/>
            <a:ext cx="11036595" cy="0"/>
          </a:xfrm>
          <a:prstGeom prst="straightConnector1">
            <a:avLst/>
          </a:prstGeom>
          <a:noFill/>
          <a:ln cap="flat" cmpd="sng" w="101600">
            <a:solidFill>
              <a:srgbClr val="4A4A4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4" name="Google Shape;84;p2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9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8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6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"/>
          <p:cNvSpPr txBox="1"/>
          <p:nvPr>
            <p:ph type="title"/>
          </p:nvPr>
        </p:nvSpPr>
        <p:spPr>
          <a:xfrm>
            <a:off x="810001" y="1511855"/>
            <a:ext cx="10571998" cy="97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sz="4800">
                <a:solidFill>
                  <a:schemeClr val="lt1"/>
                </a:solidFill>
              </a:rPr>
              <a:t>Happy Insurance Analysis Project</a:t>
            </a:r>
            <a:br>
              <a:rPr lang="en-US" sz="3200">
                <a:solidFill>
                  <a:schemeClr val="lt1"/>
                </a:solidFill>
              </a:rPr>
            </a:br>
            <a:r>
              <a:rPr lang="en-US" sz="3200">
                <a:solidFill>
                  <a:schemeClr val="lt1"/>
                </a:solidFill>
              </a:rPr>
              <a:t>PP/PQ/Power BI/DAX</a:t>
            </a:r>
            <a:br>
              <a:rPr lang="en-US" sz="3200">
                <a:solidFill>
                  <a:schemeClr val="lt1"/>
                </a:solidFill>
              </a:rPr>
            </a:br>
            <a:endParaRPr sz="3200">
              <a:solidFill>
                <a:schemeClr val="lt1"/>
              </a:solidFill>
            </a:endParaRPr>
          </a:p>
        </p:txBody>
      </p:sp>
      <p:sp>
        <p:nvSpPr>
          <p:cNvPr id="124" name="Google Shape;124;p1"/>
          <p:cNvSpPr txBox="1"/>
          <p:nvPr>
            <p:ph idx="4294967295" type="body"/>
          </p:nvPr>
        </p:nvSpPr>
        <p:spPr>
          <a:xfrm>
            <a:off x="4708561" y="2550528"/>
            <a:ext cx="1637376" cy="121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ct val="100000"/>
              <a:buNone/>
            </a:pPr>
            <a:r>
              <a:rPr lang="en-US" sz="2000"/>
              <a:t>Shira Saroossi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ct val="100000"/>
              <a:buNone/>
            </a:pPr>
            <a:r>
              <a:rPr lang="en-US" sz="2000"/>
              <a:t>Dror Givon</a:t>
            </a:r>
            <a:endParaRPr sz="2000"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ct val="100000"/>
              <a:buNone/>
            </a:pPr>
            <a:r>
              <a:rPr lang="en-US" sz="2000"/>
              <a:t>Hani Exterman</a:t>
            </a:r>
            <a:endParaRPr sz="2000"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125" name="Google Shape;125;p1"/>
          <p:cNvSpPr txBox="1"/>
          <p:nvPr/>
        </p:nvSpPr>
        <p:spPr>
          <a:xfrm>
            <a:off x="4586041" y="3621460"/>
            <a:ext cx="2311583" cy="885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 22</a:t>
            </a:r>
            <a:r>
              <a:rPr baseline="30000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/>
        </p:nvSpPr>
        <p:spPr>
          <a:xfrm>
            <a:off x="450342" y="494308"/>
            <a:ext cx="114917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Regional Revenue Trend </a:t>
            </a:r>
            <a:b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Americas is the largest Region ,however APAC is the fastest Growing (103%) 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343" y="1746702"/>
            <a:ext cx="3682746" cy="263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4135" y="1718480"/>
            <a:ext cx="6698873" cy="2633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/>
          <p:nvPr/>
        </p:nvSpPr>
        <p:spPr>
          <a:xfrm>
            <a:off x="1269873" y="4609366"/>
            <a:ext cx="10387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Americas is the highest in revenue and growing, however growth ratio seems to lower from year to year (111% from 2011 to 2012 and 101% from 2012 to 2013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EMEA is the lowest region in addition declining from 2012 to 2013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APAC is growing in the highest past</a:t>
            </a: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779907" y="6000929"/>
            <a:ext cx="368808" cy="28346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rnd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9"/>
          <p:cNvSpPr/>
          <p:nvPr/>
        </p:nvSpPr>
        <p:spPr>
          <a:xfrm rot="10800000">
            <a:off x="779907" y="5461038"/>
            <a:ext cx="368808" cy="28346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633984" y="4793724"/>
            <a:ext cx="514731" cy="32918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rnd" cmpd="sng" w="158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/>
        </p:nvSpPr>
        <p:spPr>
          <a:xfrm>
            <a:off x="422910" y="201874"/>
            <a:ext cx="114917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APAC</a:t>
            </a:r>
            <a:b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3 products in APAC: Major1, Health1 and Health3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Majority of APAC revenue is from China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10" y="1601887"/>
            <a:ext cx="5408206" cy="2418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601887"/>
            <a:ext cx="5067300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910" y="4121794"/>
            <a:ext cx="4450905" cy="22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/>
        </p:nvSpPr>
        <p:spPr>
          <a:xfrm>
            <a:off x="432054" y="338531"/>
            <a:ext cx="1149172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EMEA</a:t>
            </a:r>
            <a:b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3 products in EMEA: Economic, Major1, Health1, Health3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Fragmented Region: Half of the revenue is from Italy, UK, Germany, Swiss and France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" name="Google Shape;2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335" y="1722190"/>
            <a:ext cx="3912529" cy="2005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5736" y="1630987"/>
            <a:ext cx="6080380" cy="283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168" y="3988815"/>
            <a:ext cx="3846575" cy="234727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1"/>
          <p:cNvSpPr txBox="1"/>
          <p:nvPr/>
        </p:nvSpPr>
        <p:spPr>
          <a:xfrm>
            <a:off x="4514087" y="4744085"/>
            <a:ext cx="7498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Italy i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the largest country in EMEA and growing in the largest paste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UK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France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are also growing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Germany and Swiss 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declining from 2012 to 2013</a:t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4442459" y="4745486"/>
            <a:ext cx="368808" cy="28346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rnd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11"/>
          <p:cNvSpPr/>
          <p:nvPr/>
        </p:nvSpPr>
        <p:spPr>
          <a:xfrm rot="10800000">
            <a:off x="4442459" y="5787540"/>
            <a:ext cx="368808" cy="28346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4442459" y="5266513"/>
            <a:ext cx="368808" cy="28346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rnd" cmpd="sng" w="158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/>
        </p:nvSpPr>
        <p:spPr>
          <a:xfrm>
            <a:off x="432054" y="338531"/>
            <a:ext cx="1149172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Americas</a:t>
            </a:r>
            <a:b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3 products in Americas: Economic, Health1, Health3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95% of the revenue is from the US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5413248" y="4244120"/>
            <a:ext cx="628192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 of the top products in Americas: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6302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Health3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highest in revenue and growing (160%)</a:t>
            </a:r>
            <a:endParaRPr/>
          </a:p>
          <a:p>
            <a:pPr indent="0" lvl="1" marL="6302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6302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Health1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2</a:t>
            </a:r>
            <a:r>
              <a:rPr b="0" baseline="3000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highest however is declining fastly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6302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6302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Economic and Major 1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in steady growth past (~105%)</a:t>
            </a: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4442459" y="4745486"/>
            <a:ext cx="368808" cy="28346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rnd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12"/>
          <p:cNvSpPr/>
          <p:nvPr/>
        </p:nvSpPr>
        <p:spPr>
          <a:xfrm rot="10800000">
            <a:off x="4442459" y="5787540"/>
            <a:ext cx="368808" cy="28346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12"/>
          <p:cNvSpPr/>
          <p:nvPr/>
        </p:nvSpPr>
        <p:spPr>
          <a:xfrm>
            <a:off x="4442459" y="5266513"/>
            <a:ext cx="368808" cy="28346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rnd" cmpd="sng" w="158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33" y="1510305"/>
            <a:ext cx="3953255" cy="24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833" y="4175796"/>
            <a:ext cx="5147462" cy="25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2458" y="1510305"/>
            <a:ext cx="61912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/>
          <p:nvPr/>
        </p:nvSpPr>
        <p:spPr>
          <a:xfrm>
            <a:off x="5618986" y="4780767"/>
            <a:ext cx="368808" cy="28346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rnd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12"/>
          <p:cNvSpPr/>
          <p:nvPr/>
        </p:nvSpPr>
        <p:spPr>
          <a:xfrm rot="10800000">
            <a:off x="5618986" y="5317414"/>
            <a:ext cx="368808" cy="28346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5618986" y="5746743"/>
            <a:ext cx="368808" cy="28346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rnd" cmpd="sng" w="158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c7fe7a519_0_0"/>
          <p:cNvSpPr txBox="1"/>
          <p:nvPr>
            <p:ph type="title"/>
          </p:nvPr>
        </p:nvSpPr>
        <p:spPr>
          <a:xfrm>
            <a:off x="810000" y="2252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Customers</a:t>
            </a:r>
            <a:endParaRPr/>
          </a:p>
        </p:txBody>
      </p:sp>
      <p:pic>
        <p:nvPicPr>
          <p:cNvPr id="257" name="Google Shape;257;g10c7fe7a51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250" y="1693288"/>
            <a:ext cx="5088876" cy="347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0c7fe7a519_0_0"/>
          <p:cNvSpPr txBox="1"/>
          <p:nvPr/>
        </p:nvSpPr>
        <p:spPr>
          <a:xfrm>
            <a:off x="6559025" y="1719175"/>
            <a:ext cx="5269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2 major customers </a:t>
            </a:r>
            <a:r>
              <a:rPr lang="en-US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</a:t>
            </a:r>
            <a:r>
              <a:rPr lang="en-US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brings  more than 50% of the total </a:t>
            </a:r>
            <a:r>
              <a:rPr lang="en-US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revenue</a:t>
            </a:r>
            <a:r>
              <a:rPr lang="en-US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entury Gothic"/>
              <a:buChar char="-"/>
            </a:pPr>
            <a:r>
              <a:rPr b="1" lang="en-US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Debra</a:t>
            </a:r>
            <a:r>
              <a:rPr lang="en-US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lang="en-US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Jacquli</a:t>
            </a:r>
            <a:endParaRPr b="1"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g10c7fe7a51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800" y="3073851"/>
            <a:ext cx="4701800" cy="1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c7fe7a519_0_9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Losses sales </a:t>
            </a:r>
            <a:endParaRPr/>
          </a:p>
        </p:txBody>
      </p:sp>
      <p:pic>
        <p:nvPicPr>
          <p:cNvPr id="265" name="Google Shape;265;g10c7fe7a519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750" y="731488"/>
            <a:ext cx="4333259" cy="513551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0c7fe7a519_0_9"/>
          <p:cNvSpPr txBox="1"/>
          <p:nvPr/>
        </p:nvSpPr>
        <p:spPr>
          <a:xfrm>
            <a:off x="710100" y="1569675"/>
            <a:ext cx="5755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Analysed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loses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 product  and calculated loses ratio assuming 75% is the minimum ratio from revenue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loss ratio: None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Medium ration (80%): Major1, live1, life2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 in loses  - rest of the products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0c7fe7a519_0_9"/>
          <p:cNvSpPr/>
          <p:nvPr/>
        </p:nvSpPr>
        <p:spPr>
          <a:xfrm>
            <a:off x="810000" y="3027250"/>
            <a:ext cx="330000" cy="2988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0c7fe7a519_0_9"/>
          <p:cNvSpPr/>
          <p:nvPr/>
        </p:nvSpPr>
        <p:spPr>
          <a:xfrm>
            <a:off x="810000" y="3626713"/>
            <a:ext cx="330000" cy="298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0c7fe7a519_0_9"/>
          <p:cNvSpPr/>
          <p:nvPr/>
        </p:nvSpPr>
        <p:spPr>
          <a:xfrm>
            <a:off x="810000" y="4151425"/>
            <a:ext cx="330000" cy="2988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275" name="Google Shape;275;p13"/>
          <p:cNvSpPr txBox="1"/>
          <p:nvPr>
            <p:ph idx="4294967295" type="body"/>
          </p:nvPr>
        </p:nvSpPr>
        <p:spPr>
          <a:xfrm>
            <a:off x="838199" y="1417651"/>
            <a:ext cx="10515600" cy="5121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052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0" i="0" lang="en-US" sz="1600" u="none" strike="noStrike">
                <a:latin typeface="Calibri"/>
                <a:ea typeface="Calibri"/>
                <a:cs typeface="Calibri"/>
                <a:sym typeface="Calibri"/>
              </a:rPr>
              <a:t>Revenue trend per period </a:t>
            </a:r>
            <a:endParaRPr/>
          </a:p>
          <a:p>
            <a:pPr indent="-292417" lvl="1" marL="742950" rtl="0" algn="l"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b="0" i="0" lang="en-US" sz="1400" u="none" strike="noStrike">
                <a:latin typeface="Calibri"/>
                <a:ea typeface="Calibri"/>
                <a:cs typeface="Calibri"/>
                <a:sym typeface="Calibri"/>
              </a:rPr>
              <a:t>Revenue trend per year</a:t>
            </a:r>
            <a:endParaRPr/>
          </a:p>
          <a:p>
            <a:pPr indent="-292417" lvl="1" marL="742950" rtl="0" algn="l"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b="0" i="0" lang="en-US" sz="1400" u="none" strike="noStrike">
                <a:latin typeface="Calibri"/>
                <a:ea typeface="Calibri"/>
                <a:cs typeface="Calibri"/>
                <a:sym typeface="Calibri"/>
              </a:rPr>
              <a:t>Is there a strong month or quarter per year? </a:t>
            </a:r>
            <a:endParaRPr/>
          </a:p>
          <a:p>
            <a:pPr indent="-292417" lvl="1" marL="742950" rtl="0" algn="l"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b="0" i="0" lang="en-US" sz="1400" u="none" strike="noStrike">
                <a:latin typeface="Calibri"/>
                <a:ea typeface="Calibri"/>
                <a:cs typeface="Calibri"/>
                <a:sym typeface="Calibri"/>
              </a:rPr>
              <a:t>Is there s strong period per the different products/segments/product type/Division?</a:t>
            </a:r>
            <a:endParaRPr/>
          </a:p>
          <a:p>
            <a:pPr indent="-35052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0" i="0" lang="en-US" sz="1600" u="none" strike="noStrike">
                <a:latin typeface="Calibri"/>
                <a:ea typeface="Calibri"/>
                <a:cs typeface="Calibri"/>
                <a:sym typeface="Calibri"/>
              </a:rPr>
              <a:t>Product type/division/segment</a:t>
            </a:r>
            <a:endParaRPr/>
          </a:p>
          <a:p>
            <a:pPr indent="-304152" lvl="0" marL="297485" rtl="0" algn="l"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AutoNum type="arabicPeriod" startAt="4"/>
            </a:pPr>
            <a:r>
              <a:rPr b="0" i="0" lang="en-US" sz="1400" u="none" strike="noStrike">
                <a:latin typeface="Calibri"/>
                <a:ea typeface="Calibri"/>
                <a:cs typeface="Calibri"/>
                <a:sym typeface="Calibri"/>
              </a:rPr>
              <a:t>What is the largest (In revenue, in number of orders) segment/product/product type /Division per year? </a:t>
            </a:r>
            <a:endParaRPr/>
          </a:p>
          <a:p>
            <a:pPr indent="-304152" lvl="0" marL="297485" rtl="0" algn="l"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AutoNum type="arabicPeriod" startAt="4"/>
            </a:pPr>
            <a:r>
              <a:rPr b="0" i="0" lang="en-US" sz="1400" u="none" strike="noStrike">
                <a:latin typeface="Calibri"/>
                <a:ea typeface="Calibri"/>
                <a:cs typeface="Calibri"/>
                <a:sym typeface="Calibri"/>
              </a:rPr>
              <a:t>What is the trend per product type – growing, declining, stagnation</a:t>
            </a:r>
            <a:endParaRPr/>
          </a:p>
          <a:p>
            <a:pPr indent="-304152" lvl="0" marL="297485" rtl="0" algn="l"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AutoNum type="arabicPeriod" startAt="4"/>
            </a:pPr>
            <a:r>
              <a:rPr b="0" i="0" lang="en-US" sz="1400" u="none" strike="noStrike">
                <a:latin typeface="Calibri"/>
                <a:ea typeface="Calibri"/>
                <a:cs typeface="Calibri"/>
                <a:sym typeface="Calibri"/>
              </a:rPr>
              <a:t>Which is the fastest growing segment/product/product type?</a:t>
            </a:r>
            <a:endParaRPr/>
          </a:p>
          <a:p>
            <a:pPr indent="-35052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 startAt="4"/>
            </a:pPr>
            <a:r>
              <a:rPr b="0" i="0" lang="en-US" sz="1600" u="none" strike="noStrike">
                <a:latin typeface="Calibri"/>
                <a:ea typeface="Calibri"/>
                <a:cs typeface="Calibri"/>
                <a:sym typeface="Calibri"/>
              </a:rPr>
              <a:t>Customers and industry type</a:t>
            </a:r>
            <a:endParaRPr/>
          </a:p>
          <a:p>
            <a:pPr indent="-304152" lvl="0" marL="297485" rtl="0" algn="l"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AutoNum type="arabicPeriod" startAt="8"/>
            </a:pPr>
            <a:r>
              <a:rPr b="0" i="0" lang="en-US" sz="1400" u="none" strike="noStrike">
                <a:latin typeface="Calibri"/>
                <a:ea typeface="Calibri"/>
                <a:cs typeface="Calibri"/>
                <a:sym typeface="Calibri"/>
              </a:rPr>
              <a:t>Which is the largest industry?  </a:t>
            </a:r>
            <a:endParaRPr/>
          </a:p>
          <a:p>
            <a:pPr indent="-304152" lvl="0" marL="297485" rtl="0" algn="l"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AutoNum type="arabicPeriod" startAt="8"/>
            </a:pPr>
            <a:r>
              <a:rPr b="0" i="0" lang="en-US" sz="1400" u="none" strike="noStrike">
                <a:latin typeface="Calibri"/>
                <a:ea typeface="Calibri"/>
                <a:cs typeface="Calibri"/>
                <a:sym typeface="Calibri"/>
              </a:rPr>
              <a:t>Revenue trend – same as #3</a:t>
            </a:r>
            <a:endParaRPr/>
          </a:p>
          <a:p>
            <a:pPr indent="-304152" lvl="0" marL="297485" rtl="0" algn="l"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AutoNum type="arabicPeriod" startAt="8"/>
            </a:pPr>
            <a:r>
              <a:rPr b="0" i="0" lang="en-US" sz="1400" u="none" strike="noStrike">
                <a:latin typeface="Calibri"/>
                <a:ea typeface="Calibri"/>
                <a:cs typeface="Calibri"/>
                <a:sym typeface="Calibri"/>
              </a:rPr>
              <a:t>“Lost” customers – customers that  stopped buying and when</a:t>
            </a:r>
            <a:endParaRPr/>
          </a:p>
          <a:p>
            <a:pPr indent="-304152" lvl="0" marL="297485" rtl="0" algn="l"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AutoNum type="arabicPeriod" startAt="8"/>
            </a:pPr>
            <a:r>
              <a:rPr b="0" i="0" lang="en-US" sz="1400" u="none" strike="noStrike">
                <a:latin typeface="Calibri"/>
                <a:ea typeface="Calibri"/>
                <a:cs typeface="Calibri"/>
                <a:sym typeface="Calibri"/>
              </a:rPr>
              <a:t>Top 10 customers – revenue and number of orders </a:t>
            </a:r>
            <a:endParaRPr/>
          </a:p>
          <a:p>
            <a:pPr indent="-304152" lvl="0" marL="297484" rtl="0" algn="l"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AutoNum type="arabicPeriod" startAt="8"/>
            </a:pPr>
            <a:r>
              <a:rPr b="0" i="0" lang="en-US" sz="1400" u="none" strike="noStrike">
                <a:latin typeface="Calibri"/>
                <a:ea typeface="Calibri"/>
                <a:cs typeface="Calibri"/>
                <a:sym typeface="Calibri"/>
              </a:rPr>
              <a:t>What happened to the top 10 over the years? Changes trends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810001" y="253992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Project Phases</a:t>
            </a:r>
            <a:endParaRPr/>
          </a:p>
        </p:txBody>
      </p:sp>
      <p:grpSp>
        <p:nvGrpSpPr>
          <p:cNvPr id="131" name="Google Shape;131;p3"/>
          <p:cNvGrpSpPr/>
          <p:nvPr/>
        </p:nvGrpSpPr>
        <p:grpSpPr>
          <a:xfrm>
            <a:off x="625606" y="1690688"/>
            <a:ext cx="3577375" cy="3775396"/>
            <a:chOff x="681486" y="1300992"/>
            <a:chExt cx="3577375" cy="4283799"/>
          </a:xfrm>
        </p:grpSpPr>
        <p:sp>
          <p:nvSpPr>
            <p:cNvPr id="132" name="Google Shape;132;p3"/>
            <p:cNvSpPr/>
            <p:nvPr/>
          </p:nvSpPr>
          <p:spPr>
            <a:xfrm>
              <a:off x="681486" y="1787936"/>
              <a:ext cx="3191773" cy="3796852"/>
            </a:xfrm>
            <a:prstGeom prst="rect">
              <a:avLst/>
            </a:prstGeom>
            <a:solidFill>
              <a:schemeClr val="lt1"/>
            </a:solidFill>
            <a:ln cap="rnd" cmpd="sng" w="158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01613" lvl="1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02E45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302E4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Upload data from SQL and from excel to P</a:t>
              </a:r>
              <a:r>
                <a:rPr lang="en-US">
                  <a:solidFill>
                    <a:srgbClr val="302E4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</a:t>
              </a:r>
              <a:endParaRPr/>
            </a:p>
            <a:p>
              <a:pPr indent="-201613" lvl="1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302E45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302E4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Understand the data and </a:t>
              </a:r>
              <a:r>
                <a:rPr b="0" i="0" lang="en-US" sz="1400" u="sng" cap="none" strike="noStrike">
                  <a:solidFill>
                    <a:srgbClr val="302E45"/>
                  </a:solidFill>
                  <a:latin typeface="Century Gothic"/>
                  <a:ea typeface="Century Gothic"/>
                  <a:cs typeface="Century Gothic"/>
                  <a:sym typeface="Century Gothic"/>
                  <a:hlinkClick action="ppaction://hlinksldjump"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business insights </a:t>
              </a:r>
              <a:r>
                <a:rPr b="0" i="0" lang="en-US" sz="1400" u="none" cap="none" strike="noStrike">
                  <a:solidFill>
                    <a:srgbClr val="302E4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 would like to get from it</a:t>
              </a:r>
              <a:endParaRPr b="0" i="0" sz="1400" u="none" cap="none" strike="noStrike">
                <a:solidFill>
                  <a:srgbClr val="302E4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01613" lvl="1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02E45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302E4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Edit tables to create DIM tables  - add SK (Segregate Key), BK (Business Key), relevant data</a:t>
              </a:r>
              <a:endParaRPr/>
            </a:p>
            <a:p>
              <a:pPr indent="-201613" lvl="1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02E45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302E4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Create DIM date table</a:t>
              </a:r>
              <a:endParaRPr/>
            </a:p>
            <a:p>
              <a:pPr indent="-201613" lvl="1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02E45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302E4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 OrderLines table to create Fact sales table with all SK and business data</a:t>
              </a:r>
              <a:endParaRPr/>
            </a:p>
            <a:p>
              <a:pPr indent="-201613" lvl="1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02E45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302E4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Create </a:t>
              </a:r>
              <a:r>
                <a:rPr b="0" i="0" lang="en-US" sz="1400" u="sng" cap="none" strike="noStrike">
                  <a:solidFill>
                    <a:srgbClr val="302E45"/>
                  </a:solidFill>
                  <a:latin typeface="Century Gothic"/>
                  <a:ea typeface="Century Gothic"/>
                  <a:cs typeface="Century Gothic"/>
                  <a:sym typeface="Century Gothic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Star Cheme in P</a:t>
              </a:r>
              <a:r>
                <a:rPr lang="en-US" u="sng">
                  <a:solidFill>
                    <a:srgbClr val="302E45"/>
                  </a:solidFill>
                  <a:latin typeface="Century Gothic"/>
                  <a:ea typeface="Century Gothic"/>
                  <a:cs typeface="Century Gothic"/>
                  <a:sym typeface="Century Gothic"/>
                  <a:hlinkClick action="ppaction://hlinksldjump"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P</a:t>
              </a:r>
              <a:r>
                <a:rPr b="0" i="0" lang="en-US" sz="1400" u="sng" cap="none" strike="noStrike">
                  <a:solidFill>
                    <a:srgbClr val="302E45"/>
                  </a:solidFill>
                  <a:latin typeface="Century Gothic"/>
                  <a:ea typeface="Century Gothic"/>
                  <a:cs typeface="Century Gothic"/>
                  <a:sym typeface="Century Gothic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  </a:t>
              </a:r>
              <a:r>
                <a:rPr b="0" i="0" lang="en-US" sz="1400" u="none" cap="none" strike="noStrike">
                  <a:solidFill>
                    <a:srgbClr val="302E4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- connecting Fact table SK to the DIM table</a:t>
              </a:r>
              <a:r>
                <a:rPr lang="en-US">
                  <a:solidFill>
                    <a:srgbClr val="302E4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</a:t>
              </a:r>
              <a:r>
                <a:rPr b="0" i="0" lang="en-US" sz="1400" u="none" cap="none" strike="noStrike">
                  <a:solidFill>
                    <a:srgbClr val="302E4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BK </a:t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06768" y="1300992"/>
              <a:ext cx="2327881" cy="419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ETL Process - PP/PQ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 flipH="1" rot="-5400000">
              <a:off x="-1184370" y="3653795"/>
              <a:ext cx="3796854" cy="6513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22000">
                  <a:srgbClr val="A7F3C5"/>
                </a:gs>
                <a:gs pos="65000">
                  <a:srgbClr val="F5D095"/>
                </a:gs>
                <a:gs pos="95506">
                  <a:srgbClr val="FBEFDB"/>
                </a:gs>
                <a:gs pos="100000">
                  <a:srgbClr val="FBEFD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045789" y="2846717"/>
              <a:ext cx="213072" cy="484632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398513" y="1717628"/>
            <a:ext cx="3531655" cy="3748454"/>
            <a:chOff x="4500113" y="1337701"/>
            <a:chExt cx="3531655" cy="3732363"/>
          </a:xfrm>
        </p:grpSpPr>
        <p:sp>
          <p:nvSpPr>
            <p:cNvPr id="137" name="Google Shape;137;p3"/>
            <p:cNvSpPr/>
            <p:nvPr/>
          </p:nvSpPr>
          <p:spPr>
            <a:xfrm>
              <a:off x="4500113" y="1787936"/>
              <a:ext cx="3191773" cy="3282128"/>
            </a:xfrm>
            <a:prstGeom prst="rect">
              <a:avLst/>
            </a:prstGeom>
            <a:solidFill>
              <a:schemeClr val="lt1"/>
            </a:solidFill>
            <a:ln cap="rnd" cmpd="sng" w="158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t/>
              </a:r>
              <a:endParaRPr b="0" i="0" sz="1600" u="none" cap="none" strike="noStrike">
                <a:solidFill>
                  <a:srgbClr val="302E4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847758" y="1337701"/>
              <a:ext cx="1845377" cy="3677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b="1"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Tabular Model 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818696" y="2846717"/>
              <a:ext cx="213072" cy="484632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40" name="Google Shape;140;p3"/>
          <p:cNvGrpSpPr/>
          <p:nvPr/>
        </p:nvGrpSpPr>
        <p:grpSpPr>
          <a:xfrm>
            <a:off x="8220700" y="1359228"/>
            <a:ext cx="3577339" cy="4169912"/>
            <a:chOff x="4500113" y="970662"/>
            <a:chExt cx="3191773" cy="4099402"/>
          </a:xfrm>
        </p:grpSpPr>
        <p:sp>
          <p:nvSpPr>
            <p:cNvPr id="141" name="Google Shape;141;p3"/>
            <p:cNvSpPr/>
            <p:nvPr/>
          </p:nvSpPr>
          <p:spPr>
            <a:xfrm>
              <a:off x="4500113" y="1787936"/>
              <a:ext cx="3191773" cy="3282128"/>
            </a:xfrm>
            <a:prstGeom prst="rect">
              <a:avLst/>
            </a:prstGeom>
            <a:solidFill>
              <a:schemeClr val="lt1"/>
            </a:solidFill>
            <a:ln cap="rnd" cmpd="sng" w="158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t/>
              </a:r>
              <a:endParaRPr b="0" i="0" sz="1600" u="none" cap="none" strike="noStrike">
                <a:solidFill>
                  <a:srgbClr val="302E4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531576" y="970662"/>
              <a:ext cx="3160200" cy="7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Analysis – Power BI, Tabular Editor, DAX</a:t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3" name="Google Shape;143;p3"/>
          <p:cNvSpPr/>
          <p:nvPr/>
        </p:nvSpPr>
        <p:spPr>
          <a:xfrm>
            <a:off x="-91441" y="184632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entury Gothic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 flipH="1" rot="-5400000">
            <a:off x="2780822" y="3810356"/>
            <a:ext cx="3346242" cy="65138"/>
          </a:xfrm>
          <a:prstGeom prst="rect">
            <a:avLst/>
          </a:prstGeom>
          <a:gradFill>
            <a:gsLst>
              <a:gs pos="0">
                <a:schemeClr val="accent2"/>
              </a:gs>
              <a:gs pos="22000">
                <a:srgbClr val="A7F3C5"/>
              </a:gs>
              <a:gs pos="65000">
                <a:srgbClr val="F5D095"/>
              </a:gs>
              <a:gs pos="95506">
                <a:srgbClr val="FBEFDB"/>
              </a:gs>
              <a:gs pos="100000">
                <a:srgbClr val="FBEFD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3"/>
          <p:cNvSpPr/>
          <p:nvPr/>
        </p:nvSpPr>
        <p:spPr>
          <a:xfrm flipH="1" rot="-5400000">
            <a:off x="6576588" y="3823518"/>
            <a:ext cx="3346242" cy="65138"/>
          </a:xfrm>
          <a:prstGeom prst="rect">
            <a:avLst/>
          </a:prstGeom>
          <a:gradFill>
            <a:gsLst>
              <a:gs pos="0">
                <a:schemeClr val="accent2"/>
              </a:gs>
              <a:gs pos="22000">
                <a:srgbClr val="A7F3C5"/>
              </a:gs>
              <a:gs pos="65000">
                <a:srgbClr val="F5D095"/>
              </a:gs>
              <a:gs pos="95506">
                <a:srgbClr val="FBEFDB"/>
              </a:gs>
              <a:gs pos="100000">
                <a:srgbClr val="FBEFD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8171420" y="2206503"/>
            <a:ext cx="3609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1613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E45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02E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Upload Model to Power BI</a:t>
            </a:r>
            <a:endParaRPr/>
          </a:p>
          <a:p>
            <a:pPr indent="-201613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E45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02E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Clean tables – hide unneeded fields</a:t>
            </a:r>
            <a:endParaRPr/>
          </a:p>
          <a:p>
            <a:pPr indent="-201613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E45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02E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Rename tables names  - make it clear to understand</a:t>
            </a:r>
            <a:endParaRPr/>
          </a:p>
          <a:p>
            <a:pPr indent="-201613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E45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02E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dynamic measures</a:t>
            </a:r>
            <a:endParaRPr/>
          </a:p>
          <a:p>
            <a:pPr indent="-201612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E45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02E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dynamic KPIs using Tabular Editor</a:t>
            </a:r>
            <a:endParaRPr/>
          </a:p>
          <a:p>
            <a:pPr indent="0" lvl="1" marL="8413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02E4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8413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02E4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4486493" y="2375431"/>
            <a:ext cx="2857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1613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E45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02E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measurements </a:t>
            </a:r>
            <a:endParaRPr/>
          </a:p>
          <a:p>
            <a:pPr indent="-201613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E45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02E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KPIs in PP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 Scheme </a:t>
            </a:r>
            <a:endParaRPr/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152" y="1529472"/>
            <a:ext cx="8895132" cy="520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c7fe7a519_0_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</a:t>
            </a:r>
            <a:endParaRPr/>
          </a:p>
        </p:txBody>
      </p:sp>
      <p:sp>
        <p:nvSpPr>
          <p:cNvPr id="159" name="Google Shape;159;g10c7fe7a519_0_4"/>
          <p:cNvSpPr txBox="1"/>
          <p:nvPr/>
        </p:nvSpPr>
        <p:spPr>
          <a:xfrm>
            <a:off x="878275" y="1644425"/>
            <a:ext cx="10016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-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Assurance 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company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working with agents: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-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 user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-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Distribution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-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CEO Dashboard in Power BI to visualize 3 years of business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-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in this presentation is based on Power BI (not all is 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shown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the dashboard) as well as Power Query excel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-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Losses per order line are due to claims insurance only (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not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include company expenses)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Issues &amp; Mitigations</a:t>
            </a:r>
            <a:endParaRPr/>
          </a:p>
        </p:txBody>
      </p:sp>
      <p:graphicFrame>
        <p:nvGraphicFramePr>
          <p:cNvPr id="165" name="Google Shape;165;p5"/>
          <p:cNvGraphicFramePr/>
          <p:nvPr/>
        </p:nvGraphicFramePr>
        <p:xfrm>
          <a:off x="828298" y="18928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{EB5AAC44-6E7B-4296-9F9A-866352B1A49A}</a:tableStyleId>
              </a:tblPr>
              <a:tblGrid>
                <a:gridCol w="4302750"/>
                <a:gridCol w="1821925"/>
                <a:gridCol w="4429025"/>
              </a:tblGrid>
              <a:tr h="48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Problem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Where?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How we resolved?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2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DIM date created </a:t>
                      </a:r>
                      <a:r>
                        <a:rPr lang="en-US" sz="1800"/>
                        <a:t>initial</a:t>
                      </a:r>
                      <a:r>
                        <a:rPr lang="en-US" sz="1800"/>
                        <a:t> wasn’t </a:t>
                      </a:r>
                      <a:r>
                        <a:rPr lang="en-US" sz="1800"/>
                        <a:t>sufficient. we created it again and had to upload only the fixed table into the model</a:t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PQ, Power BI</a:t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copy paste PQ code into the power BI </a:t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ETL process -  division segment </a:t>
                      </a:r>
                      <a:r>
                        <a:rPr lang="en-US" sz="1800"/>
                        <a:t>wasn’t connected to fact table</a:t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PQ</a:t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merged division and segment table into product table using product key </a:t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Orders and Orderline tables seemed confusing</a:t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PQ</a:t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understood</a:t>
                      </a:r>
                      <a:r>
                        <a:rPr lang="en-US" sz="1800"/>
                        <a:t> the data - Orders </a:t>
                      </a:r>
                      <a:r>
                        <a:rPr lang="en-US" sz="1800"/>
                        <a:t>included</a:t>
                      </a:r>
                      <a:r>
                        <a:rPr lang="en-US" sz="1800"/>
                        <a:t> few order lines by Quarter</a:t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775" marL="91775">
                    <a:lnL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63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c7fe7a519_0_1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Revenue Trend </a:t>
            </a:r>
            <a:endParaRPr/>
          </a:p>
        </p:txBody>
      </p:sp>
      <p:sp>
        <p:nvSpPr>
          <p:cNvPr id="171" name="Google Shape;171;g10c7fe7a519_0_18"/>
          <p:cNvSpPr/>
          <p:nvPr/>
        </p:nvSpPr>
        <p:spPr>
          <a:xfrm>
            <a:off x="6708525" y="652100"/>
            <a:ext cx="411000" cy="560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0c7fe7a519_0_18"/>
          <p:cNvSpPr txBox="1"/>
          <p:nvPr/>
        </p:nvSpPr>
        <p:spPr>
          <a:xfrm>
            <a:off x="922125" y="1417700"/>
            <a:ext cx="635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0c7fe7a519_0_18"/>
          <p:cNvSpPr txBox="1"/>
          <p:nvPr/>
        </p:nvSpPr>
        <p:spPr>
          <a:xfrm>
            <a:off x="5437825" y="2298450"/>
            <a:ext cx="5944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YOY Growth 17.4% in 2012 and 13.8% in 2013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entury Gothic"/>
              <a:buChar char="●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Higher </a:t>
            </a: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revenue</a:t>
            </a: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growth</a:t>
            </a: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2012 vs. 2013 mainly due to Health 1 product which declined in 2013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Google Shape;174;g10c7fe7a51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50" y="1879400"/>
            <a:ext cx="4374226" cy="376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467023" y="192921"/>
            <a:ext cx="1125795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7647"/>
              <a:buFont typeface="Century Gothic"/>
              <a:buNone/>
            </a:pPr>
            <a:r>
              <a:rPr b="1" lang="en-US">
                <a:solidFill>
                  <a:srgbClr val="FFFFFF"/>
                </a:solidFill>
              </a:rPr>
              <a:t>Divisions Revenue Trend 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2700">
                <a:solidFill>
                  <a:srgbClr val="FFFFFF"/>
                </a:solidFill>
              </a:rPr>
              <a:t>Life Insurance is the company growth driver (Over 50% out of total)</a:t>
            </a:r>
            <a:endParaRPr sz="3400">
              <a:solidFill>
                <a:srgbClr val="FFFFFF"/>
              </a:solidFill>
            </a:endParaRPr>
          </a:p>
        </p:txBody>
      </p:sp>
      <p:pic>
        <p:nvPicPr>
          <p:cNvPr id="180" name="Google Shape;180;p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626" y="1685265"/>
            <a:ext cx="7519433" cy="31765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774" y="1685265"/>
            <a:ext cx="3428087" cy="239808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6"/>
          <p:cNvSpPr txBox="1"/>
          <p:nvPr/>
        </p:nvSpPr>
        <p:spPr>
          <a:xfrm>
            <a:off x="467023" y="5172735"/>
            <a:ext cx="11686676" cy="13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Life insurance is the largest division in revenue and highest growth past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 insurance is lowest and stagnated during the past 3 years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356625" y="447200"/>
            <a:ext cx="117135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800"/>
              <a:t>Top 3 Products Trend in Health and life insurance</a:t>
            </a:r>
            <a:br>
              <a:rPr lang="en-US" sz="4200"/>
            </a:br>
            <a:r>
              <a:rPr lang="en-US" sz="2700"/>
              <a:t>Health3 product is the highest growing: 178% YOY!!</a:t>
            </a:r>
            <a:endParaRPr sz="3100"/>
          </a:p>
        </p:txBody>
      </p:sp>
      <p:sp>
        <p:nvSpPr>
          <p:cNvPr id="188" name="Google Shape;188;p7"/>
          <p:cNvSpPr txBox="1"/>
          <p:nvPr/>
        </p:nvSpPr>
        <p:spPr>
          <a:xfrm>
            <a:off x="356616" y="5097114"/>
            <a:ext cx="10415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Health1, Health3 and Major1  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top 3 products of “Happy Insurance”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Health3 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Change of trend from 2012 to 2013 and become the largest in revenue vs. Health1 which was the highest in 2011-2012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•"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Health 3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the 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highest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revenue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mainly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due to high unit price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Major1 and Health1 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growth past seems to start declining (revenue is still growing)</a:t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704088" y="1975104"/>
            <a:ext cx="6153912" cy="1728216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7505" y="2085914"/>
            <a:ext cx="4442575" cy="171560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/>
          <p:nvPr/>
        </p:nvSpPr>
        <p:spPr>
          <a:xfrm>
            <a:off x="6908917" y="2828956"/>
            <a:ext cx="475488" cy="3291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25" y="1675325"/>
            <a:ext cx="6153902" cy="31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367284" y="474302"/>
            <a:ext cx="1145743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en-US" sz="3200"/>
              <a:t>Product growth trend – All</a:t>
            </a:r>
            <a:br>
              <a:rPr lang="en-US" sz="3600"/>
            </a:br>
            <a:r>
              <a:rPr lang="en-US" sz="2800"/>
              <a:t>Highest growing product is </a:t>
            </a:r>
            <a:r>
              <a:rPr lang="en-US" sz="2800">
                <a:solidFill>
                  <a:srgbClr val="BB55C6"/>
                </a:solidFill>
              </a:rPr>
              <a:t>live 2</a:t>
            </a:r>
            <a:r>
              <a:rPr lang="en-US" sz="2800"/>
              <a:t> which grew more than 4 times from 2012 to 2013 however is still very low in overall revenue</a:t>
            </a:r>
            <a:endParaRPr/>
          </a:p>
        </p:txBody>
      </p:sp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 b="0" l="0" r="0" t="971"/>
          <a:stretch/>
        </p:blipFill>
        <p:spPr>
          <a:xfrm>
            <a:off x="367284" y="1632204"/>
            <a:ext cx="6454140" cy="311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3506" y="1632204"/>
            <a:ext cx="4697473" cy="311353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8"/>
          <p:cNvSpPr/>
          <p:nvPr/>
        </p:nvSpPr>
        <p:spPr>
          <a:xfrm>
            <a:off x="6821424" y="4110228"/>
            <a:ext cx="5003292" cy="169164"/>
          </a:xfrm>
          <a:prstGeom prst="rect">
            <a:avLst/>
          </a:prstGeom>
          <a:noFill/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367283" y="5239512"/>
            <a:ext cx="1168450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Health3, Live 1, Health2 and Life2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the only products growing YOY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Live2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- new product added in 2012 and grew dramatically in only 1 year. Good potential product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Health3 i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in the top 3 products </a:t>
            </a:r>
            <a:r>
              <a:rPr lang="en-US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shows growth YOY</a:t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6800596" y="2392680"/>
            <a:ext cx="5003292" cy="169164"/>
          </a:xfrm>
          <a:prstGeom prst="rect">
            <a:avLst/>
          </a:prstGeom>
          <a:noFill/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6821424" y="2993136"/>
            <a:ext cx="5003292" cy="169164"/>
          </a:xfrm>
          <a:prstGeom prst="rect">
            <a:avLst/>
          </a:prstGeom>
          <a:noFill/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6821424" y="3954018"/>
            <a:ext cx="5003292" cy="169164"/>
          </a:xfrm>
          <a:prstGeom prst="rect">
            <a:avLst/>
          </a:prstGeom>
          <a:noFill/>
          <a:ln cap="rnd" cmpd="sng" w="15875">
            <a:solidFill>
              <a:srgbClr val="0090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" name="Google Shape;20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275" y="1632200"/>
            <a:ext cx="6454151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2022-01-08T16:50:21Z</dcterms:created>
  <dc:creator>Hani Exterman</dc:creator>
</cp:coreProperties>
</file>