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>
        <p:scale>
          <a:sx n="100" d="100"/>
          <a:sy n="100" d="100"/>
        </p:scale>
        <p:origin x="-34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50ECE-0295-46D8-8FF8-E0937E4362CC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7E176-E61E-4678-95B3-782240B566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57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7E176-E61E-4678-95B3-782240B566B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4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3C919-4F5E-4FAD-BFA2-445E43AEC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55CE93-2E2E-4B03-8F4E-56A599A5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E005E9-9F5D-43D2-BE63-839E2B8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978E50-9B58-4F14-A943-D144409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3D29D5-CF2C-473D-9862-9909E097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50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8B0-E529-45C4-9824-F5079EA0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354F4C-4900-4418-820F-15B78463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3BFBCF-5A2C-4FCC-A363-9037973D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8F2EFF-02D1-4EFB-BC5F-3E573BC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731C4F-1811-46F6-8393-D86C7EB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0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F51512-07E1-495A-AF3C-8C0F6AD6E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B07575-2633-4AFD-BCAD-12BD1F5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B6B51C-84E9-4578-A4A4-9C673AA5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FDE4A6-5E73-4B72-AFC2-57E4E40D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9FC890-2FEE-49E2-8F1F-EBF6CE37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2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68083-47A2-4410-8729-C2C4D715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29133B-9EF0-4BD8-BB3E-9725D6A8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22358E-E6E8-4AAD-8F37-1BFD77B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6DC2DD-EBB6-4B19-B302-09267BF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6CB610-D35F-4FFC-AC2F-822F54D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37C3E-262A-4363-9B0B-757B69B3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FF00B9-D73D-4601-BE53-872F13C4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8B5B63-93D2-47BC-A734-7B40D7B6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61DAB0-406C-4CA2-8668-B72594AF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02F86B-54D1-41AE-B233-578892D6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78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4584A-F783-415D-A3F9-2CB7E912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836C7E-05CE-4E55-BBF6-341AD348B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33DD2F-8237-4CF9-97D6-170350C18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387350-FDAA-4F4B-890D-8EE32CB1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AC864B-657C-4C19-AE00-05204CB3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237499-418D-469F-9DAA-8AED5664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4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11828-FE70-4F04-86AD-42DC9770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34BA5C-4B36-4C9A-89FC-43840C8E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2F225D-0D93-471F-B734-40E6C4B2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051BD-F922-455B-81BF-1037BEBE7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DD3981-4B55-42C6-AD7E-112ABED3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B84D48-EC03-4ECE-B1EE-04D0138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7A94769-5A15-46E8-8BB1-8988C948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685C67-0F29-4314-AFA9-6F806857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35412-AD56-4DC8-975B-3368834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713C2F-E92A-4BF2-B39B-10EA6BE6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A8BAF5-7A1E-46A3-87F2-AB42B4EA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F5BE9F-9FDD-409E-AE3D-5FD0A1FD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9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ABE6C82-6993-46C0-BCB0-318AD68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49EB6A-01AB-4835-BE90-8501E461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2DE16A-AEBA-4ED1-B8BE-3B92B396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6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AF8E3-90D0-4D99-A7BD-0BC32310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4A6067-9898-4F49-82F3-5AD2BE29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BC8298-22CB-4804-8E42-D56315AB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4EA744-99A3-40DC-A5FE-39A4CBA5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84775F-595F-4FFB-ACEE-495AD96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AEC422-54C3-45A9-A008-8EEAD8FC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7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8DC0A-24F9-4284-9234-42FDE3DA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ED5C3-5203-4E64-85DD-D0257600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9ECF98-448A-4D87-93AB-411D35E3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2ADCD3A-8635-4FC3-BE76-E983FFAE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D6A643-CEBE-4729-9567-8A826137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B5CF79-0B3F-4425-AB74-93667112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36D9113-E0A7-479C-A404-345432EB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535E79-D8E7-437B-AC6A-1BB13C4C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CAED10-1F8D-4C4A-82FA-B966F74BC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02E0-4072-4309-92CC-6085056AF2D6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18A9CF-2E0B-4CEF-8EC6-B85E03298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5665EB-3F2D-417E-BF4A-0575285EC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AF33-26F0-4F4A-ABB1-64831E7E8B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9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jpe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businessmodelinnovatie.nl/not-invented-here/teamcanvas/" TargetMode="Externa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hyperlink" Target="https://www.businessmodelinnovatie.nl/not-invented-here/cover-story-canvas/" TargetMode="Externa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Afbeelding 2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1E3A73-0F48-4C5F-A87F-41F3CADF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84" y="-57427"/>
            <a:ext cx="9695650" cy="6858000"/>
          </a:xfrm>
          <a:prstGeom prst="rect">
            <a:avLst/>
          </a:prstGeom>
        </p:spPr>
      </p:pic>
      <p:sp>
        <p:nvSpPr>
          <p:cNvPr id="30" name="Rechthoek 36">
            <a:hlinkClick r:id="" action="ppaction://noaction"/>
            <a:extLst>
              <a:ext uri="{FF2B5EF4-FFF2-40B4-BE49-F238E27FC236}">
                <a16:creationId xmlns:a16="http://schemas.microsoft.com/office/drawing/2014/main" id="{D58AC23B-B387-4E0B-A75C-16B990B3BB65}"/>
              </a:ext>
            </a:extLst>
          </p:cNvPr>
          <p:cNvSpPr>
            <a:spLocks/>
          </p:cNvSpPr>
          <p:nvPr/>
        </p:nvSpPr>
        <p:spPr>
          <a:xfrm>
            <a:off x="11251695" y="1608919"/>
            <a:ext cx="805069" cy="4330739"/>
          </a:xfrm>
          <a:custGeom>
            <a:avLst/>
            <a:gdLst>
              <a:gd name="connsiteX0" fmla="*/ 0 w 805069"/>
              <a:gd name="connsiteY0" fmla="*/ 0 h 4330739"/>
              <a:gd name="connsiteX1" fmla="*/ 394484 w 805069"/>
              <a:gd name="connsiteY1" fmla="*/ 0 h 4330739"/>
              <a:gd name="connsiteX2" fmla="*/ 805069 w 805069"/>
              <a:gd name="connsiteY2" fmla="*/ 0 h 4330739"/>
              <a:gd name="connsiteX3" fmla="*/ 805069 w 805069"/>
              <a:gd name="connsiteY3" fmla="*/ 705292 h 4330739"/>
              <a:gd name="connsiteX4" fmla="*/ 805069 w 805069"/>
              <a:gd name="connsiteY4" fmla="*/ 1323969 h 4330739"/>
              <a:gd name="connsiteX5" fmla="*/ 805069 w 805069"/>
              <a:gd name="connsiteY5" fmla="*/ 1856031 h 4330739"/>
              <a:gd name="connsiteX6" fmla="*/ 805069 w 805069"/>
              <a:gd name="connsiteY6" fmla="*/ 2388093 h 4330739"/>
              <a:gd name="connsiteX7" fmla="*/ 805069 w 805069"/>
              <a:gd name="connsiteY7" fmla="*/ 3006770 h 4330739"/>
              <a:gd name="connsiteX8" fmla="*/ 805069 w 805069"/>
              <a:gd name="connsiteY8" fmla="*/ 3625447 h 4330739"/>
              <a:gd name="connsiteX9" fmla="*/ 805069 w 805069"/>
              <a:gd name="connsiteY9" fmla="*/ 4330739 h 4330739"/>
              <a:gd name="connsiteX10" fmla="*/ 418636 w 805069"/>
              <a:gd name="connsiteY10" fmla="*/ 4330739 h 4330739"/>
              <a:gd name="connsiteX11" fmla="*/ 0 w 805069"/>
              <a:gd name="connsiteY11" fmla="*/ 4330739 h 4330739"/>
              <a:gd name="connsiteX12" fmla="*/ 0 w 805069"/>
              <a:gd name="connsiteY12" fmla="*/ 3755369 h 4330739"/>
              <a:gd name="connsiteX13" fmla="*/ 0 w 805069"/>
              <a:gd name="connsiteY13" fmla="*/ 3180000 h 4330739"/>
              <a:gd name="connsiteX14" fmla="*/ 0 w 805069"/>
              <a:gd name="connsiteY14" fmla="*/ 2474708 h 4330739"/>
              <a:gd name="connsiteX15" fmla="*/ 0 w 805069"/>
              <a:gd name="connsiteY15" fmla="*/ 1769416 h 4330739"/>
              <a:gd name="connsiteX16" fmla="*/ 0 w 805069"/>
              <a:gd name="connsiteY16" fmla="*/ 1150739 h 4330739"/>
              <a:gd name="connsiteX17" fmla="*/ 0 w 805069"/>
              <a:gd name="connsiteY17" fmla="*/ 575370 h 4330739"/>
              <a:gd name="connsiteX18" fmla="*/ 0 w 805069"/>
              <a:gd name="connsiteY18" fmla="*/ 0 h 433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5069" h="4330739" extrusionOk="0">
                <a:moveTo>
                  <a:pt x="0" y="0"/>
                </a:moveTo>
                <a:cubicBezTo>
                  <a:pt x="103555" y="7844"/>
                  <a:pt x="277315" y="-15851"/>
                  <a:pt x="394484" y="0"/>
                </a:cubicBezTo>
                <a:cubicBezTo>
                  <a:pt x="511653" y="15851"/>
                  <a:pt x="721967" y="6007"/>
                  <a:pt x="805069" y="0"/>
                </a:cubicBezTo>
                <a:cubicBezTo>
                  <a:pt x="802955" y="224526"/>
                  <a:pt x="779199" y="358840"/>
                  <a:pt x="805069" y="705292"/>
                </a:cubicBezTo>
                <a:cubicBezTo>
                  <a:pt x="830939" y="1051744"/>
                  <a:pt x="832342" y="1119017"/>
                  <a:pt x="805069" y="1323969"/>
                </a:cubicBezTo>
                <a:cubicBezTo>
                  <a:pt x="777796" y="1528921"/>
                  <a:pt x="800585" y="1623815"/>
                  <a:pt x="805069" y="1856031"/>
                </a:cubicBezTo>
                <a:cubicBezTo>
                  <a:pt x="809553" y="2088247"/>
                  <a:pt x="805299" y="2142026"/>
                  <a:pt x="805069" y="2388093"/>
                </a:cubicBezTo>
                <a:cubicBezTo>
                  <a:pt x="804839" y="2634160"/>
                  <a:pt x="805374" y="2816463"/>
                  <a:pt x="805069" y="3006770"/>
                </a:cubicBezTo>
                <a:cubicBezTo>
                  <a:pt x="804764" y="3197077"/>
                  <a:pt x="783363" y="3390863"/>
                  <a:pt x="805069" y="3625447"/>
                </a:cubicBezTo>
                <a:cubicBezTo>
                  <a:pt x="826775" y="3860031"/>
                  <a:pt x="779802" y="3992376"/>
                  <a:pt x="805069" y="4330739"/>
                </a:cubicBezTo>
                <a:cubicBezTo>
                  <a:pt x="664937" y="4331906"/>
                  <a:pt x="573031" y="4342920"/>
                  <a:pt x="418636" y="4330739"/>
                </a:cubicBezTo>
                <a:cubicBezTo>
                  <a:pt x="264241" y="4318558"/>
                  <a:pt x="184362" y="4335950"/>
                  <a:pt x="0" y="4330739"/>
                </a:cubicBezTo>
                <a:cubicBezTo>
                  <a:pt x="3987" y="4179451"/>
                  <a:pt x="9659" y="3920429"/>
                  <a:pt x="0" y="3755369"/>
                </a:cubicBezTo>
                <a:cubicBezTo>
                  <a:pt x="-9659" y="3590309"/>
                  <a:pt x="19051" y="3308715"/>
                  <a:pt x="0" y="3180000"/>
                </a:cubicBezTo>
                <a:cubicBezTo>
                  <a:pt x="-19051" y="3051285"/>
                  <a:pt x="-28887" y="2701877"/>
                  <a:pt x="0" y="2474708"/>
                </a:cubicBezTo>
                <a:cubicBezTo>
                  <a:pt x="28887" y="2247539"/>
                  <a:pt x="-4510" y="2054391"/>
                  <a:pt x="0" y="1769416"/>
                </a:cubicBezTo>
                <a:cubicBezTo>
                  <a:pt x="4510" y="1484441"/>
                  <a:pt x="22509" y="1354726"/>
                  <a:pt x="0" y="1150739"/>
                </a:cubicBezTo>
                <a:cubicBezTo>
                  <a:pt x="-22509" y="946752"/>
                  <a:pt x="6141" y="815558"/>
                  <a:pt x="0" y="575370"/>
                </a:cubicBezTo>
                <a:cubicBezTo>
                  <a:pt x="-6141" y="335182"/>
                  <a:pt x="-26618" y="177381"/>
                  <a:pt x="0" y="0"/>
                </a:cubicBezTo>
                <a:close/>
              </a:path>
            </a:pathLst>
          </a:custGeom>
          <a:noFill/>
          <a:ln w="6350">
            <a:solidFill>
              <a:srgbClr val="14435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uFillTx/>
            </a:endParaRPr>
          </a:p>
        </p:txBody>
      </p:sp>
      <p:sp>
        <p:nvSpPr>
          <p:cNvPr id="31" name="Rechthoek 36">
            <a:hlinkClick r:id="" action="ppaction://noaction"/>
            <a:extLst>
              <a:ext uri="{FF2B5EF4-FFF2-40B4-BE49-F238E27FC236}">
                <a16:creationId xmlns:a16="http://schemas.microsoft.com/office/drawing/2014/main" id="{40729F47-6859-4FA6-A05B-2C1C3C6B6F76}"/>
              </a:ext>
            </a:extLst>
          </p:cNvPr>
          <p:cNvSpPr>
            <a:spLocks/>
          </p:cNvSpPr>
          <p:nvPr/>
        </p:nvSpPr>
        <p:spPr>
          <a:xfrm>
            <a:off x="178905" y="1656805"/>
            <a:ext cx="805069" cy="4330739"/>
          </a:xfrm>
          <a:custGeom>
            <a:avLst/>
            <a:gdLst>
              <a:gd name="connsiteX0" fmla="*/ 0 w 805069"/>
              <a:gd name="connsiteY0" fmla="*/ 0 h 4330739"/>
              <a:gd name="connsiteX1" fmla="*/ 394484 w 805069"/>
              <a:gd name="connsiteY1" fmla="*/ 0 h 4330739"/>
              <a:gd name="connsiteX2" fmla="*/ 805069 w 805069"/>
              <a:gd name="connsiteY2" fmla="*/ 0 h 4330739"/>
              <a:gd name="connsiteX3" fmla="*/ 805069 w 805069"/>
              <a:gd name="connsiteY3" fmla="*/ 705292 h 4330739"/>
              <a:gd name="connsiteX4" fmla="*/ 805069 w 805069"/>
              <a:gd name="connsiteY4" fmla="*/ 1323969 h 4330739"/>
              <a:gd name="connsiteX5" fmla="*/ 805069 w 805069"/>
              <a:gd name="connsiteY5" fmla="*/ 1856031 h 4330739"/>
              <a:gd name="connsiteX6" fmla="*/ 805069 w 805069"/>
              <a:gd name="connsiteY6" fmla="*/ 2388093 h 4330739"/>
              <a:gd name="connsiteX7" fmla="*/ 805069 w 805069"/>
              <a:gd name="connsiteY7" fmla="*/ 3006770 h 4330739"/>
              <a:gd name="connsiteX8" fmla="*/ 805069 w 805069"/>
              <a:gd name="connsiteY8" fmla="*/ 3625447 h 4330739"/>
              <a:gd name="connsiteX9" fmla="*/ 805069 w 805069"/>
              <a:gd name="connsiteY9" fmla="*/ 4330739 h 4330739"/>
              <a:gd name="connsiteX10" fmla="*/ 418636 w 805069"/>
              <a:gd name="connsiteY10" fmla="*/ 4330739 h 4330739"/>
              <a:gd name="connsiteX11" fmla="*/ 0 w 805069"/>
              <a:gd name="connsiteY11" fmla="*/ 4330739 h 4330739"/>
              <a:gd name="connsiteX12" fmla="*/ 0 w 805069"/>
              <a:gd name="connsiteY12" fmla="*/ 3755369 h 4330739"/>
              <a:gd name="connsiteX13" fmla="*/ 0 w 805069"/>
              <a:gd name="connsiteY13" fmla="*/ 3180000 h 4330739"/>
              <a:gd name="connsiteX14" fmla="*/ 0 w 805069"/>
              <a:gd name="connsiteY14" fmla="*/ 2474708 h 4330739"/>
              <a:gd name="connsiteX15" fmla="*/ 0 w 805069"/>
              <a:gd name="connsiteY15" fmla="*/ 1769416 h 4330739"/>
              <a:gd name="connsiteX16" fmla="*/ 0 w 805069"/>
              <a:gd name="connsiteY16" fmla="*/ 1150739 h 4330739"/>
              <a:gd name="connsiteX17" fmla="*/ 0 w 805069"/>
              <a:gd name="connsiteY17" fmla="*/ 575370 h 4330739"/>
              <a:gd name="connsiteX18" fmla="*/ 0 w 805069"/>
              <a:gd name="connsiteY18" fmla="*/ 0 h 433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5069" h="4330739" extrusionOk="0">
                <a:moveTo>
                  <a:pt x="0" y="0"/>
                </a:moveTo>
                <a:cubicBezTo>
                  <a:pt x="103555" y="7844"/>
                  <a:pt x="277315" y="-15851"/>
                  <a:pt x="394484" y="0"/>
                </a:cubicBezTo>
                <a:cubicBezTo>
                  <a:pt x="511653" y="15851"/>
                  <a:pt x="721967" y="6007"/>
                  <a:pt x="805069" y="0"/>
                </a:cubicBezTo>
                <a:cubicBezTo>
                  <a:pt x="802955" y="224526"/>
                  <a:pt x="779199" y="358840"/>
                  <a:pt x="805069" y="705292"/>
                </a:cubicBezTo>
                <a:cubicBezTo>
                  <a:pt x="830939" y="1051744"/>
                  <a:pt x="832342" y="1119017"/>
                  <a:pt x="805069" y="1323969"/>
                </a:cubicBezTo>
                <a:cubicBezTo>
                  <a:pt x="777796" y="1528921"/>
                  <a:pt x="800585" y="1623815"/>
                  <a:pt x="805069" y="1856031"/>
                </a:cubicBezTo>
                <a:cubicBezTo>
                  <a:pt x="809553" y="2088247"/>
                  <a:pt x="805299" y="2142026"/>
                  <a:pt x="805069" y="2388093"/>
                </a:cubicBezTo>
                <a:cubicBezTo>
                  <a:pt x="804839" y="2634160"/>
                  <a:pt x="805374" y="2816463"/>
                  <a:pt x="805069" y="3006770"/>
                </a:cubicBezTo>
                <a:cubicBezTo>
                  <a:pt x="804764" y="3197077"/>
                  <a:pt x="783363" y="3390863"/>
                  <a:pt x="805069" y="3625447"/>
                </a:cubicBezTo>
                <a:cubicBezTo>
                  <a:pt x="826775" y="3860031"/>
                  <a:pt x="779802" y="3992376"/>
                  <a:pt x="805069" y="4330739"/>
                </a:cubicBezTo>
                <a:cubicBezTo>
                  <a:pt x="664937" y="4331906"/>
                  <a:pt x="573031" y="4342920"/>
                  <a:pt x="418636" y="4330739"/>
                </a:cubicBezTo>
                <a:cubicBezTo>
                  <a:pt x="264241" y="4318558"/>
                  <a:pt x="184362" y="4335950"/>
                  <a:pt x="0" y="4330739"/>
                </a:cubicBezTo>
                <a:cubicBezTo>
                  <a:pt x="3987" y="4179451"/>
                  <a:pt x="9659" y="3920429"/>
                  <a:pt x="0" y="3755369"/>
                </a:cubicBezTo>
                <a:cubicBezTo>
                  <a:pt x="-9659" y="3590309"/>
                  <a:pt x="19051" y="3308715"/>
                  <a:pt x="0" y="3180000"/>
                </a:cubicBezTo>
                <a:cubicBezTo>
                  <a:pt x="-19051" y="3051285"/>
                  <a:pt x="-28887" y="2701877"/>
                  <a:pt x="0" y="2474708"/>
                </a:cubicBezTo>
                <a:cubicBezTo>
                  <a:pt x="28887" y="2247539"/>
                  <a:pt x="-4510" y="2054391"/>
                  <a:pt x="0" y="1769416"/>
                </a:cubicBezTo>
                <a:cubicBezTo>
                  <a:pt x="4510" y="1484441"/>
                  <a:pt x="22509" y="1354726"/>
                  <a:pt x="0" y="1150739"/>
                </a:cubicBezTo>
                <a:cubicBezTo>
                  <a:pt x="-22509" y="946752"/>
                  <a:pt x="6141" y="815558"/>
                  <a:pt x="0" y="575370"/>
                </a:cubicBezTo>
                <a:cubicBezTo>
                  <a:pt x="-6141" y="335182"/>
                  <a:pt x="-26618" y="177381"/>
                  <a:pt x="0" y="0"/>
                </a:cubicBezTo>
                <a:close/>
              </a:path>
            </a:pathLst>
          </a:custGeom>
          <a:noFill/>
          <a:ln w="6350">
            <a:solidFill>
              <a:srgbClr val="14435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uFillTx/>
            </a:endParaRPr>
          </a:p>
        </p:txBody>
      </p:sp>
      <p:sp>
        <p:nvSpPr>
          <p:cNvPr id="32" name="Rechthoek 36">
            <a:hlinkClick r:id="" action="ppaction://noaction"/>
            <a:extLst>
              <a:ext uri="{FF2B5EF4-FFF2-40B4-BE49-F238E27FC236}">
                <a16:creationId xmlns:a16="http://schemas.microsoft.com/office/drawing/2014/main" id="{9B2E2F82-4913-471A-86D8-9CDC371D63A8}"/>
              </a:ext>
            </a:extLst>
          </p:cNvPr>
          <p:cNvSpPr>
            <a:spLocks/>
          </p:cNvSpPr>
          <p:nvPr/>
        </p:nvSpPr>
        <p:spPr>
          <a:xfrm>
            <a:off x="178905" y="266410"/>
            <a:ext cx="805069" cy="867046"/>
          </a:xfrm>
          <a:custGeom>
            <a:avLst/>
            <a:gdLst>
              <a:gd name="connsiteX0" fmla="*/ 0 w 805069"/>
              <a:gd name="connsiteY0" fmla="*/ 0 h 867046"/>
              <a:gd name="connsiteX1" fmla="*/ 394484 w 805069"/>
              <a:gd name="connsiteY1" fmla="*/ 0 h 867046"/>
              <a:gd name="connsiteX2" fmla="*/ 805069 w 805069"/>
              <a:gd name="connsiteY2" fmla="*/ 0 h 867046"/>
              <a:gd name="connsiteX3" fmla="*/ 805069 w 805069"/>
              <a:gd name="connsiteY3" fmla="*/ 450864 h 867046"/>
              <a:gd name="connsiteX4" fmla="*/ 805069 w 805069"/>
              <a:gd name="connsiteY4" fmla="*/ 867046 h 867046"/>
              <a:gd name="connsiteX5" fmla="*/ 418636 w 805069"/>
              <a:gd name="connsiteY5" fmla="*/ 867046 h 867046"/>
              <a:gd name="connsiteX6" fmla="*/ 0 w 805069"/>
              <a:gd name="connsiteY6" fmla="*/ 867046 h 867046"/>
              <a:gd name="connsiteX7" fmla="*/ 0 w 805069"/>
              <a:gd name="connsiteY7" fmla="*/ 450864 h 867046"/>
              <a:gd name="connsiteX8" fmla="*/ 0 w 805069"/>
              <a:gd name="connsiteY8" fmla="*/ 0 h 86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69" h="867046" extrusionOk="0">
                <a:moveTo>
                  <a:pt x="0" y="0"/>
                </a:moveTo>
                <a:cubicBezTo>
                  <a:pt x="103555" y="7844"/>
                  <a:pt x="277315" y="-15851"/>
                  <a:pt x="394484" y="0"/>
                </a:cubicBezTo>
                <a:cubicBezTo>
                  <a:pt x="511653" y="15851"/>
                  <a:pt x="721967" y="6007"/>
                  <a:pt x="805069" y="0"/>
                </a:cubicBezTo>
                <a:cubicBezTo>
                  <a:pt x="782938" y="201150"/>
                  <a:pt x="785760" y="261143"/>
                  <a:pt x="805069" y="450864"/>
                </a:cubicBezTo>
                <a:cubicBezTo>
                  <a:pt x="824378" y="640585"/>
                  <a:pt x="800604" y="695065"/>
                  <a:pt x="805069" y="867046"/>
                </a:cubicBezTo>
                <a:cubicBezTo>
                  <a:pt x="697698" y="849650"/>
                  <a:pt x="543748" y="853394"/>
                  <a:pt x="418636" y="867046"/>
                </a:cubicBezTo>
                <a:cubicBezTo>
                  <a:pt x="293524" y="880698"/>
                  <a:pt x="166429" y="877188"/>
                  <a:pt x="0" y="867046"/>
                </a:cubicBezTo>
                <a:cubicBezTo>
                  <a:pt x="5189" y="712547"/>
                  <a:pt x="6171" y="592012"/>
                  <a:pt x="0" y="450864"/>
                </a:cubicBezTo>
                <a:cubicBezTo>
                  <a:pt x="-6171" y="309716"/>
                  <a:pt x="18409" y="199158"/>
                  <a:pt x="0" y="0"/>
                </a:cubicBezTo>
                <a:close/>
              </a:path>
            </a:pathLst>
          </a:custGeom>
          <a:noFill/>
          <a:ln w="6350">
            <a:solidFill>
              <a:srgbClr val="14435F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uFillTx/>
            </a:endParaRPr>
          </a:p>
        </p:txBody>
      </p:sp>
      <p:sp>
        <p:nvSpPr>
          <p:cNvPr id="33" name="Rechthoek 32">
            <a:hlinkClick r:id="rId4"/>
            <a:extLst>
              <a:ext uri="{FF2B5EF4-FFF2-40B4-BE49-F238E27FC236}">
                <a16:creationId xmlns:a16="http://schemas.microsoft.com/office/drawing/2014/main" id="{544D3E14-2793-4C19-99B5-EF0865E161A0}"/>
              </a:ext>
            </a:extLst>
          </p:cNvPr>
          <p:cNvSpPr/>
          <p:nvPr/>
        </p:nvSpPr>
        <p:spPr>
          <a:xfrm>
            <a:off x="178905" y="266410"/>
            <a:ext cx="920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b="1" dirty="0">
                <a:latin typeface="FreightSans Pro Black" panose="02000A03040000020004"/>
              </a:rPr>
              <a:t>Uitleg</a:t>
            </a:r>
            <a:r>
              <a:rPr lang="nl-NL" b="1" dirty="0">
                <a:solidFill>
                  <a:srgbClr val="154361"/>
                </a:solidFill>
                <a:latin typeface="FreightSans Pro Black" panose="02000A03040000020004"/>
              </a:rPr>
              <a:t>:</a:t>
            </a:r>
            <a:endParaRPr lang="nl-NL" sz="2000" b="1" dirty="0">
              <a:solidFill>
                <a:srgbClr val="154361"/>
              </a:solidFill>
              <a:latin typeface="FreightSans Pro Black" panose="02000A0304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Graphic 33" descr="Open boek">
            <a:hlinkClick r:id="rId5"/>
            <a:extLst>
              <a:ext uri="{FF2B5EF4-FFF2-40B4-BE49-F238E27FC236}">
                <a16:creationId xmlns:a16="http://schemas.microsoft.com/office/drawing/2014/main" id="{E3AAEC14-AEB0-4918-9BFF-41467CA8B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113" y="571167"/>
            <a:ext cx="538155" cy="538155"/>
          </a:xfrm>
          <a:prstGeom prst="rect">
            <a:avLst/>
          </a:prstGeom>
        </p:spPr>
      </p:pic>
      <p:sp>
        <p:nvSpPr>
          <p:cNvPr id="35" name="Rechthoek 34">
            <a:extLst>
              <a:ext uri="{FF2B5EF4-FFF2-40B4-BE49-F238E27FC236}">
                <a16:creationId xmlns:a16="http://schemas.microsoft.com/office/drawing/2014/main" id="{A6689CA3-079C-406F-9D9B-C17F9D5CD9BA}"/>
              </a:ext>
            </a:extLst>
          </p:cNvPr>
          <p:cNvSpPr/>
          <p:nvPr/>
        </p:nvSpPr>
        <p:spPr>
          <a:xfrm>
            <a:off x="1672176" y="3978095"/>
            <a:ext cx="951054" cy="4888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Tom</a:t>
            </a:r>
          </a:p>
          <a:p>
            <a:pPr algn="ctr"/>
            <a:r>
              <a:rPr lang="nl-NL" sz="800" b="1" dirty="0">
                <a:solidFill>
                  <a:schemeClr val="tx1"/>
                </a:solidFill>
              </a:rPr>
              <a:t>teamlid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E2350D7-296D-4AD1-A536-04D63E8FC5E0}"/>
              </a:ext>
            </a:extLst>
          </p:cNvPr>
          <p:cNvSpPr/>
          <p:nvPr/>
        </p:nvSpPr>
        <p:spPr>
          <a:xfrm>
            <a:off x="2717945" y="2882769"/>
            <a:ext cx="951053" cy="4888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Andreas</a:t>
            </a:r>
          </a:p>
          <a:p>
            <a:pPr algn="ctr"/>
            <a:r>
              <a:rPr lang="nl-NL" sz="800" b="1" dirty="0">
                <a:solidFill>
                  <a:schemeClr val="tx1"/>
                </a:solidFill>
              </a:rPr>
              <a:t>Teamlid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2AF2698C-9957-4D11-B78A-BF465C7EEDF6}"/>
              </a:ext>
            </a:extLst>
          </p:cNvPr>
          <p:cNvSpPr/>
          <p:nvPr/>
        </p:nvSpPr>
        <p:spPr>
          <a:xfrm>
            <a:off x="1579781" y="1702416"/>
            <a:ext cx="1059941" cy="48880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tx1"/>
                </a:solidFill>
              </a:rPr>
              <a:t>Jill</a:t>
            </a:r>
          </a:p>
          <a:p>
            <a:pPr algn="ctr"/>
            <a:r>
              <a:rPr lang="nl-NL" sz="800" dirty="0">
                <a:solidFill>
                  <a:schemeClr val="tx1"/>
                </a:solidFill>
              </a:rPr>
              <a:t>Product </a:t>
            </a:r>
            <a:r>
              <a:rPr lang="nl-NL" sz="800" dirty="0" err="1">
                <a:solidFill>
                  <a:schemeClr val="tx1"/>
                </a:solidFill>
              </a:rPr>
              <a:t>Owner</a:t>
            </a:r>
            <a:endParaRPr lang="nl-NL" sz="800" dirty="0">
              <a:solidFill>
                <a:schemeClr val="tx1"/>
              </a:solidFill>
            </a:endParaRPr>
          </a:p>
        </p:txBody>
      </p:sp>
      <p:pic>
        <p:nvPicPr>
          <p:cNvPr id="38" name="Graphic 37" descr="Vinkje">
            <a:extLst>
              <a:ext uri="{FF2B5EF4-FFF2-40B4-BE49-F238E27FC236}">
                <a16:creationId xmlns:a16="http://schemas.microsoft.com/office/drawing/2014/main" id="{60A19893-8B33-4EB9-9909-74133B898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2061" y="2390077"/>
            <a:ext cx="188250" cy="188250"/>
          </a:xfrm>
          <a:prstGeom prst="rect">
            <a:avLst/>
          </a:prstGeom>
        </p:spPr>
      </p:pic>
      <p:pic>
        <p:nvPicPr>
          <p:cNvPr id="39" name="Graphic 38" descr="Sluiten">
            <a:extLst>
              <a:ext uri="{FF2B5EF4-FFF2-40B4-BE49-F238E27FC236}">
                <a16:creationId xmlns:a16="http://schemas.microsoft.com/office/drawing/2014/main" id="{C777A88A-4BAB-4ADF-9159-69A85D90C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4697" y="2406324"/>
            <a:ext cx="188250" cy="188250"/>
          </a:xfrm>
          <a:prstGeom prst="rect">
            <a:avLst/>
          </a:prstGeom>
        </p:spPr>
      </p:pic>
      <p:pic>
        <p:nvPicPr>
          <p:cNvPr id="40" name="Graphic 39" descr="Vraagteken">
            <a:extLst>
              <a:ext uri="{FF2B5EF4-FFF2-40B4-BE49-F238E27FC236}">
                <a16:creationId xmlns:a16="http://schemas.microsoft.com/office/drawing/2014/main" id="{DA63FBC9-1158-4A28-9F95-E3604C5A8F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68669" y="2622311"/>
            <a:ext cx="188250" cy="188250"/>
          </a:xfrm>
          <a:prstGeom prst="rect">
            <a:avLst/>
          </a:prstGeom>
        </p:spPr>
      </p:pic>
      <p:sp>
        <p:nvSpPr>
          <p:cNvPr id="41" name="Ovaal 40">
            <a:extLst>
              <a:ext uri="{FF2B5EF4-FFF2-40B4-BE49-F238E27FC236}">
                <a16:creationId xmlns:a16="http://schemas.microsoft.com/office/drawing/2014/main" id="{36F70330-9A55-4579-9D53-DB5B9EB135EC}"/>
              </a:ext>
            </a:extLst>
          </p:cNvPr>
          <p:cNvSpPr/>
          <p:nvPr/>
        </p:nvSpPr>
        <p:spPr>
          <a:xfrm>
            <a:off x="11267348" y="2958073"/>
            <a:ext cx="146028" cy="13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Freigt sans pro"/>
            </a:endParaRP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4DB348EE-EDAA-4DC4-B712-93A3A2F832C1}"/>
              </a:ext>
            </a:extLst>
          </p:cNvPr>
          <p:cNvSpPr/>
          <p:nvPr/>
        </p:nvSpPr>
        <p:spPr>
          <a:xfrm>
            <a:off x="11440543" y="2958073"/>
            <a:ext cx="146028" cy="133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Freigt sans pro"/>
            </a:endParaRPr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3219E9A7-D1FB-4808-8508-494E822F0F79}"/>
              </a:ext>
            </a:extLst>
          </p:cNvPr>
          <p:cNvSpPr/>
          <p:nvPr/>
        </p:nvSpPr>
        <p:spPr>
          <a:xfrm>
            <a:off x="11629933" y="2958073"/>
            <a:ext cx="146028" cy="133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Freigt sans pro"/>
            </a:endParaRP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52776B7-AD3D-46D3-8C99-95A2D71E402D}"/>
              </a:ext>
            </a:extLst>
          </p:cNvPr>
          <p:cNvSpPr/>
          <p:nvPr/>
        </p:nvSpPr>
        <p:spPr>
          <a:xfrm rot="21267392">
            <a:off x="11214206" y="3351060"/>
            <a:ext cx="658707" cy="634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Freigt sans pro"/>
            </a:endParaRPr>
          </a:p>
        </p:txBody>
      </p:sp>
      <p:cxnSp>
        <p:nvCxnSpPr>
          <p:cNvPr id="45" name="Verbindingslijn: gekromd 44">
            <a:extLst>
              <a:ext uri="{FF2B5EF4-FFF2-40B4-BE49-F238E27FC236}">
                <a16:creationId xmlns:a16="http://schemas.microsoft.com/office/drawing/2014/main" id="{02F72849-51F4-40E7-9F7B-4FCC92CA2D9B}"/>
              </a:ext>
            </a:extLst>
          </p:cNvPr>
          <p:cNvCxnSpPr>
            <a:cxnSpLocks/>
          </p:cNvCxnSpPr>
          <p:nvPr/>
        </p:nvCxnSpPr>
        <p:spPr>
          <a:xfrm>
            <a:off x="11370269" y="4626080"/>
            <a:ext cx="432603" cy="1606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Gloeilamp en tandwiel">
            <a:extLst>
              <a:ext uri="{FF2B5EF4-FFF2-40B4-BE49-F238E27FC236}">
                <a16:creationId xmlns:a16="http://schemas.microsoft.com/office/drawing/2014/main" id="{FD460837-A19E-4239-AFF4-7EDB9B073A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2573" y="4210010"/>
            <a:ext cx="268651" cy="268651"/>
          </a:xfrm>
          <a:prstGeom prst="rect">
            <a:avLst/>
          </a:prstGeom>
        </p:spPr>
      </p:pic>
      <p:sp>
        <p:nvSpPr>
          <p:cNvPr id="47" name="Rechthoek 46">
            <a:hlinkClick r:id="rId4"/>
            <a:extLst>
              <a:ext uri="{FF2B5EF4-FFF2-40B4-BE49-F238E27FC236}">
                <a16:creationId xmlns:a16="http://schemas.microsoft.com/office/drawing/2014/main" id="{CA00BE9B-5B64-45AF-9F3D-AAE835B64D1F}"/>
              </a:ext>
            </a:extLst>
          </p:cNvPr>
          <p:cNvSpPr/>
          <p:nvPr/>
        </p:nvSpPr>
        <p:spPr>
          <a:xfrm>
            <a:off x="243085" y="1702416"/>
            <a:ext cx="920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b="1" dirty="0">
                <a:latin typeface="FreightSans Pro Black" panose="02000A03040000020004"/>
              </a:rPr>
              <a:t>Tools:</a:t>
            </a:r>
            <a:endParaRPr lang="nl-NL" sz="2000" b="1" dirty="0">
              <a:solidFill>
                <a:srgbClr val="154361"/>
              </a:solidFill>
              <a:latin typeface="FreightSans Pro Black" panose="02000A0304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866F79D3-B685-436E-91AC-495B62A5610B}"/>
              </a:ext>
            </a:extLst>
          </p:cNvPr>
          <p:cNvSpPr/>
          <p:nvPr/>
        </p:nvSpPr>
        <p:spPr>
          <a:xfrm>
            <a:off x="2678942" y="1905515"/>
            <a:ext cx="1070488" cy="473602"/>
          </a:xfrm>
          <a:prstGeom prst="rect">
            <a:avLst/>
          </a:prstGeom>
          <a:solidFill>
            <a:srgbClr val="FF4F9F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tx1"/>
                </a:solidFill>
              </a:rPr>
              <a:t>Thomas</a:t>
            </a:r>
          </a:p>
          <a:p>
            <a:pPr algn="ctr"/>
            <a:r>
              <a:rPr lang="nl-NL" sz="800" dirty="0">
                <a:solidFill>
                  <a:schemeClr val="tx1"/>
                </a:solidFill>
              </a:rPr>
              <a:t>Scrummaster</a:t>
            </a:r>
          </a:p>
        </p:txBody>
      </p:sp>
      <p:sp>
        <p:nvSpPr>
          <p:cNvPr id="49" name="Rechthoek 48">
            <a:hlinkClick r:id="rId4"/>
            <a:extLst>
              <a:ext uri="{FF2B5EF4-FFF2-40B4-BE49-F238E27FC236}">
                <a16:creationId xmlns:a16="http://schemas.microsoft.com/office/drawing/2014/main" id="{3F1DC3D3-824B-42F7-97A2-AE85DA6298BC}"/>
              </a:ext>
            </a:extLst>
          </p:cNvPr>
          <p:cNvSpPr/>
          <p:nvPr/>
        </p:nvSpPr>
        <p:spPr>
          <a:xfrm>
            <a:off x="11148477" y="1702416"/>
            <a:ext cx="800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b="1" dirty="0">
                <a:latin typeface="FreightSans Pro Black" panose="02000A03040000020004"/>
              </a:rPr>
              <a:t>Tools:</a:t>
            </a:r>
            <a:endParaRPr lang="nl-NL" sz="2000" b="1" dirty="0">
              <a:solidFill>
                <a:srgbClr val="154361"/>
              </a:solidFill>
              <a:latin typeface="FreightSans Pro Black" panose="02000A0304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920A033A-4960-454D-9EC2-60D5FC0D0E65}"/>
              </a:ext>
            </a:extLst>
          </p:cNvPr>
          <p:cNvSpPr txBox="1"/>
          <p:nvPr/>
        </p:nvSpPr>
        <p:spPr>
          <a:xfrm>
            <a:off x="11292606" y="5155584"/>
            <a:ext cx="656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Tekstvak</a:t>
            </a:r>
            <a:endParaRPr lang="nl-NL" sz="800" dirty="0"/>
          </a:p>
        </p:txBody>
      </p:sp>
      <p:sp>
        <p:nvSpPr>
          <p:cNvPr id="51" name="Rechthoek 36">
            <a:hlinkClick r:id="" action="ppaction://noaction"/>
            <a:extLst>
              <a:ext uri="{FF2B5EF4-FFF2-40B4-BE49-F238E27FC236}">
                <a16:creationId xmlns:a16="http://schemas.microsoft.com/office/drawing/2014/main" id="{D8E88EA5-8147-42AB-A71E-76F6D2A5EB5B}"/>
              </a:ext>
            </a:extLst>
          </p:cNvPr>
          <p:cNvSpPr>
            <a:spLocks/>
          </p:cNvSpPr>
          <p:nvPr/>
        </p:nvSpPr>
        <p:spPr>
          <a:xfrm>
            <a:off x="11111022" y="266410"/>
            <a:ext cx="805069" cy="867046"/>
          </a:xfrm>
          <a:custGeom>
            <a:avLst/>
            <a:gdLst>
              <a:gd name="connsiteX0" fmla="*/ 0 w 805069"/>
              <a:gd name="connsiteY0" fmla="*/ 0 h 867046"/>
              <a:gd name="connsiteX1" fmla="*/ 394484 w 805069"/>
              <a:gd name="connsiteY1" fmla="*/ 0 h 867046"/>
              <a:gd name="connsiteX2" fmla="*/ 805069 w 805069"/>
              <a:gd name="connsiteY2" fmla="*/ 0 h 867046"/>
              <a:gd name="connsiteX3" fmla="*/ 805069 w 805069"/>
              <a:gd name="connsiteY3" fmla="*/ 450864 h 867046"/>
              <a:gd name="connsiteX4" fmla="*/ 805069 w 805069"/>
              <a:gd name="connsiteY4" fmla="*/ 867046 h 867046"/>
              <a:gd name="connsiteX5" fmla="*/ 418636 w 805069"/>
              <a:gd name="connsiteY5" fmla="*/ 867046 h 867046"/>
              <a:gd name="connsiteX6" fmla="*/ 0 w 805069"/>
              <a:gd name="connsiteY6" fmla="*/ 867046 h 867046"/>
              <a:gd name="connsiteX7" fmla="*/ 0 w 805069"/>
              <a:gd name="connsiteY7" fmla="*/ 450864 h 867046"/>
              <a:gd name="connsiteX8" fmla="*/ 0 w 805069"/>
              <a:gd name="connsiteY8" fmla="*/ 0 h 86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69" h="867046" extrusionOk="0">
                <a:moveTo>
                  <a:pt x="0" y="0"/>
                </a:moveTo>
                <a:cubicBezTo>
                  <a:pt x="103555" y="7844"/>
                  <a:pt x="277315" y="-15851"/>
                  <a:pt x="394484" y="0"/>
                </a:cubicBezTo>
                <a:cubicBezTo>
                  <a:pt x="511653" y="15851"/>
                  <a:pt x="721967" y="6007"/>
                  <a:pt x="805069" y="0"/>
                </a:cubicBezTo>
                <a:cubicBezTo>
                  <a:pt x="782938" y="201150"/>
                  <a:pt x="785760" y="261143"/>
                  <a:pt x="805069" y="450864"/>
                </a:cubicBezTo>
                <a:cubicBezTo>
                  <a:pt x="824378" y="640585"/>
                  <a:pt x="800604" y="695065"/>
                  <a:pt x="805069" y="867046"/>
                </a:cubicBezTo>
                <a:cubicBezTo>
                  <a:pt x="697698" y="849650"/>
                  <a:pt x="543748" y="853394"/>
                  <a:pt x="418636" y="867046"/>
                </a:cubicBezTo>
                <a:cubicBezTo>
                  <a:pt x="293524" y="880698"/>
                  <a:pt x="166429" y="877188"/>
                  <a:pt x="0" y="867046"/>
                </a:cubicBezTo>
                <a:cubicBezTo>
                  <a:pt x="5189" y="712547"/>
                  <a:pt x="6171" y="592012"/>
                  <a:pt x="0" y="450864"/>
                </a:cubicBezTo>
                <a:cubicBezTo>
                  <a:pt x="-6171" y="309716"/>
                  <a:pt x="18409" y="199158"/>
                  <a:pt x="0" y="0"/>
                </a:cubicBezTo>
                <a:close/>
              </a:path>
            </a:pathLst>
          </a:custGeom>
          <a:noFill/>
          <a:ln w="6350">
            <a:solidFill>
              <a:srgbClr val="14435F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sz="800" b="1" dirty="0">
                <a:solidFill>
                  <a:schemeClr val="tx1"/>
                </a:solidFill>
                <a:latin typeface="Freight sans pro"/>
              </a:rPr>
              <a:t>Mobiliseren</a:t>
            </a:r>
            <a:endParaRPr lang="nl-NL" sz="800" b="1" dirty="0">
              <a:solidFill>
                <a:schemeClr val="tx1"/>
              </a:solidFill>
              <a:uFillTx/>
              <a:latin typeface="Freight sans pro"/>
            </a:endParaRPr>
          </a:p>
        </p:txBody>
      </p:sp>
      <p:pic>
        <p:nvPicPr>
          <p:cNvPr id="52" name="Graphic 51" descr="Gebruikers">
            <a:extLst>
              <a:ext uri="{FF2B5EF4-FFF2-40B4-BE49-F238E27FC236}">
                <a16:creationId xmlns:a16="http://schemas.microsoft.com/office/drawing/2014/main" id="{012B39E2-46D2-4BC1-9063-AF4731C509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689484" y="-993167"/>
            <a:ext cx="432371" cy="432371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D3C1A60-CAB9-499E-51D3-41DB08797328}"/>
              </a:ext>
            </a:extLst>
          </p:cNvPr>
          <p:cNvSpPr/>
          <p:nvPr/>
        </p:nvSpPr>
        <p:spPr>
          <a:xfrm>
            <a:off x="8771382" y="266410"/>
            <a:ext cx="746243" cy="28513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Het Eiland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081D8AE-359E-A5A5-F15F-332C42BEC40D}"/>
              </a:ext>
            </a:extLst>
          </p:cNvPr>
          <p:cNvSpPr/>
          <p:nvPr/>
        </p:nvSpPr>
        <p:spPr>
          <a:xfrm>
            <a:off x="1717523" y="2394623"/>
            <a:ext cx="951053" cy="4888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Rune</a:t>
            </a:r>
          </a:p>
          <a:p>
            <a:pPr algn="ctr"/>
            <a:r>
              <a:rPr lang="nl-NL" sz="800" b="1" dirty="0">
                <a:solidFill>
                  <a:schemeClr val="tx1"/>
                </a:solidFill>
              </a:rPr>
              <a:t>Teamlid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7ACDA90-56F6-12AB-295B-656FD29D9125}"/>
              </a:ext>
            </a:extLst>
          </p:cNvPr>
          <p:cNvSpPr/>
          <p:nvPr/>
        </p:nvSpPr>
        <p:spPr>
          <a:xfrm>
            <a:off x="1650617" y="5624884"/>
            <a:ext cx="951054" cy="4888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Empathie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CC7D4FB-5843-90D2-5150-7C6DE298F8A0}"/>
              </a:ext>
            </a:extLst>
          </p:cNvPr>
          <p:cNvSpPr/>
          <p:nvPr/>
        </p:nvSpPr>
        <p:spPr>
          <a:xfrm>
            <a:off x="3762933" y="5634558"/>
            <a:ext cx="1166622" cy="4888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doorzettingsvermogen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F19BA88-18A8-3EFC-51B6-335E3404F097}"/>
              </a:ext>
            </a:extLst>
          </p:cNvPr>
          <p:cNvSpPr/>
          <p:nvPr/>
        </p:nvSpPr>
        <p:spPr>
          <a:xfrm>
            <a:off x="5006299" y="5624884"/>
            <a:ext cx="951053" cy="4888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Helpen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A127FC8-0667-464C-BBBC-985E6C0A3F7F}"/>
              </a:ext>
            </a:extLst>
          </p:cNvPr>
          <p:cNvSpPr/>
          <p:nvPr/>
        </p:nvSpPr>
        <p:spPr>
          <a:xfrm>
            <a:off x="4656957" y="4953201"/>
            <a:ext cx="1070488" cy="473602"/>
          </a:xfrm>
          <a:prstGeom prst="rect">
            <a:avLst/>
          </a:prstGeom>
          <a:solidFill>
            <a:srgbClr val="FF4F9F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tx1"/>
                </a:solidFill>
              </a:rPr>
              <a:t>Luisteren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02A0C5B-5F2E-DECE-0797-E68D48F8651B}"/>
              </a:ext>
            </a:extLst>
          </p:cNvPr>
          <p:cNvSpPr/>
          <p:nvPr/>
        </p:nvSpPr>
        <p:spPr>
          <a:xfrm>
            <a:off x="3489167" y="4957348"/>
            <a:ext cx="1059941" cy="48880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tx1"/>
                </a:solidFill>
              </a:rPr>
              <a:t>Zoeken naar oplossingen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37B2159-74CA-2162-7DF3-93F2E6BD6D9C}"/>
              </a:ext>
            </a:extLst>
          </p:cNvPr>
          <p:cNvSpPr/>
          <p:nvPr/>
        </p:nvSpPr>
        <p:spPr>
          <a:xfrm>
            <a:off x="9574542" y="3113628"/>
            <a:ext cx="951054" cy="488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Transparante communicatie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979064A-DE88-19AE-2A58-F568D0C7E263}"/>
              </a:ext>
            </a:extLst>
          </p:cNvPr>
          <p:cNvSpPr/>
          <p:nvPr/>
        </p:nvSpPr>
        <p:spPr>
          <a:xfrm>
            <a:off x="9137826" y="1608919"/>
            <a:ext cx="951054" cy="488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Deadlines respecteren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B7E5C5DF-7E45-9BBE-8B62-C1C051526AA7}"/>
              </a:ext>
            </a:extLst>
          </p:cNvPr>
          <p:cNvSpPr/>
          <p:nvPr/>
        </p:nvSpPr>
        <p:spPr>
          <a:xfrm>
            <a:off x="8668976" y="2377909"/>
            <a:ext cx="951054" cy="488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Ordelijk werken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DA4F30D-FFCB-DF79-178D-8EB9E11E5A99}"/>
              </a:ext>
            </a:extLst>
          </p:cNvPr>
          <p:cNvSpPr/>
          <p:nvPr/>
        </p:nvSpPr>
        <p:spPr>
          <a:xfrm>
            <a:off x="5620473" y="2333925"/>
            <a:ext cx="951054" cy="624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Mensen connecteren door technologie en kennis te delen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D5F2A8B-972C-E7A2-1F85-002AF5820A52}"/>
              </a:ext>
            </a:extLst>
          </p:cNvPr>
          <p:cNvSpPr/>
          <p:nvPr/>
        </p:nvSpPr>
        <p:spPr>
          <a:xfrm>
            <a:off x="3970532" y="3629284"/>
            <a:ext cx="846787" cy="385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Sterker worden in programmeren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83B846F-1FDA-2536-3380-E3008460D29F}"/>
              </a:ext>
            </a:extLst>
          </p:cNvPr>
          <p:cNvSpPr/>
          <p:nvPr/>
        </p:nvSpPr>
        <p:spPr>
          <a:xfrm>
            <a:off x="6245672" y="4137276"/>
            <a:ext cx="1046668" cy="3413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Ervaring in praktijk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A165AFD-A9EF-42C9-FC7A-CD88B8DFBE18}"/>
              </a:ext>
            </a:extLst>
          </p:cNvPr>
          <p:cNvSpPr/>
          <p:nvPr/>
        </p:nvSpPr>
        <p:spPr>
          <a:xfrm>
            <a:off x="6245672" y="5816851"/>
            <a:ext cx="705628" cy="3413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Faalangst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E0B9FC65-B22F-78AA-817E-878E3CD2DFBE}"/>
              </a:ext>
            </a:extLst>
          </p:cNvPr>
          <p:cNvSpPr/>
          <p:nvPr/>
        </p:nvSpPr>
        <p:spPr>
          <a:xfrm>
            <a:off x="10088880" y="250879"/>
            <a:ext cx="594360" cy="28513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Vandaag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526ED8B1-E3B6-656B-DC85-492768B90ACB}"/>
              </a:ext>
            </a:extLst>
          </p:cNvPr>
          <p:cNvSpPr/>
          <p:nvPr/>
        </p:nvSpPr>
        <p:spPr>
          <a:xfrm>
            <a:off x="3890748" y="1447600"/>
            <a:ext cx="1070488" cy="624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Zowel bestaande als nieuwe klanten tevreden stellen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973B530-F9ED-400E-BCB2-94E2B96CCCD6}"/>
              </a:ext>
            </a:extLst>
          </p:cNvPr>
          <p:cNvSpPr/>
          <p:nvPr/>
        </p:nvSpPr>
        <p:spPr>
          <a:xfrm>
            <a:off x="4946581" y="1223387"/>
            <a:ext cx="1070488" cy="488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Duurzame oplossingen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F5B9A5A-62F0-13FC-B2FC-E001D7613854}"/>
              </a:ext>
            </a:extLst>
          </p:cNvPr>
          <p:cNvSpPr/>
          <p:nvPr/>
        </p:nvSpPr>
        <p:spPr>
          <a:xfrm>
            <a:off x="6321724" y="1433612"/>
            <a:ext cx="951054" cy="488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kwaliteit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9036D26B-2093-CF07-0279-A00D09CD69F7}"/>
              </a:ext>
            </a:extLst>
          </p:cNvPr>
          <p:cNvSpPr/>
          <p:nvPr/>
        </p:nvSpPr>
        <p:spPr>
          <a:xfrm>
            <a:off x="7460465" y="1433612"/>
            <a:ext cx="794664" cy="471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Continue opvolging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BCBE65B9-B0D3-2316-EF8E-19E43C1C0E35}"/>
              </a:ext>
            </a:extLst>
          </p:cNvPr>
          <p:cNvSpPr/>
          <p:nvPr/>
        </p:nvSpPr>
        <p:spPr>
          <a:xfrm>
            <a:off x="1672176" y="3289658"/>
            <a:ext cx="951054" cy="488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 err="1">
                <a:solidFill>
                  <a:schemeClr val="tx1"/>
                </a:solidFill>
              </a:rPr>
              <a:t>Brahim</a:t>
            </a:r>
            <a:endParaRPr lang="nl-NL" sz="800" b="1" dirty="0">
              <a:solidFill>
                <a:schemeClr val="tx1"/>
              </a:solidFill>
            </a:endParaRPr>
          </a:p>
          <a:p>
            <a:pPr algn="ctr"/>
            <a:r>
              <a:rPr lang="nl-NL" sz="800" b="1" dirty="0">
                <a:solidFill>
                  <a:schemeClr val="tx1"/>
                </a:solidFill>
              </a:rPr>
              <a:t>teamlid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477AD786-13B2-3679-A73B-D0395A308773}"/>
              </a:ext>
            </a:extLst>
          </p:cNvPr>
          <p:cNvSpPr/>
          <p:nvPr/>
        </p:nvSpPr>
        <p:spPr>
          <a:xfrm>
            <a:off x="2678415" y="5647224"/>
            <a:ext cx="951054" cy="488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st="38100" dir="78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>
                <a:solidFill>
                  <a:schemeClr val="tx1"/>
                </a:solidFill>
              </a:rPr>
              <a:t>analytisch</a:t>
            </a:r>
          </a:p>
        </p:txBody>
      </p:sp>
    </p:spTree>
    <p:extLst>
      <p:ext uri="{BB962C8B-B14F-4D97-AF65-F5344CB8AC3E}">
        <p14:creationId xmlns:p14="http://schemas.microsoft.com/office/powerpoint/2010/main" val="34475605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Breedbeeld</PresentationFormat>
  <Paragraphs>37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Freight sans pro</vt:lpstr>
      <vt:lpstr>FreightSans Pro Black</vt:lpstr>
      <vt:lpstr>Freigt sans pro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Robbert Fransen</dc:creator>
  <cp:lastModifiedBy>Tom Drossart</cp:lastModifiedBy>
  <cp:revision>7</cp:revision>
  <dcterms:created xsi:type="dcterms:W3CDTF">2020-07-13T08:56:36Z</dcterms:created>
  <dcterms:modified xsi:type="dcterms:W3CDTF">2024-03-19T09:33:38Z</dcterms:modified>
</cp:coreProperties>
</file>