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Slab"/>
      <p:regular r:id="rId25"/>
      <p:bold r:id="rId26"/>
    </p:embeddedFon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bold.fntdata"/><Relationship Id="rId25" Type="http://schemas.openxmlformats.org/officeDocument/2006/relationships/font" Target="fonts/RobotoSlab-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3e006bad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73e006bad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4ed9beda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4ed9beda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4ed9beda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4ed9beda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4ed9beda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4ed9beda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69e87ec0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69e87ec0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69e87ec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69e87ec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b43bef4ef1ad5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b43bef4ef1ad5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69e87ec0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69e87ec0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69e87ec0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69e87ec0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3e006bad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73e006bad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e73aa6a5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e73aa6a5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3e006bad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3e006bad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3e006bad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3e006bad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3e006bad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3e006bad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3e006bad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3e006bad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3e006bad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3e006bad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3e006bad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3e006bad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73aa6a5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73aa6a5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1.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Social Bread Indonesia Internship</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Dylan Adriel Kusumo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Week 2</a:t>
            </a:r>
            <a:endParaRPr/>
          </a:p>
        </p:txBody>
      </p:sp>
      <p:sp>
        <p:nvSpPr>
          <p:cNvPr id="123" name="Google Shape;123;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Collect a lot more key and engagement metrics for a more </a:t>
            </a:r>
            <a:r>
              <a:rPr lang="en"/>
              <a:t>accurate</a:t>
            </a:r>
            <a:r>
              <a:rPr lang="en"/>
              <a:t> correlation and justification</a:t>
            </a:r>
            <a:endParaRPr/>
          </a:p>
          <a:p>
            <a:pPr indent="-342900" lvl="0" marL="457200" rtl="0" algn="l">
              <a:spcBef>
                <a:spcPts val="0"/>
              </a:spcBef>
              <a:spcAft>
                <a:spcPts val="0"/>
              </a:spcAft>
              <a:buSzPts val="1800"/>
              <a:buChar char="-"/>
            </a:pPr>
            <a:r>
              <a:rPr lang="en"/>
              <a:t>Describing the steps of the algorithm</a:t>
            </a:r>
            <a:endParaRPr/>
          </a:p>
          <a:p>
            <a:pPr indent="-342900" lvl="0" marL="457200" rtl="0" algn="l">
              <a:spcBef>
                <a:spcPts val="0"/>
              </a:spcBef>
              <a:spcAft>
                <a:spcPts val="0"/>
              </a:spcAft>
              <a:buSzPts val="1800"/>
              <a:buChar char="-"/>
            </a:pPr>
            <a:r>
              <a:rPr lang="en"/>
              <a:t>Apply Survival Function, Hazard Function, Hazard Rate, etc (Survival Analysis Concepts)</a:t>
            </a:r>
            <a:endParaRPr/>
          </a:p>
          <a:p>
            <a:pPr indent="-342900" lvl="0" marL="457200" rtl="0" algn="l">
              <a:spcBef>
                <a:spcPts val="0"/>
              </a:spcBef>
              <a:spcAft>
                <a:spcPts val="0"/>
              </a:spcAft>
              <a:buSzPts val="1800"/>
              <a:buChar char="-"/>
            </a:pPr>
            <a:r>
              <a:rPr lang="en"/>
              <a:t>Apply the algorithm on a TikTok video</a:t>
            </a:r>
            <a:endParaRPr/>
          </a:p>
          <a:p>
            <a:pPr indent="-342900" lvl="0" marL="457200" rtl="0" algn="l">
              <a:spcBef>
                <a:spcPts val="0"/>
              </a:spcBef>
              <a:spcAft>
                <a:spcPts val="0"/>
              </a:spcAft>
              <a:buSzPts val="1800"/>
              <a:buChar char="-"/>
            </a:pPr>
            <a:r>
              <a:rPr lang="en"/>
              <a:t>Analyze the results </a:t>
            </a:r>
            <a:r>
              <a:rPr lang="en"/>
              <a:t>from the algorithm</a:t>
            </a:r>
            <a:endParaRPr/>
          </a:p>
          <a:p>
            <a:pPr indent="-342900" lvl="0" marL="457200" rtl="0" algn="l">
              <a:spcBef>
                <a:spcPts val="0"/>
              </a:spcBef>
              <a:spcAft>
                <a:spcPts val="0"/>
              </a:spcAft>
              <a:buSzPts val="1800"/>
              <a:buChar char="-"/>
            </a:pPr>
            <a:r>
              <a:rPr lang="en"/>
              <a:t>Further improve the algorithm from the results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Correlation</a:t>
            </a:r>
            <a:endParaRPr/>
          </a:p>
        </p:txBody>
      </p:sp>
      <p:pic>
        <p:nvPicPr>
          <p:cNvPr id="129" name="Google Shape;129;p23"/>
          <p:cNvPicPr preferRelativeResize="0"/>
          <p:nvPr/>
        </p:nvPicPr>
        <p:blipFill>
          <a:blip r:embed="rId3">
            <a:alphaModFix/>
          </a:blip>
          <a:stretch>
            <a:fillRect/>
          </a:stretch>
        </p:blipFill>
        <p:spPr>
          <a:xfrm>
            <a:off x="387900" y="1489825"/>
            <a:ext cx="4436569" cy="3653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Algorithm Steps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419100" lvl="0" marL="457200" rtl="0" algn="l">
              <a:spcBef>
                <a:spcPts val="0"/>
              </a:spcBef>
              <a:spcAft>
                <a:spcPts val="0"/>
              </a:spcAft>
              <a:buSzPts val="3000"/>
              <a:buAutoNum type="arabicPeriod"/>
            </a:pPr>
            <a:r>
              <a:rPr lang="en"/>
              <a:t>Select the variables</a:t>
            </a:r>
            <a:endParaRPr/>
          </a:p>
        </p:txBody>
      </p:sp>
      <p:sp>
        <p:nvSpPr>
          <p:cNvPr id="140" name="Google Shape;140;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Correlation with views higher than 0.1 (Minimal signs of correlation). </a:t>
            </a:r>
            <a:endParaRPr/>
          </a:p>
          <a:p>
            <a:pPr indent="0" lvl="0" marL="0" rtl="0" algn="l">
              <a:spcBef>
                <a:spcPts val="1200"/>
              </a:spcBef>
              <a:spcAft>
                <a:spcPts val="0"/>
              </a:spcAft>
              <a:buNone/>
            </a:pPr>
            <a:r>
              <a:rPr lang="en"/>
              <a:t>The input variables would be Likes, Saves, Shares, Comments and Followers gained. The output variables is Views.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can also be supported by calculating the p value. The p value shows the probability of having this level of correlation between these variables and the views by random chance. A small p-value would usually be considered 0.05 or under. For the variable saves, it is slightly above 0.05 which is considered acceptable.</a:t>
            </a:r>
            <a:endParaRPr/>
          </a:p>
          <a:p>
            <a:pPr indent="0" lvl="0" marL="0" rtl="0" algn="l">
              <a:spcBef>
                <a:spcPts val="1200"/>
              </a:spcBef>
              <a:spcAft>
                <a:spcPts val="1200"/>
              </a:spcAft>
              <a:buNone/>
            </a:pPr>
            <a:r>
              <a:t/>
            </a:r>
            <a:endParaRPr/>
          </a:p>
        </p:txBody>
      </p:sp>
      <p:pic>
        <p:nvPicPr>
          <p:cNvPr id="141" name="Google Shape;141;p25"/>
          <p:cNvPicPr preferRelativeResize="0"/>
          <p:nvPr/>
        </p:nvPicPr>
        <p:blipFill>
          <a:blip r:embed="rId3">
            <a:alphaModFix/>
          </a:blip>
          <a:stretch>
            <a:fillRect/>
          </a:stretch>
        </p:blipFill>
        <p:spPr>
          <a:xfrm>
            <a:off x="495050" y="2635851"/>
            <a:ext cx="5379024" cy="912097"/>
          </a:xfrm>
          <a:prstGeom prst="rect">
            <a:avLst/>
          </a:prstGeom>
          <a:noFill/>
          <a:ln>
            <a:noFill/>
          </a:ln>
        </p:spPr>
      </p:pic>
      <p:sp>
        <p:nvSpPr>
          <p:cNvPr id="142" name="Google Shape;142;p25"/>
          <p:cNvSpPr/>
          <p:nvPr/>
        </p:nvSpPr>
        <p:spPr>
          <a:xfrm>
            <a:off x="3644638" y="2600675"/>
            <a:ext cx="846300" cy="10092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2. Apply Multiple </a:t>
            </a:r>
            <a:r>
              <a:rPr lang="en"/>
              <a:t>Linear</a:t>
            </a:r>
            <a:r>
              <a:rPr lang="en"/>
              <a:t> Regression</a:t>
            </a:r>
            <a:endParaRPr/>
          </a:p>
        </p:txBody>
      </p:sp>
      <p:sp>
        <p:nvSpPr>
          <p:cNvPr id="148" name="Google Shape;148;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Since we don’t have the data on the amount of time it takes for the tiktok views to stop increasing, we will use MLR to predict the views first. </a:t>
            </a:r>
            <a:endParaRPr/>
          </a:p>
          <a:p>
            <a:pPr indent="-325755" lvl="0" marL="457200" rtl="0" algn="l">
              <a:spcBef>
                <a:spcPts val="1200"/>
              </a:spcBef>
              <a:spcAft>
                <a:spcPts val="0"/>
              </a:spcAft>
              <a:buSzPct val="100000"/>
              <a:buAutoNum type="arabicPeriod"/>
            </a:pPr>
            <a:r>
              <a:rPr lang="en"/>
              <a:t>Split the data into 70% for training and 30% for testing. </a:t>
            </a:r>
            <a:endParaRPr/>
          </a:p>
          <a:p>
            <a:pPr indent="-325755" lvl="0" marL="457200" rtl="0" algn="l">
              <a:spcBef>
                <a:spcPts val="0"/>
              </a:spcBef>
              <a:spcAft>
                <a:spcPts val="0"/>
              </a:spcAft>
              <a:buSzPct val="100000"/>
              <a:buAutoNum type="arabicPeriod"/>
            </a:pPr>
            <a:r>
              <a:rPr lang="en"/>
              <a:t>Scale the training data for input variables preventing </a:t>
            </a:r>
            <a:r>
              <a:rPr lang="en"/>
              <a:t>outliers</a:t>
            </a:r>
            <a:r>
              <a:rPr lang="en"/>
              <a:t> to affect the prediction. </a:t>
            </a:r>
            <a:endParaRPr/>
          </a:p>
          <a:p>
            <a:pPr indent="-325755" lvl="0" marL="457200" rtl="0" algn="l">
              <a:spcBef>
                <a:spcPts val="0"/>
              </a:spcBef>
              <a:spcAft>
                <a:spcPts val="0"/>
              </a:spcAft>
              <a:buSzPct val="100000"/>
              <a:buAutoNum type="arabicPeriod"/>
            </a:pPr>
            <a:r>
              <a:rPr lang="en"/>
              <a:t>Apply logarithmic </a:t>
            </a:r>
            <a:r>
              <a:rPr lang="en"/>
              <a:t>transformation</a:t>
            </a:r>
            <a:r>
              <a:rPr lang="en"/>
              <a:t> to the output variables train and test data to minimize skewed distribution and multiplicative relationships</a:t>
            </a:r>
            <a:endParaRPr/>
          </a:p>
          <a:p>
            <a:pPr indent="-325755" lvl="0" marL="457200" rtl="0" algn="l">
              <a:spcBef>
                <a:spcPts val="0"/>
              </a:spcBef>
              <a:spcAft>
                <a:spcPts val="0"/>
              </a:spcAft>
              <a:buSzPct val="100000"/>
              <a:buAutoNum type="arabicPeriod"/>
            </a:pPr>
            <a:r>
              <a:rPr lang="en"/>
              <a:t>We use the scaled train input data and the logarithmic train output data to the linear regression model finding the best linear relationship</a:t>
            </a:r>
            <a:endParaRPr/>
          </a:p>
          <a:p>
            <a:pPr indent="-325755" lvl="0" marL="457200" rtl="0" algn="l">
              <a:spcBef>
                <a:spcPts val="0"/>
              </a:spcBef>
              <a:spcAft>
                <a:spcPts val="0"/>
              </a:spcAft>
              <a:buSzPct val="100000"/>
              <a:buAutoNum type="arabicPeriod"/>
            </a:pPr>
            <a:r>
              <a:rPr lang="en"/>
              <a:t>After finding the best </a:t>
            </a:r>
            <a:r>
              <a:rPr lang="en"/>
              <a:t>linear</a:t>
            </a:r>
            <a:r>
              <a:rPr lang="en"/>
              <a:t> relationship, we use the testing input variables to predict the testing output variables. We also use the linear relationship to predict the whole data.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3. Scaling the prediction into the amount of time</a:t>
            </a:r>
            <a:endParaRPr/>
          </a:p>
        </p:txBody>
      </p:sp>
      <p:sp>
        <p:nvSpPr>
          <p:cNvPr id="154" name="Google Shape;154;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700"/>
              <a:t>After predicting the views for all the data,  we will use the predicted amount of views to predict the amount of time it takes for Tiktok views to stop increasing in that amount. After doing research, we will use this linear scale:</a:t>
            </a:r>
            <a:endParaRPr sz="1700"/>
          </a:p>
          <a:p>
            <a:pPr indent="0" lvl="0" marL="0" rtl="0" algn="l">
              <a:lnSpc>
                <a:spcPct val="95000"/>
              </a:lnSpc>
              <a:spcBef>
                <a:spcPts val="1200"/>
              </a:spcBef>
              <a:spcAft>
                <a:spcPts val="0"/>
              </a:spcAft>
              <a:buNone/>
            </a:pPr>
            <a:r>
              <a:rPr lang="en" sz="1700"/>
              <a:t>10,000 views - 3 days, If &lt;=10k Equation = pred views / 10k * 3</a:t>
            </a:r>
            <a:endParaRPr sz="1700"/>
          </a:p>
          <a:p>
            <a:pPr indent="0" lvl="0" marL="0" rtl="0" algn="l">
              <a:lnSpc>
                <a:spcPct val="95000"/>
              </a:lnSpc>
              <a:spcBef>
                <a:spcPts val="1200"/>
              </a:spcBef>
              <a:spcAft>
                <a:spcPts val="0"/>
              </a:spcAft>
              <a:buNone/>
            </a:pPr>
            <a:r>
              <a:rPr lang="en" sz="1700"/>
              <a:t>100,000 views - 10 days, If &lt;= 100k Equation = 3 + (pred views - 10k) / 90k * 7</a:t>
            </a:r>
            <a:endParaRPr sz="1700"/>
          </a:p>
          <a:p>
            <a:pPr indent="0" lvl="0" marL="0" rtl="0" algn="l">
              <a:lnSpc>
                <a:spcPct val="95000"/>
              </a:lnSpc>
              <a:spcBef>
                <a:spcPts val="1200"/>
              </a:spcBef>
              <a:spcAft>
                <a:spcPts val="0"/>
              </a:spcAft>
              <a:buNone/>
            </a:pPr>
            <a:r>
              <a:rPr lang="en" sz="1700"/>
              <a:t>1,000,000 views - 30 days, If &lt;= 1000k Equation = 10 + (pred views - 100k) / 900k * 20</a:t>
            </a:r>
            <a:endParaRPr sz="1700"/>
          </a:p>
          <a:p>
            <a:pPr indent="0" lvl="0" marL="0" rtl="0" algn="l">
              <a:lnSpc>
                <a:spcPct val="95000"/>
              </a:lnSpc>
              <a:spcBef>
                <a:spcPts val="1200"/>
              </a:spcBef>
              <a:spcAft>
                <a:spcPts val="1200"/>
              </a:spcAft>
              <a:buNone/>
            </a:pPr>
            <a:r>
              <a:rPr lang="en" sz="1700"/>
              <a:t>Beyond 1,000,000 views -  If &gt; 1000k Equation = 30 + (views - 1000k) / 9000k * 30</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4. Acquiring the date</a:t>
            </a:r>
            <a:endParaRPr/>
          </a:p>
        </p:txBody>
      </p:sp>
      <p:sp>
        <p:nvSpPr>
          <p:cNvPr id="160" name="Google Shape;160;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Since we have got the amount of time it takes for the TikTok views to stop increasing, we can add that time to when the TikTok was released. From there, you will get the date of when the TikTok views will stop increasing.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Possible Improvements on the algorithm</a:t>
            </a:r>
            <a:endParaRPr/>
          </a:p>
        </p:txBody>
      </p:sp>
      <p:sp>
        <p:nvSpPr>
          <p:cNvPr id="166" name="Google Shape;166;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Clear criteria on when to use logarithmic transformation and standard scaler</a:t>
            </a:r>
            <a:endParaRPr/>
          </a:p>
          <a:p>
            <a:pPr indent="-342900" lvl="0" marL="457200" rtl="0" algn="l">
              <a:spcBef>
                <a:spcPts val="0"/>
              </a:spcBef>
              <a:spcAft>
                <a:spcPts val="0"/>
              </a:spcAft>
              <a:buSzPts val="1800"/>
              <a:buChar char="-"/>
            </a:pPr>
            <a:r>
              <a:rPr lang="en"/>
              <a:t>Try other splitting ratios of the data</a:t>
            </a:r>
            <a:endParaRPr/>
          </a:p>
          <a:p>
            <a:pPr indent="-342900" lvl="0" marL="457200" rtl="0" algn="l">
              <a:spcBef>
                <a:spcPts val="0"/>
              </a:spcBef>
              <a:spcAft>
                <a:spcPts val="0"/>
              </a:spcAft>
              <a:buSzPts val="1800"/>
              <a:buChar char="-"/>
            </a:pPr>
            <a:r>
              <a:rPr lang="en"/>
              <a:t>Use of random state</a:t>
            </a:r>
            <a:endParaRPr/>
          </a:p>
          <a:p>
            <a:pPr indent="-342900" lvl="0" marL="457200" rtl="0" algn="l">
              <a:spcBef>
                <a:spcPts val="0"/>
              </a:spcBef>
              <a:spcAft>
                <a:spcPts val="0"/>
              </a:spcAft>
              <a:buSzPts val="1800"/>
              <a:buChar char="-"/>
            </a:pPr>
            <a:r>
              <a:rPr lang="en"/>
              <a:t>A quadratic scale instead of linear</a:t>
            </a:r>
            <a:endParaRPr/>
          </a:p>
          <a:p>
            <a:pPr indent="-342900" lvl="0" marL="457200" rtl="0" algn="l">
              <a:spcBef>
                <a:spcPts val="0"/>
              </a:spcBef>
              <a:spcAft>
                <a:spcPts val="0"/>
              </a:spcAft>
              <a:buSzPts val="1800"/>
              <a:buChar char="-"/>
            </a:pPr>
            <a:r>
              <a:rPr lang="en"/>
              <a:t>Use of input variables when scaling since it is a </a:t>
            </a:r>
            <a:r>
              <a:rPr lang="en"/>
              <a:t>predefined</a:t>
            </a:r>
            <a:r>
              <a:rPr lang="en"/>
              <a:t> scale as the number of views doesn’t mean the same time it takes to reach that</a:t>
            </a:r>
            <a:endParaRPr/>
          </a:p>
          <a:p>
            <a:pPr indent="-342900" lvl="0" marL="457200" rtl="0" algn="l">
              <a:spcBef>
                <a:spcPts val="0"/>
              </a:spcBef>
              <a:spcAft>
                <a:spcPts val="0"/>
              </a:spcAft>
              <a:buSzPts val="1800"/>
              <a:buChar char="-"/>
            </a:pPr>
            <a:r>
              <a:rPr lang="en"/>
              <a:t>Correlation between number of views and time it takes to stop at that views</a:t>
            </a:r>
            <a:endParaRPr/>
          </a:p>
          <a:p>
            <a:pPr indent="-342900" lvl="0" marL="457200" rtl="0" algn="l">
              <a:spcBef>
                <a:spcPts val="0"/>
              </a:spcBef>
              <a:spcAft>
                <a:spcPts val="0"/>
              </a:spcAft>
              <a:buSzPts val="1800"/>
              <a:buChar char="-"/>
            </a:pPr>
            <a:r>
              <a:rPr lang="en"/>
              <a:t>Use of other models than Linear Regression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followers can affect average views</a:t>
            </a:r>
            <a:endParaRPr/>
          </a:p>
        </p:txBody>
      </p:sp>
      <p:pic>
        <p:nvPicPr>
          <p:cNvPr id="172" name="Google Shape;172;p30"/>
          <p:cNvPicPr preferRelativeResize="0"/>
          <p:nvPr/>
        </p:nvPicPr>
        <p:blipFill>
          <a:blip r:embed="rId3">
            <a:alphaModFix/>
          </a:blip>
          <a:stretch>
            <a:fillRect/>
          </a:stretch>
        </p:blipFill>
        <p:spPr>
          <a:xfrm>
            <a:off x="387900" y="1299475"/>
            <a:ext cx="7385650" cy="3629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Why Internship?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Survival Analysis</a:t>
            </a:r>
            <a:endParaRPr/>
          </a:p>
        </p:txBody>
      </p:sp>
      <p:sp>
        <p:nvSpPr>
          <p:cNvPr id="75" name="Google Shape;75;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branch of statistics that analyzes the amount of time it takes before a chosen particular event occurs. In most cases, survival analysis is used to predict the amount of time it takes before the death of a person occurs since it was initially developed in biomedical sciences.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Implementing Survival Analysis on TikTok</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implement the analysis on TikTok, the chosen event will be the amount of time it takes before a TikTok </a:t>
            </a:r>
            <a:r>
              <a:rPr lang="en"/>
              <a:t>Video</a:t>
            </a:r>
            <a:r>
              <a:rPr lang="en"/>
              <a:t> views stop increasing. To predict this, variables that affect this event needs to be identified. Identifying the variables requires the understanding of TikTok’s algorithm, specifically how it gives views to the TikTok video and recommends them to audiences.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Understanding TikTok’s Algorithm</a:t>
            </a:r>
            <a:endParaRPr/>
          </a:p>
        </p:txBody>
      </p:sp>
      <p:sp>
        <p:nvSpPr>
          <p:cNvPr id="87" name="Google Shape;87;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n"/>
              <a:t>Categorizes videos using computer vision, NLP, and metadata</a:t>
            </a:r>
            <a:endParaRPr/>
          </a:p>
          <a:p>
            <a:pPr indent="-334327" lvl="0" marL="457200" rtl="0" algn="l">
              <a:spcBef>
                <a:spcPts val="0"/>
              </a:spcBef>
              <a:spcAft>
                <a:spcPts val="0"/>
              </a:spcAft>
              <a:buSzPct val="100000"/>
              <a:buAutoNum type="arabicPeriod"/>
            </a:pPr>
            <a:r>
              <a:rPr lang="en"/>
              <a:t>Recommends video to audiences suited to the video category</a:t>
            </a:r>
            <a:endParaRPr/>
          </a:p>
          <a:p>
            <a:pPr indent="-334327" lvl="0" marL="457200" rtl="0" algn="l">
              <a:spcBef>
                <a:spcPts val="0"/>
              </a:spcBef>
              <a:spcAft>
                <a:spcPts val="0"/>
              </a:spcAft>
              <a:buSzPct val="100000"/>
              <a:buAutoNum type="arabicPeriod"/>
            </a:pPr>
            <a:r>
              <a:rPr lang="en"/>
              <a:t>Calculates the engagement factors</a:t>
            </a:r>
            <a:endParaRPr/>
          </a:p>
          <a:p>
            <a:pPr indent="-334327" lvl="0" marL="457200" rtl="0" algn="l">
              <a:spcBef>
                <a:spcPts val="0"/>
              </a:spcBef>
              <a:spcAft>
                <a:spcPts val="0"/>
              </a:spcAft>
              <a:buSzPct val="100000"/>
              <a:buAutoNum type="arabicPeriod"/>
            </a:pPr>
            <a:r>
              <a:rPr lang="en"/>
              <a:t>Real-time feedback loop from the engagement factor</a:t>
            </a:r>
            <a:endParaRPr/>
          </a:p>
          <a:p>
            <a:pPr indent="-334327" lvl="0" marL="457200" rtl="0" algn="l">
              <a:spcBef>
                <a:spcPts val="0"/>
              </a:spcBef>
              <a:spcAft>
                <a:spcPts val="0"/>
              </a:spcAft>
              <a:buSzPct val="100000"/>
              <a:buAutoNum type="arabicPeriod"/>
            </a:pPr>
            <a:r>
              <a:rPr lang="en"/>
              <a:t>Recommends more frequently to other audiences with similar category (If engagement factor is good)</a:t>
            </a:r>
            <a:endParaRPr/>
          </a:p>
          <a:p>
            <a:pPr indent="-334327" lvl="0" marL="457200" rtl="0" algn="l">
              <a:spcBef>
                <a:spcPts val="0"/>
              </a:spcBef>
              <a:spcAft>
                <a:spcPts val="0"/>
              </a:spcAft>
              <a:buSzPct val="100000"/>
              <a:buAutoNum type="arabicPeriod"/>
            </a:pPr>
            <a:r>
              <a:rPr lang="en"/>
              <a:t>TikTok stops recommending if it doesn’t get enough engagement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If User A engages with Video 1, 2, 3, 4 and User B engages with Video 1, 2, 3, 5. Video 5 will be recommended to User A and Video 4 will be recommended to User B.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TikTok’s Algorithm Diagram</a:t>
            </a:r>
            <a:endParaRPr/>
          </a:p>
        </p:txBody>
      </p:sp>
      <p:pic>
        <p:nvPicPr>
          <p:cNvPr id="93" name="Google Shape;93;p18"/>
          <p:cNvPicPr preferRelativeResize="0"/>
          <p:nvPr/>
        </p:nvPicPr>
        <p:blipFill>
          <a:blip r:embed="rId3">
            <a:alphaModFix/>
          </a:blip>
          <a:stretch>
            <a:fillRect/>
          </a:stretch>
        </p:blipFill>
        <p:spPr>
          <a:xfrm>
            <a:off x="1894350" y="1144125"/>
            <a:ext cx="5355299" cy="3694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Algorithm Project Introduction</a:t>
            </a:r>
            <a:endParaRPr/>
          </a:p>
        </p:txBody>
      </p:sp>
      <p:sp>
        <p:nvSpPr>
          <p:cNvPr id="99" name="Google Shape;99;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My algorithm will predict t</a:t>
            </a:r>
            <a:r>
              <a:rPr lang="en"/>
              <a:t>he amount of time it takes before the chosen TikTok Video views stop increasing. We will predict this by identifying the engagement factors that have a good correlation with TikTok views. This algorithm can help content creators strategically schedule new content releases ensuring continuous engagement.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Engagement Factors that affect TikTok Views</a:t>
            </a:r>
            <a:endParaRPr/>
          </a:p>
        </p:txBody>
      </p:sp>
      <p:sp>
        <p:nvSpPr>
          <p:cNvPr id="105" name="Google Shape;105;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 have collected 6 different TikTok video data from their </a:t>
            </a:r>
            <a:r>
              <a:rPr lang="en"/>
              <a:t>inbuilt</a:t>
            </a:r>
            <a:r>
              <a:rPr lang="en"/>
              <a:t> analytics tool. These data are from my friends who </a:t>
            </a:r>
            <a:r>
              <a:rPr lang="en"/>
              <a:t>occasionally</a:t>
            </a:r>
            <a:r>
              <a:rPr lang="en"/>
              <a:t> post TikTok videos. From the data, I will focus on the key and engagement metrics shown. This include:</a:t>
            </a:r>
            <a:endParaRPr/>
          </a:p>
          <a:p>
            <a:pPr indent="-342900" lvl="0" marL="457200" rtl="0" algn="l">
              <a:spcBef>
                <a:spcPts val="1200"/>
              </a:spcBef>
              <a:spcAft>
                <a:spcPts val="0"/>
              </a:spcAft>
              <a:buSzPts val="1800"/>
              <a:buChar char="-"/>
            </a:pPr>
            <a:r>
              <a:rPr lang="en"/>
              <a:t>Likes</a:t>
            </a:r>
            <a:endParaRPr/>
          </a:p>
          <a:p>
            <a:pPr indent="-342900" lvl="0" marL="457200" rtl="0" algn="l">
              <a:spcBef>
                <a:spcPts val="0"/>
              </a:spcBef>
              <a:spcAft>
                <a:spcPts val="0"/>
              </a:spcAft>
              <a:buSzPts val="1800"/>
              <a:buChar char="-"/>
            </a:pPr>
            <a:r>
              <a:rPr lang="en"/>
              <a:t>Shares</a:t>
            </a:r>
            <a:endParaRPr/>
          </a:p>
          <a:p>
            <a:pPr indent="-342900" lvl="0" marL="457200" rtl="0" algn="l">
              <a:spcBef>
                <a:spcPts val="0"/>
              </a:spcBef>
              <a:spcAft>
                <a:spcPts val="0"/>
              </a:spcAft>
              <a:buSzPts val="1800"/>
              <a:buChar char="-"/>
            </a:pPr>
            <a:r>
              <a:rPr lang="en"/>
              <a:t>Saves</a:t>
            </a:r>
            <a:endParaRPr/>
          </a:p>
          <a:p>
            <a:pPr indent="-342900" lvl="0" marL="457200" rtl="0" algn="l">
              <a:spcBef>
                <a:spcPts val="0"/>
              </a:spcBef>
              <a:spcAft>
                <a:spcPts val="0"/>
              </a:spcAft>
              <a:buSzPts val="1800"/>
              <a:buChar char="-"/>
            </a:pPr>
            <a:r>
              <a:rPr lang="en"/>
              <a:t>Comments</a:t>
            </a:r>
            <a:endParaRPr/>
          </a:p>
          <a:p>
            <a:pPr indent="-342900" lvl="0" marL="457200" rtl="0" algn="l">
              <a:spcBef>
                <a:spcPts val="0"/>
              </a:spcBef>
              <a:spcAft>
                <a:spcPts val="0"/>
              </a:spcAft>
              <a:buSzPts val="1800"/>
              <a:buChar char="-"/>
            </a:pPr>
            <a:r>
              <a:rPr lang="en"/>
              <a:t>Average Watch Time</a:t>
            </a:r>
            <a:endParaRPr/>
          </a:p>
          <a:p>
            <a:pPr indent="-342900" lvl="0" marL="457200" rtl="0" algn="l">
              <a:spcBef>
                <a:spcPts val="0"/>
              </a:spcBef>
              <a:spcAft>
                <a:spcPts val="0"/>
              </a:spcAft>
              <a:buSzPts val="1800"/>
              <a:buChar char="-"/>
            </a:pPr>
            <a:r>
              <a:rPr lang="en"/>
              <a:t>Percentage of audience that watched full video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Correlation</a:t>
            </a:r>
            <a:endParaRPr/>
          </a:p>
        </p:txBody>
      </p:sp>
      <p:sp>
        <p:nvSpPr>
          <p:cNvPr id="111" name="Google Shape;111;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1" title="Chart"/>
          <p:cNvPicPr preferRelativeResize="0"/>
          <p:nvPr/>
        </p:nvPicPr>
        <p:blipFill>
          <a:blip r:embed="rId3">
            <a:alphaModFix/>
          </a:blip>
          <a:stretch>
            <a:fillRect/>
          </a:stretch>
        </p:blipFill>
        <p:spPr>
          <a:xfrm>
            <a:off x="0" y="1479350"/>
            <a:ext cx="3121167" cy="1780449"/>
          </a:xfrm>
          <a:prstGeom prst="rect">
            <a:avLst/>
          </a:prstGeom>
          <a:noFill/>
          <a:ln>
            <a:noFill/>
          </a:ln>
        </p:spPr>
      </p:pic>
      <p:pic>
        <p:nvPicPr>
          <p:cNvPr id="113" name="Google Shape;113;p21" title="Chart"/>
          <p:cNvPicPr preferRelativeResize="0"/>
          <p:nvPr/>
        </p:nvPicPr>
        <p:blipFill>
          <a:blip r:embed="rId4">
            <a:alphaModFix/>
          </a:blip>
          <a:stretch>
            <a:fillRect/>
          </a:stretch>
        </p:blipFill>
        <p:spPr>
          <a:xfrm>
            <a:off x="3121153" y="1479350"/>
            <a:ext cx="3121167" cy="1780436"/>
          </a:xfrm>
          <a:prstGeom prst="rect">
            <a:avLst/>
          </a:prstGeom>
          <a:noFill/>
          <a:ln>
            <a:noFill/>
          </a:ln>
        </p:spPr>
      </p:pic>
      <p:pic>
        <p:nvPicPr>
          <p:cNvPr id="114" name="Google Shape;114;p21" title="Chart"/>
          <p:cNvPicPr preferRelativeResize="0"/>
          <p:nvPr/>
        </p:nvPicPr>
        <p:blipFill>
          <a:blip r:embed="rId5">
            <a:alphaModFix/>
          </a:blip>
          <a:stretch>
            <a:fillRect/>
          </a:stretch>
        </p:blipFill>
        <p:spPr>
          <a:xfrm>
            <a:off x="6242319" y="1479350"/>
            <a:ext cx="2901681" cy="1780423"/>
          </a:xfrm>
          <a:prstGeom prst="rect">
            <a:avLst/>
          </a:prstGeom>
          <a:noFill/>
          <a:ln>
            <a:noFill/>
          </a:ln>
        </p:spPr>
      </p:pic>
      <p:pic>
        <p:nvPicPr>
          <p:cNvPr id="115" name="Google Shape;115;p21" title="Chart"/>
          <p:cNvPicPr preferRelativeResize="0"/>
          <p:nvPr/>
        </p:nvPicPr>
        <p:blipFill>
          <a:blip r:embed="rId6">
            <a:alphaModFix/>
          </a:blip>
          <a:stretch>
            <a:fillRect/>
          </a:stretch>
        </p:blipFill>
        <p:spPr>
          <a:xfrm>
            <a:off x="0" y="3259800"/>
            <a:ext cx="3121176" cy="1929914"/>
          </a:xfrm>
          <a:prstGeom prst="rect">
            <a:avLst/>
          </a:prstGeom>
          <a:noFill/>
          <a:ln>
            <a:noFill/>
          </a:ln>
        </p:spPr>
      </p:pic>
      <p:pic>
        <p:nvPicPr>
          <p:cNvPr id="116" name="Google Shape;116;p21" title="Chart"/>
          <p:cNvPicPr preferRelativeResize="0"/>
          <p:nvPr/>
        </p:nvPicPr>
        <p:blipFill>
          <a:blip r:embed="rId7">
            <a:alphaModFix/>
          </a:blip>
          <a:stretch>
            <a:fillRect/>
          </a:stretch>
        </p:blipFill>
        <p:spPr>
          <a:xfrm>
            <a:off x="3121150" y="3259800"/>
            <a:ext cx="3121176" cy="1929925"/>
          </a:xfrm>
          <a:prstGeom prst="rect">
            <a:avLst/>
          </a:prstGeom>
          <a:noFill/>
          <a:ln>
            <a:noFill/>
          </a:ln>
        </p:spPr>
      </p:pic>
      <p:pic>
        <p:nvPicPr>
          <p:cNvPr id="117" name="Google Shape;117;p21" title="Chart"/>
          <p:cNvPicPr preferRelativeResize="0"/>
          <p:nvPr/>
        </p:nvPicPr>
        <p:blipFill>
          <a:blip r:embed="rId8">
            <a:alphaModFix/>
          </a:blip>
          <a:stretch>
            <a:fillRect/>
          </a:stretch>
        </p:blipFill>
        <p:spPr>
          <a:xfrm>
            <a:off x="6242325" y="3259775"/>
            <a:ext cx="3046461" cy="1883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