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70" r:id="rId3"/>
    <p:sldId id="257" r:id="rId4"/>
    <p:sldId id="272" r:id="rId5"/>
    <p:sldId id="259" r:id="rId6"/>
    <p:sldId id="260" r:id="rId7"/>
    <p:sldId id="271" r:id="rId8"/>
    <p:sldId id="262" r:id="rId9"/>
    <p:sldId id="263" r:id="rId10"/>
    <p:sldId id="267" r:id="rId11"/>
    <p:sldId id="265" r:id="rId12"/>
    <p:sldId id="266" r:id="rId13"/>
    <p:sldId id="273"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5591" autoAdjust="0"/>
  </p:normalViewPr>
  <p:slideViewPr>
    <p:cSldViewPr>
      <p:cViewPr>
        <p:scale>
          <a:sx n="75" d="100"/>
          <a:sy n="75" d="100"/>
        </p:scale>
        <p:origin x="-16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88CE0-3DF5-4D8E-B9EA-CA8B987055DC}" type="datetimeFigureOut">
              <a:rPr lang="de-DE" smtClean="0"/>
              <a:t>30.04.2018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D0E99-2C53-4887-ACAA-1DF418329710}" type="slidenum">
              <a:rPr lang="de-DE" smtClean="0"/>
              <a:t>‹Nr.›</a:t>
            </a:fld>
            <a:endParaRPr lang="de-DE"/>
          </a:p>
        </p:txBody>
      </p:sp>
    </p:spTree>
    <p:extLst>
      <p:ext uri="{BB962C8B-B14F-4D97-AF65-F5344CB8AC3E}">
        <p14:creationId xmlns:p14="http://schemas.microsoft.com/office/powerpoint/2010/main" val="281045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Want </a:t>
            </a:r>
            <a:r>
              <a:rPr lang="de-DE" baseline="0" dirty="0" err="1" smtClean="0"/>
              <a:t>to</a:t>
            </a:r>
            <a:r>
              <a:rPr lang="de-DE" baseline="0" dirty="0" smtClean="0"/>
              <a:t> </a:t>
            </a:r>
            <a:r>
              <a:rPr lang="de-DE" baseline="0" dirty="0" err="1" smtClean="0"/>
              <a:t>publish</a:t>
            </a:r>
            <a:r>
              <a:rPr lang="de-DE" baseline="0" dirty="0" smtClean="0"/>
              <a:t> </a:t>
            </a:r>
            <a:r>
              <a:rPr lang="de-DE" baseline="0" dirty="0" err="1" smtClean="0"/>
              <a:t>as</a:t>
            </a:r>
            <a:r>
              <a:rPr lang="de-DE" baseline="0" dirty="0" smtClean="0"/>
              <a:t> </a:t>
            </a:r>
            <a:r>
              <a:rPr lang="de-DE" baseline="0" dirty="0" err="1" smtClean="0"/>
              <a:t>paper</a:t>
            </a:r>
            <a:r>
              <a:rPr lang="de-DE" baseline="0" dirty="0" smtClean="0"/>
              <a:t>. Working on </a:t>
            </a:r>
            <a:r>
              <a:rPr lang="de-DE" baseline="0" dirty="0" err="1" smtClean="0"/>
              <a:t>revision</a:t>
            </a:r>
            <a:r>
              <a:rPr lang="de-DE" baseline="0" dirty="0" smtClean="0"/>
              <a:t> </a:t>
            </a:r>
            <a:r>
              <a:rPr lang="de-DE" baseline="0" dirty="0" err="1" smtClean="0"/>
              <a:t>together</a:t>
            </a:r>
            <a:r>
              <a:rPr lang="de-DE" baseline="0" dirty="0" smtClean="0"/>
              <a:t>.</a:t>
            </a:r>
            <a:endParaRPr lang="de-DE" baseline="0" dirty="0" smtClean="0"/>
          </a:p>
          <a:p>
            <a:r>
              <a:rPr lang="de-DE" baseline="0" dirty="0" err="1" smtClean="0"/>
              <a:t>We</a:t>
            </a:r>
            <a:r>
              <a:rPr lang="de-DE" baseline="0" dirty="0" smtClean="0"/>
              <a:t> </a:t>
            </a:r>
            <a:r>
              <a:rPr lang="de-DE" baseline="0" dirty="0" err="1" smtClean="0"/>
              <a:t>are</a:t>
            </a:r>
            <a:r>
              <a:rPr lang="de-DE" baseline="0" dirty="0" smtClean="0"/>
              <a:t> </a:t>
            </a:r>
            <a:r>
              <a:rPr lang="de-DE" baseline="0" dirty="0" err="1" smtClean="0"/>
              <a:t>looking</a:t>
            </a:r>
            <a:r>
              <a:rPr lang="de-DE" baseline="0" dirty="0" smtClean="0"/>
              <a:t> </a:t>
            </a:r>
            <a:r>
              <a:rPr lang="de-DE" baseline="0" dirty="0" err="1" smtClean="0"/>
              <a:t>forward</a:t>
            </a:r>
            <a:r>
              <a:rPr lang="de-DE" baseline="0" dirty="0" smtClean="0"/>
              <a:t> </a:t>
            </a:r>
            <a:r>
              <a:rPr lang="de-DE" baseline="0" dirty="0" err="1" smtClean="0"/>
              <a:t>to</a:t>
            </a:r>
            <a:r>
              <a:rPr lang="de-DE" baseline="0" dirty="0" smtClean="0"/>
              <a:t> </a:t>
            </a:r>
            <a:r>
              <a:rPr lang="de-DE" baseline="0" dirty="0" err="1" smtClean="0"/>
              <a:t>comments</a:t>
            </a:r>
            <a:r>
              <a:rPr lang="de-DE" baseline="0" dirty="0" smtClean="0"/>
              <a:t> </a:t>
            </a:r>
            <a:r>
              <a:rPr lang="de-DE" baseline="0" dirty="0" err="1" smtClean="0"/>
              <a:t>and</a:t>
            </a:r>
            <a:r>
              <a:rPr lang="de-DE" baseline="0" dirty="0" smtClean="0"/>
              <a:t> </a:t>
            </a:r>
            <a:r>
              <a:rPr lang="de-DE" baseline="0" dirty="0" err="1" smtClean="0"/>
              <a:t>appreciate</a:t>
            </a:r>
            <a:r>
              <a:rPr lang="de-DE" baseline="0" dirty="0" smtClean="0"/>
              <a:t> </a:t>
            </a:r>
            <a:r>
              <a:rPr lang="de-DE" baseline="0" dirty="0" err="1" smtClean="0"/>
              <a:t>critique</a:t>
            </a:r>
            <a:r>
              <a:rPr lang="de-DE" baseline="0" dirty="0" smtClean="0"/>
              <a:t>.</a:t>
            </a:r>
          </a:p>
          <a:p>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a:t>
            </a:fld>
            <a:endParaRPr lang="de-DE"/>
          </a:p>
        </p:txBody>
      </p:sp>
    </p:spTree>
    <p:extLst>
      <p:ext uri="{BB962C8B-B14F-4D97-AF65-F5344CB8AC3E}">
        <p14:creationId xmlns:p14="http://schemas.microsoft.com/office/powerpoint/2010/main" val="234441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endParaRPr lang="en-GB"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10</a:t>
            </a:fld>
            <a:endParaRPr lang="de-DE"/>
          </a:p>
        </p:txBody>
      </p:sp>
    </p:spTree>
    <p:extLst>
      <p:ext uri="{BB962C8B-B14F-4D97-AF65-F5344CB8AC3E}">
        <p14:creationId xmlns:p14="http://schemas.microsoft.com/office/powerpoint/2010/main" val="76301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The odds ratio of 1.3 for the support of adult children indicates that an increase of one on the support</a:t>
            </a:r>
          </a:p>
          <a:p>
            <a:r>
              <a:rPr lang="en-GB" sz="1200" b="0" i="0" u="none" strike="noStrike" kern="1200" baseline="0" dirty="0" smtClean="0">
                <a:solidFill>
                  <a:schemeClr val="tx1"/>
                </a:solidFill>
                <a:latin typeface="+mn-lt"/>
                <a:ea typeface="+mn-ea"/>
                <a:cs typeface="+mn-cs"/>
              </a:rPr>
              <a:t>scale corresponds to a 30% higher chance of living together. Respectively,</a:t>
            </a:r>
          </a:p>
          <a:p>
            <a:r>
              <a:rPr lang="en-GB" sz="1200" b="0" i="0" u="none" strike="noStrike" kern="1200" baseline="0" dirty="0" smtClean="0">
                <a:solidFill>
                  <a:schemeClr val="tx1"/>
                </a:solidFill>
                <a:latin typeface="+mn-lt"/>
                <a:ea typeface="+mn-ea"/>
                <a:cs typeface="+mn-cs"/>
              </a:rPr>
              <a:t>children of parents scoring two values higher have a 60% greater probability</a:t>
            </a:r>
          </a:p>
          <a:p>
            <a:r>
              <a:rPr lang="en-GB" sz="1200" b="0" i="0" u="none" strike="noStrike" kern="1200" baseline="0" dirty="0" smtClean="0">
                <a:solidFill>
                  <a:schemeClr val="tx1"/>
                </a:solidFill>
                <a:latin typeface="+mn-lt"/>
                <a:ea typeface="+mn-ea"/>
                <a:cs typeface="+mn-cs"/>
              </a:rPr>
              <a:t>of shared residency.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Hence, the hypothesis, which states a connection between parental support for adult children and the likelihood of</a:t>
            </a:r>
          </a:p>
          <a:p>
            <a:r>
              <a:rPr lang="en-GB" sz="1200" b="0" i="0" u="none" strike="noStrike" kern="1200" baseline="0" dirty="0" smtClean="0">
                <a:solidFill>
                  <a:schemeClr val="tx1"/>
                </a:solidFill>
                <a:latin typeface="+mn-lt"/>
                <a:ea typeface="+mn-ea"/>
                <a:cs typeface="+mn-cs"/>
              </a:rPr>
              <a:t>intergenerational cohabitation, seems to have some substance.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Turning to support provided to the grandparents, no significant impact on the young adults’ place of residence</a:t>
            </a:r>
          </a:p>
          <a:p>
            <a:r>
              <a:rPr lang="en-GB" sz="1200" b="0" i="0" u="none" strike="noStrike" kern="1200" baseline="0" dirty="0" smtClean="0">
                <a:solidFill>
                  <a:schemeClr val="tx1"/>
                </a:solidFill>
                <a:latin typeface="+mn-lt"/>
                <a:ea typeface="+mn-ea"/>
                <a:cs typeface="+mn-cs"/>
              </a:rPr>
              <a:t>can be found.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 fact that support for children seems to have an effect but not support for grandparents suggests that both behaviours may not be</a:t>
            </a:r>
          </a:p>
          <a:p>
            <a:r>
              <a:rPr lang="en-GB" sz="1200" b="0" i="0" u="none" strike="noStrike" kern="1200" baseline="0" dirty="0" smtClean="0">
                <a:solidFill>
                  <a:schemeClr val="tx1"/>
                </a:solidFill>
                <a:latin typeface="+mn-lt"/>
                <a:ea typeface="+mn-ea"/>
                <a:cs typeface="+mn-cs"/>
              </a:rPr>
              <a:t>rooted in the same normative solidarity, but values specific to one’s children or parents. </a:t>
            </a:r>
          </a:p>
          <a:p>
            <a:r>
              <a:rPr lang="en-GB" sz="1200" b="0" i="0" u="none" strike="noStrike" kern="1200" baseline="0" dirty="0" smtClean="0">
                <a:solidFill>
                  <a:schemeClr val="tx1"/>
                </a:solidFill>
                <a:latin typeface="+mn-lt"/>
                <a:ea typeface="+mn-ea"/>
                <a:cs typeface="+mn-cs"/>
              </a:rPr>
              <a:t>It is very well conceivable for one person to have strong feelings of parental duty towards one’s children, but only a weak sense of filial responsibility</a:t>
            </a:r>
          </a:p>
          <a:p>
            <a:r>
              <a:rPr lang="en-GB" sz="1200" b="0" i="0" u="none" strike="noStrike" kern="1200" baseline="0" dirty="0" smtClean="0">
                <a:solidFill>
                  <a:schemeClr val="tx1"/>
                </a:solidFill>
                <a:latin typeface="+mn-lt"/>
                <a:ea typeface="+mn-ea"/>
                <a:cs typeface="+mn-cs"/>
              </a:rPr>
              <a:t>towards one’s parents, or vice versa.</a:t>
            </a:r>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11</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As the odds ratio shows, the more a country invests in family</a:t>
            </a:r>
          </a:p>
          <a:p>
            <a:r>
              <a:rPr lang="en-GB" sz="1200" b="0" i="0" u="none" strike="noStrike" kern="1200" baseline="0" dirty="0" smtClean="0">
                <a:solidFill>
                  <a:schemeClr val="tx1"/>
                </a:solidFill>
                <a:latin typeface="+mn-lt"/>
                <a:ea typeface="+mn-ea"/>
                <a:cs typeface="+mn-cs"/>
              </a:rPr>
              <a:t>support, the lower the probability of resident young adults to live with their</a:t>
            </a:r>
          </a:p>
          <a:p>
            <a:r>
              <a:rPr lang="en-GB" sz="1200" b="0" i="0" u="none" strike="noStrike" kern="1200" baseline="0" dirty="0" smtClean="0">
                <a:solidFill>
                  <a:schemeClr val="tx1"/>
                </a:solidFill>
                <a:latin typeface="+mn-lt"/>
                <a:ea typeface="+mn-ea"/>
                <a:cs typeface="+mn-cs"/>
              </a:rPr>
              <a:t>parents. To be precise, an increase of expenditure of 1% corresponds to an on average around 30% lower likelihood of cohabitation. This effect size seems</a:t>
            </a:r>
          </a:p>
          <a:p>
            <a:r>
              <a:rPr lang="en-GB" sz="1200" b="0" i="0" u="none" strike="noStrike" kern="1200" baseline="0" dirty="0" smtClean="0">
                <a:solidFill>
                  <a:schemeClr val="tx1"/>
                </a:solidFill>
                <a:latin typeface="+mn-lt"/>
                <a:ea typeface="+mn-ea"/>
                <a:cs typeface="+mn-cs"/>
              </a:rPr>
              <a:t>quite impressive. Taking a look at the values of family expenditures in the selected countries however, it becomes</a:t>
            </a:r>
          </a:p>
          <a:p>
            <a:r>
              <a:rPr lang="en-GB" sz="1200" b="0" i="0" u="none" strike="noStrike" kern="1200" baseline="0" dirty="0" smtClean="0">
                <a:solidFill>
                  <a:schemeClr val="tx1"/>
                </a:solidFill>
                <a:latin typeface="+mn-lt"/>
                <a:ea typeface="+mn-ea"/>
                <a:cs typeface="+mn-cs"/>
              </a:rPr>
              <a:t>evident that they range only between 1.3% and 4%.</a:t>
            </a:r>
          </a:p>
          <a:p>
            <a:endParaRPr lang="de-DE"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With each additional percent of the active population being unemployed, cohabitation in the respective country becomes 2% more likely. </a:t>
            </a:r>
          </a:p>
          <a:p>
            <a:r>
              <a:rPr lang="en-GB" sz="1200" b="0" i="0" u="none" strike="noStrike" kern="1200" baseline="0" dirty="0" smtClean="0">
                <a:solidFill>
                  <a:schemeClr val="tx1"/>
                </a:solidFill>
                <a:latin typeface="+mn-lt"/>
                <a:ea typeface="+mn-ea"/>
                <a:cs typeface="+mn-cs"/>
              </a:rPr>
              <a:t>At first sight, this effect seems almost meaningless because of the small effect size. </a:t>
            </a:r>
          </a:p>
          <a:p>
            <a:r>
              <a:rPr lang="en-GB" sz="1200" b="0" i="0" u="none" strike="noStrike" kern="1200" baseline="0" dirty="0" smtClean="0">
                <a:solidFill>
                  <a:schemeClr val="tx1"/>
                </a:solidFill>
                <a:latin typeface="+mn-lt"/>
                <a:ea typeface="+mn-ea"/>
                <a:cs typeface="+mn-cs"/>
              </a:rPr>
              <a:t>However, unemployment rates differ substantially between the analysed countries, from around 3% to almost 20%</a:t>
            </a:r>
          </a:p>
          <a:p>
            <a:endParaRPr lang="de-DE"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Turning to the last Hypothesis, it was assumed that high public expenses</a:t>
            </a:r>
          </a:p>
          <a:p>
            <a:r>
              <a:rPr lang="en-GB" sz="1200" b="0" i="0" u="none" strike="noStrike" kern="1200" baseline="0" dirty="0" smtClean="0">
                <a:solidFill>
                  <a:schemeClr val="tx1"/>
                </a:solidFill>
                <a:latin typeface="+mn-lt"/>
                <a:ea typeface="+mn-ea"/>
                <a:cs typeface="+mn-cs"/>
              </a:rPr>
              <a:t>for old age security would guarantee financial security. The results of the regression</a:t>
            </a:r>
          </a:p>
          <a:p>
            <a:r>
              <a:rPr lang="en-GB" sz="1200" b="0" i="0" u="none" strike="noStrike" kern="1200" baseline="0" dirty="0" smtClean="0">
                <a:solidFill>
                  <a:schemeClr val="tx1"/>
                </a:solidFill>
                <a:latin typeface="+mn-lt"/>
                <a:ea typeface="+mn-ea"/>
                <a:cs typeface="+mn-cs"/>
              </a:rPr>
              <a:t>show that there is no empirical evidence supporting this claim. </a:t>
            </a:r>
            <a:endParaRPr lang="de-DE" dirty="0"/>
          </a:p>
        </p:txBody>
      </p:sp>
      <p:sp>
        <p:nvSpPr>
          <p:cNvPr id="4" name="Foliennummernplatzhalter 3"/>
          <p:cNvSpPr>
            <a:spLocks noGrp="1"/>
          </p:cNvSpPr>
          <p:nvPr>
            <p:ph type="sldNum" sz="quarter" idx="10"/>
          </p:nvPr>
        </p:nvSpPr>
        <p:spPr/>
        <p:txBody>
          <a:bodyPr/>
          <a:lstStyle/>
          <a:p>
            <a:fld id="{64ED0E99-2C53-4887-ACAA-1DF418329710}" type="slidenum">
              <a:rPr lang="de-DE" smtClean="0"/>
              <a:t>12</a:t>
            </a:fld>
            <a:endParaRPr lang="de-DE"/>
          </a:p>
        </p:txBody>
      </p:sp>
    </p:spTree>
    <p:extLst>
      <p:ext uri="{BB962C8B-B14F-4D97-AF65-F5344CB8AC3E}">
        <p14:creationId xmlns:p14="http://schemas.microsoft.com/office/powerpoint/2010/main" val="3406347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4ED0E99-2C53-4887-ACAA-1DF418329710}" type="slidenum">
              <a:rPr lang="de-DE" smtClean="0"/>
              <a:t>13</a:t>
            </a:fld>
            <a:endParaRPr lang="de-DE"/>
          </a:p>
        </p:txBody>
      </p:sp>
    </p:spTree>
    <p:extLst>
      <p:ext uri="{BB962C8B-B14F-4D97-AF65-F5344CB8AC3E}">
        <p14:creationId xmlns:p14="http://schemas.microsoft.com/office/powerpoint/2010/main" val="340634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Many</a:t>
            </a:r>
            <a:r>
              <a:rPr lang="de-DE" dirty="0" smtClean="0"/>
              <a:t> </a:t>
            </a:r>
            <a:r>
              <a:rPr lang="de-DE" dirty="0" err="1" smtClean="0"/>
              <a:t>public</a:t>
            </a:r>
            <a:r>
              <a:rPr lang="de-DE" dirty="0" smtClean="0"/>
              <a:t> </a:t>
            </a:r>
            <a:r>
              <a:rPr lang="de-DE" dirty="0" err="1" smtClean="0"/>
              <a:t>programs</a:t>
            </a:r>
            <a:r>
              <a:rPr lang="de-DE" baseline="0" dirty="0" smtClean="0"/>
              <a:t> </a:t>
            </a:r>
            <a:r>
              <a:rPr lang="de-DE" baseline="0" dirty="0" err="1" smtClean="0"/>
              <a:t>insure</a:t>
            </a:r>
            <a:r>
              <a:rPr lang="de-DE" baseline="0" dirty="0" smtClean="0"/>
              <a:t> </a:t>
            </a:r>
            <a:r>
              <a:rPr lang="de-DE" baseline="0" dirty="0" err="1" smtClean="0"/>
              <a:t>against</a:t>
            </a:r>
            <a:r>
              <a:rPr lang="de-DE" baseline="0" dirty="0" smtClean="0"/>
              <a:t> </a:t>
            </a:r>
            <a:r>
              <a:rPr lang="de-DE" baseline="0" dirty="0" err="1" smtClean="0"/>
              <a:t>the</a:t>
            </a:r>
            <a:r>
              <a:rPr lang="de-DE" baseline="0" dirty="0" smtClean="0"/>
              <a:t> same type </a:t>
            </a:r>
            <a:r>
              <a:rPr lang="de-DE" baseline="0" dirty="0" err="1" smtClean="0"/>
              <a:t>of</a:t>
            </a:r>
            <a:r>
              <a:rPr lang="de-DE" baseline="0" dirty="0" smtClean="0"/>
              <a:t> </a:t>
            </a:r>
            <a:r>
              <a:rPr lang="de-DE" baseline="0" dirty="0" err="1" smtClean="0"/>
              <a:t>labour</a:t>
            </a:r>
            <a:r>
              <a:rPr lang="de-DE" baseline="0" dirty="0" smtClean="0"/>
              <a:t> </a:t>
            </a:r>
            <a:r>
              <a:rPr lang="de-DE" baseline="0" dirty="0" err="1" smtClean="0"/>
              <a:t>market</a:t>
            </a:r>
            <a:r>
              <a:rPr lang="de-DE" baseline="0" dirty="0" smtClean="0"/>
              <a:t> </a:t>
            </a:r>
            <a:r>
              <a:rPr lang="de-DE" baseline="0" dirty="0" err="1" smtClean="0"/>
              <a:t>shocks</a:t>
            </a:r>
            <a:r>
              <a:rPr lang="de-DE" baseline="0" dirty="0" smtClean="0"/>
              <a:t> </a:t>
            </a:r>
            <a:r>
              <a:rPr lang="de-DE" baseline="0" dirty="0" err="1" smtClean="0"/>
              <a:t>that</a:t>
            </a:r>
            <a:r>
              <a:rPr lang="de-DE" baseline="0" dirty="0" smtClean="0"/>
              <a:t> </a:t>
            </a:r>
            <a:r>
              <a:rPr lang="de-DE" baseline="0" dirty="0" err="1" smtClean="0"/>
              <a:t>living</a:t>
            </a:r>
            <a:r>
              <a:rPr lang="de-DE" baseline="0" dirty="0" smtClean="0"/>
              <a:t> </a:t>
            </a:r>
            <a:r>
              <a:rPr lang="de-DE" baseline="0" dirty="0" err="1" smtClean="0"/>
              <a:t>arrangements</a:t>
            </a:r>
            <a:r>
              <a:rPr lang="de-DE" baseline="0" dirty="0" smtClean="0"/>
              <a:t> </a:t>
            </a:r>
            <a:r>
              <a:rPr lang="de-DE" baseline="0" dirty="0" err="1" smtClean="0"/>
              <a:t>respond</a:t>
            </a:r>
            <a:r>
              <a:rPr lang="de-DE" baseline="0" dirty="0" smtClean="0"/>
              <a:t> </a:t>
            </a:r>
            <a:r>
              <a:rPr lang="de-DE" baseline="0" dirty="0" err="1" smtClean="0"/>
              <a:t>to</a:t>
            </a:r>
            <a:r>
              <a:rPr lang="de-DE" baseline="0" dirty="0" smtClean="0"/>
              <a:t>,</a:t>
            </a:r>
          </a:p>
          <a:p>
            <a:r>
              <a:rPr lang="en-GB" sz="1200" b="0" i="0" u="none" strike="noStrike" kern="1200" baseline="0" dirty="0" smtClean="0">
                <a:solidFill>
                  <a:schemeClr val="tx1"/>
                </a:solidFill>
                <a:latin typeface="+mn-lt"/>
                <a:ea typeface="+mn-ea"/>
                <a:cs typeface="+mn-cs"/>
              </a:rPr>
              <a:t>Social security benefits have the purpose to allow for a high level of employment. Cohabitation of young adults and their</a:t>
            </a:r>
          </a:p>
          <a:p>
            <a:r>
              <a:rPr lang="en-GB" sz="1200" b="0" i="0" u="none" strike="noStrike" kern="1200" baseline="0" dirty="0" smtClean="0">
                <a:solidFill>
                  <a:schemeClr val="tx1"/>
                </a:solidFill>
                <a:latin typeface="+mn-lt"/>
                <a:ea typeface="+mn-ea"/>
                <a:cs typeface="+mn-cs"/>
              </a:rPr>
              <a:t>parents therefore can be seen as an information source indicating which economic insecurities are not sufficiently counterbalanced by existing welfare policies.</a:t>
            </a:r>
          </a:p>
          <a:p>
            <a:endParaRPr lang="de-DE" sz="1200" b="0" i="0" u="none" strike="noStrike" kern="1200" baseline="0" dirty="0" smtClean="0">
              <a:solidFill>
                <a:schemeClr val="tx1"/>
              </a:solidFill>
              <a:latin typeface="+mn-lt"/>
              <a:ea typeface="+mn-ea"/>
              <a:cs typeface="+mn-cs"/>
            </a:endParaRPr>
          </a:p>
          <a:p>
            <a:r>
              <a:rPr lang="de-DE" dirty="0" err="1" smtClean="0"/>
              <a:t>One</a:t>
            </a:r>
            <a:r>
              <a:rPr lang="de-DE" dirty="0" smtClean="0"/>
              <a:t> </a:t>
            </a:r>
            <a:r>
              <a:rPr lang="de-DE" dirty="0" err="1" smtClean="0"/>
              <a:t>needs</a:t>
            </a:r>
            <a:r>
              <a:rPr lang="de-DE" dirty="0" smtClean="0"/>
              <a:t> </a:t>
            </a:r>
            <a:r>
              <a:rPr lang="de-DE" dirty="0" err="1" smtClean="0"/>
              <a:t>to</a:t>
            </a:r>
            <a:r>
              <a:rPr lang="de-DE" dirty="0" smtClean="0"/>
              <a:t> </a:t>
            </a:r>
            <a:r>
              <a:rPr lang="de-DE" dirty="0" err="1" smtClean="0"/>
              <a:t>have</a:t>
            </a:r>
            <a:r>
              <a:rPr lang="de-DE" dirty="0" smtClean="0"/>
              <a:t> </a:t>
            </a:r>
            <a:r>
              <a:rPr lang="de-DE" dirty="0" err="1" smtClean="0"/>
              <a:t>financial</a:t>
            </a:r>
            <a:r>
              <a:rPr lang="de-DE" dirty="0" smtClean="0"/>
              <a:t> </a:t>
            </a:r>
            <a:r>
              <a:rPr lang="de-DE" dirty="0" err="1" smtClean="0"/>
              <a:t>means</a:t>
            </a:r>
            <a:r>
              <a:rPr lang="de-DE" dirty="0" smtClean="0"/>
              <a:t> </a:t>
            </a:r>
            <a:r>
              <a:rPr lang="de-DE" dirty="0" err="1" smtClean="0"/>
              <a:t>to</a:t>
            </a:r>
            <a:r>
              <a:rPr lang="de-DE" baseline="0" dirty="0" smtClean="0"/>
              <a:t> </a:t>
            </a:r>
            <a:r>
              <a:rPr lang="de-DE" baseline="0" dirty="0" err="1" smtClean="0"/>
              <a:t>establish</a:t>
            </a:r>
            <a:r>
              <a:rPr lang="de-DE" baseline="0" dirty="0" smtClean="0"/>
              <a:t> a </a:t>
            </a:r>
            <a:r>
              <a:rPr lang="de-DE" baseline="0" dirty="0" err="1" smtClean="0"/>
              <a:t>household</a:t>
            </a:r>
            <a:r>
              <a:rPr lang="de-DE" baseline="0" dirty="0" smtClean="0"/>
              <a:t> in </a:t>
            </a:r>
            <a:r>
              <a:rPr lang="de-DE" baseline="0" dirty="0" err="1" smtClean="0"/>
              <a:t>the</a:t>
            </a:r>
            <a:r>
              <a:rPr lang="de-DE" baseline="0" dirty="0" smtClean="0"/>
              <a:t> </a:t>
            </a:r>
            <a:r>
              <a:rPr lang="de-DE" baseline="0" dirty="0" err="1" smtClean="0"/>
              <a:t>first</a:t>
            </a:r>
            <a:r>
              <a:rPr lang="de-DE" baseline="0" dirty="0" smtClean="0"/>
              <a:t> </a:t>
            </a:r>
            <a:r>
              <a:rPr lang="de-DE" baseline="0" dirty="0" err="1" smtClean="0"/>
              <a:t>place</a:t>
            </a:r>
            <a:r>
              <a:rPr lang="de-DE" baseline="0" dirty="0" smtClean="0"/>
              <a:t>. </a:t>
            </a:r>
          </a:p>
          <a:p>
            <a:endParaRPr lang="de-DE" baseline="0" dirty="0" smtClean="0"/>
          </a:p>
          <a:p>
            <a:r>
              <a:rPr lang="de-DE" baseline="0" dirty="0" err="1" smtClean="0"/>
              <a:t>Policies</a:t>
            </a:r>
            <a:r>
              <a:rPr lang="de-DE" baseline="0" dirty="0" smtClean="0"/>
              <a:t>: </a:t>
            </a:r>
            <a:r>
              <a:rPr lang="de-DE" baseline="0" dirty="0" err="1" smtClean="0"/>
              <a:t>especially</a:t>
            </a:r>
            <a:r>
              <a:rPr lang="de-DE" baseline="0" dirty="0" smtClean="0"/>
              <a:t> </a:t>
            </a:r>
            <a:r>
              <a:rPr lang="de-DE" baseline="0" dirty="0" err="1" smtClean="0"/>
              <a:t>cost</a:t>
            </a:r>
            <a:r>
              <a:rPr lang="de-DE" baseline="0" dirty="0" smtClean="0"/>
              <a:t> </a:t>
            </a:r>
            <a:r>
              <a:rPr lang="de-DE" baseline="0" dirty="0" err="1" smtClean="0"/>
              <a:t>of</a:t>
            </a:r>
            <a:r>
              <a:rPr lang="de-DE" baseline="0" dirty="0" smtClean="0"/>
              <a:t> </a:t>
            </a:r>
            <a:r>
              <a:rPr lang="de-DE" baseline="0" dirty="0" err="1" smtClean="0"/>
              <a:t>tertiary</a:t>
            </a:r>
            <a:r>
              <a:rPr lang="de-DE" baseline="0" dirty="0" smtClean="0"/>
              <a:t> </a:t>
            </a:r>
            <a:r>
              <a:rPr lang="de-DE" baseline="0" dirty="0" err="1" smtClean="0"/>
              <a:t>education</a:t>
            </a:r>
            <a:r>
              <a:rPr lang="de-DE" baseline="0" dirty="0" smtClean="0"/>
              <a:t>, </a:t>
            </a:r>
            <a:r>
              <a:rPr lang="de-DE" baseline="0" dirty="0" err="1" smtClean="0"/>
              <a:t>housing</a:t>
            </a:r>
            <a:r>
              <a:rPr lang="de-DE" baseline="0" dirty="0" smtClean="0"/>
              <a:t> </a:t>
            </a:r>
            <a:r>
              <a:rPr lang="de-DE" baseline="0" dirty="0" err="1" smtClean="0"/>
              <a:t>costs</a:t>
            </a:r>
            <a:r>
              <a:rPr lang="de-DE" baseline="0" dirty="0" smtClean="0"/>
              <a:t> </a:t>
            </a:r>
            <a:r>
              <a:rPr lang="de-DE" baseline="0" dirty="0" err="1" smtClean="0"/>
              <a:t>family</a:t>
            </a:r>
            <a:r>
              <a:rPr lang="de-DE" baseline="0" dirty="0" smtClean="0"/>
              <a:t> </a:t>
            </a:r>
            <a:r>
              <a:rPr lang="de-DE" baseline="0" dirty="0" err="1" smtClean="0"/>
              <a:t>expenditure</a:t>
            </a:r>
            <a:r>
              <a:rPr lang="de-DE" baseline="0" dirty="0" smtClean="0"/>
              <a:t> etc. </a:t>
            </a:r>
          </a:p>
          <a:p>
            <a:r>
              <a:rPr lang="de-DE" baseline="0" dirty="0" smtClean="0"/>
              <a:t>Well-</a:t>
            </a:r>
            <a:r>
              <a:rPr lang="de-DE" baseline="0" dirty="0" err="1" smtClean="0"/>
              <a:t>established</a:t>
            </a:r>
            <a:endParaRPr lang="de-DE" baseline="0" dirty="0" smtClean="0"/>
          </a:p>
          <a:p>
            <a:endParaRPr lang="de-DE" baseline="0" dirty="0" smtClean="0"/>
          </a:p>
          <a:p>
            <a:r>
              <a:rPr lang="de-DE" baseline="0" dirty="0" err="1" smtClean="0"/>
              <a:t>Logic</a:t>
            </a:r>
            <a:r>
              <a:rPr lang="de-DE" baseline="0" dirty="0" smtClean="0"/>
              <a:t>: </a:t>
            </a:r>
            <a:r>
              <a:rPr lang="de-DE" baseline="0" dirty="0" err="1" smtClean="0"/>
              <a:t>who</a:t>
            </a:r>
            <a:r>
              <a:rPr lang="de-DE" baseline="0" dirty="0" smtClean="0"/>
              <a:t> </a:t>
            </a:r>
            <a:r>
              <a:rPr lang="de-DE" baseline="0" dirty="0" err="1" smtClean="0"/>
              <a:t>lives</a:t>
            </a:r>
            <a:r>
              <a:rPr lang="de-DE" baseline="0" dirty="0" smtClean="0"/>
              <a:t> at </a:t>
            </a:r>
            <a:r>
              <a:rPr lang="de-DE" baseline="0" dirty="0" err="1" smtClean="0"/>
              <a:t>home</a:t>
            </a:r>
            <a:r>
              <a:rPr lang="de-DE" baseline="0" dirty="0" smtClean="0"/>
              <a:t> </a:t>
            </a:r>
            <a:r>
              <a:rPr lang="de-DE" baseline="0" dirty="0" err="1" smtClean="0"/>
              <a:t>tells</a:t>
            </a:r>
            <a:r>
              <a:rPr lang="de-DE" baseline="0" dirty="0" smtClean="0"/>
              <a:t> </a:t>
            </a:r>
            <a:r>
              <a:rPr lang="de-DE" baseline="0" dirty="0" err="1" smtClean="0"/>
              <a:t>you</a:t>
            </a:r>
            <a:r>
              <a:rPr lang="de-DE" baseline="0" dirty="0" smtClean="0"/>
              <a:t> </a:t>
            </a:r>
            <a:r>
              <a:rPr lang="de-DE" baseline="0" dirty="0" err="1" smtClean="0"/>
              <a:t>whose</a:t>
            </a:r>
            <a:r>
              <a:rPr lang="de-DE" baseline="0" dirty="0" smtClean="0"/>
              <a:t> </a:t>
            </a:r>
            <a:r>
              <a:rPr lang="de-DE" baseline="0" dirty="0" err="1" smtClean="0"/>
              <a:t>insecurities</a:t>
            </a:r>
            <a:r>
              <a:rPr lang="de-DE" baseline="0" dirty="0" smtClean="0"/>
              <a:t> </a:t>
            </a:r>
            <a:r>
              <a:rPr lang="de-DE" baseline="0" dirty="0" err="1" smtClean="0"/>
              <a:t>are</a:t>
            </a:r>
            <a:r>
              <a:rPr lang="de-DE" baseline="0" dirty="0" smtClean="0"/>
              <a:t> not </a:t>
            </a:r>
            <a:r>
              <a:rPr lang="de-DE" baseline="0" dirty="0" err="1" smtClean="0"/>
              <a:t>covered</a:t>
            </a:r>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2</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3</a:t>
            </a:fld>
            <a:endParaRPr lang="de-DE"/>
          </a:p>
        </p:txBody>
      </p:sp>
    </p:spTree>
    <p:extLst>
      <p:ext uri="{BB962C8B-B14F-4D97-AF65-F5344CB8AC3E}">
        <p14:creationId xmlns:p14="http://schemas.microsoft.com/office/powerpoint/2010/main" val="427751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r>
              <a:rPr lang="de-DE" baseline="0" dirty="0" smtClean="0"/>
              <a:t>State </a:t>
            </a:r>
            <a:r>
              <a:rPr lang="de-DE" baseline="0" dirty="0" err="1" smtClean="0"/>
              <a:t>of</a:t>
            </a:r>
            <a:r>
              <a:rPr lang="de-DE" baseline="0" dirty="0" smtClean="0"/>
              <a:t> </a:t>
            </a:r>
            <a:r>
              <a:rPr lang="de-DE" baseline="0" dirty="0" err="1" smtClean="0"/>
              <a:t>research</a:t>
            </a:r>
            <a:r>
              <a:rPr lang="de-DE" baseline="0" dirty="0" smtClean="0"/>
              <a:t>: </a:t>
            </a:r>
            <a:r>
              <a:rPr lang="de-DE" baseline="0" dirty="0" err="1" smtClean="0"/>
              <a:t>mostly</a:t>
            </a:r>
            <a:r>
              <a:rPr lang="de-DE" baseline="0" dirty="0" smtClean="0"/>
              <a:t> </a:t>
            </a:r>
            <a:r>
              <a:rPr lang="de-DE" baseline="0" dirty="0" err="1" smtClean="0"/>
              <a:t>descriptive</a:t>
            </a:r>
            <a:r>
              <a:rPr lang="de-DE" baseline="0" dirty="0" smtClean="0"/>
              <a:t> </a:t>
            </a:r>
            <a:r>
              <a:rPr lang="de-DE" baseline="0" dirty="0" err="1" smtClean="0"/>
              <a:t>works</a:t>
            </a:r>
            <a:r>
              <a:rPr lang="de-DE" baseline="0" dirty="0" smtClean="0"/>
              <a:t>, </a:t>
            </a:r>
            <a:r>
              <a:rPr lang="de-DE" baseline="0" dirty="0" err="1" smtClean="0"/>
              <a:t>hardly</a:t>
            </a:r>
            <a:r>
              <a:rPr lang="de-DE" baseline="0" dirty="0" smtClean="0"/>
              <a:t> </a:t>
            </a:r>
            <a:r>
              <a:rPr lang="de-DE" baseline="0" dirty="0" err="1" smtClean="0"/>
              <a:t>anyone</a:t>
            </a:r>
            <a:r>
              <a:rPr lang="de-DE" baseline="0" dirty="0" smtClean="0"/>
              <a:t> </a:t>
            </a:r>
            <a:r>
              <a:rPr lang="de-DE" baseline="0" dirty="0" err="1" smtClean="0"/>
              <a:t>uses</a:t>
            </a:r>
            <a:r>
              <a:rPr lang="de-DE" baseline="0" dirty="0" smtClean="0"/>
              <a:t> </a:t>
            </a:r>
            <a:r>
              <a:rPr lang="de-DE" baseline="0" dirty="0" err="1" smtClean="0"/>
              <a:t>theoretical</a:t>
            </a:r>
            <a:r>
              <a:rPr lang="de-DE" baseline="0" dirty="0" smtClean="0"/>
              <a:t> </a:t>
            </a:r>
            <a:r>
              <a:rPr lang="de-DE" baseline="0" dirty="0" err="1" smtClean="0"/>
              <a:t>model</a:t>
            </a:r>
            <a:r>
              <a:rPr lang="de-DE" baseline="0" dirty="0" smtClean="0"/>
              <a:t>, but </a:t>
            </a:r>
            <a:r>
              <a:rPr lang="de-DE" baseline="0" dirty="0" err="1" smtClean="0"/>
              <a:t>instead</a:t>
            </a:r>
            <a:r>
              <a:rPr lang="de-DE" baseline="0" dirty="0" smtClean="0"/>
              <a:t> </a:t>
            </a:r>
            <a:r>
              <a:rPr lang="de-DE" baseline="0" dirty="0" err="1" smtClean="0"/>
              <a:t>various</a:t>
            </a:r>
            <a:r>
              <a:rPr lang="de-DE" baseline="0" dirty="0" smtClean="0"/>
              <a:t> </a:t>
            </a:r>
            <a:r>
              <a:rPr lang="de-DE" baseline="0" dirty="0" err="1" smtClean="0"/>
              <a:t>collections</a:t>
            </a:r>
            <a:r>
              <a:rPr lang="de-DE" baseline="0" dirty="0" smtClean="0"/>
              <a:t> </a:t>
            </a:r>
            <a:r>
              <a:rPr lang="de-DE" baseline="0" dirty="0" err="1" smtClean="0"/>
              <a:t>of</a:t>
            </a:r>
            <a:r>
              <a:rPr lang="de-DE" baseline="0" dirty="0" smtClean="0"/>
              <a:t> </a:t>
            </a:r>
            <a:r>
              <a:rPr lang="de-DE" baseline="0" dirty="0" err="1" smtClean="0"/>
              <a:t>indicators</a:t>
            </a:r>
            <a:r>
              <a:rPr lang="de-DE" baseline="0" dirty="0" smtClean="0"/>
              <a:t>, </a:t>
            </a:r>
            <a:r>
              <a:rPr lang="de-DE" baseline="0" dirty="0" err="1" smtClean="0"/>
              <a:t>very</a:t>
            </a:r>
            <a:r>
              <a:rPr lang="de-DE" baseline="0" dirty="0" smtClean="0"/>
              <a:t> </a:t>
            </a:r>
            <a:r>
              <a:rPr lang="de-DE" baseline="0" dirty="0" err="1" smtClean="0"/>
              <a:t>unsystematic</a:t>
            </a:r>
            <a:endParaRPr lang="de-DE" baseline="0" dirty="0" smtClean="0"/>
          </a:p>
          <a:p>
            <a:endParaRPr lang="de-DE" baseline="0" dirty="0" smtClean="0"/>
          </a:p>
          <a:p>
            <a:r>
              <a:rPr lang="de-DE" baseline="0" dirty="0" err="1" smtClean="0"/>
              <a:t>Considering</a:t>
            </a:r>
            <a:r>
              <a:rPr lang="de-DE" baseline="0" dirty="0" smtClean="0"/>
              <a:t> </a:t>
            </a:r>
            <a:r>
              <a:rPr lang="de-DE" baseline="0" dirty="0" err="1" smtClean="0"/>
              <a:t>opportunity</a:t>
            </a:r>
            <a:r>
              <a:rPr lang="de-DE" baseline="0" dirty="0" smtClean="0"/>
              <a:t> </a:t>
            </a:r>
            <a:r>
              <a:rPr lang="de-DE" baseline="0" dirty="0" err="1" smtClean="0"/>
              <a:t>and</a:t>
            </a:r>
            <a:r>
              <a:rPr lang="de-DE" baseline="0" dirty="0" smtClean="0"/>
              <a:t> </a:t>
            </a:r>
            <a:r>
              <a:rPr lang="de-DE" baseline="0" dirty="0" err="1" smtClean="0"/>
              <a:t>need</a:t>
            </a:r>
            <a:r>
              <a:rPr lang="de-DE" baseline="0" dirty="0" smtClean="0"/>
              <a:t> </a:t>
            </a:r>
            <a:r>
              <a:rPr lang="de-DE" baseline="0" dirty="0" err="1" smtClean="0"/>
              <a:t>structures</a:t>
            </a:r>
            <a:r>
              <a:rPr lang="de-DE" baseline="0" dirty="0" smtClean="0"/>
              <a:t> </a:t>
            </a:r>
            <a:r>
              <a:rPr lang="de-DE" baseline="0" dirty="0" err="1" smtClean="0"/>
              <a:t>of</a:t>
            </a:r>
            <a:r>
              <a:rPr lang="de-DE" baseline="0" dirty="0" smtClean="0"/>
              <a:t> </a:t>
            </a:r>
            <a:r>
              <a:rPr lang="de-DE" baseline="0" dirty="0" err="1" smtClean="0"/>
              <a:t>parents</a:t>
            </a:r>
            <a:r>
              <a:rPr lang="de-DE" baseline="0" dirty="0" smtClean="0"/>
              <a:t> </a:t>
            </a:r>
            <a:r>
              <a:rPr lang="de-DE" baseline="0" dirty="0" err="1" smtClean="0"/>
              <a:t>and</a:t>
            </a:r>
            <a:r>
              <a:rPr lang="de-DE" baseline="0" dirty="0" smtClean="0"/>
              <a:t> </a:t>
            </a:r>
            <a:r>
              <a:rPr lang="de-DE" baseline="0" dirty="0" err="1" smtClean="0"/>
              <a:t>children</a:t>
            </a:r>
            <a:r>
              <a:rPr lang="de-DE" baseline="0" dirty="0" smtClean="0"/>
              <a:t>, familial </a:t>
            </a:r>
            <a:r>
              <a:rPr lang="de-DE" baseline="0" dirty="0" err="1" smtClean="0"/>
              <a:t>and</a:t>
            </a:r>
            <a:r>
              <a:rPr lang="de-DE" baseline="0" dirty="0" smtClean="0"/>
              <a:t> </a:t>
            </a:r>
            <a:r>
              <a:rPr lang="de-DE" baseline="0" dirty="0" err="1" smtClean="0"/>
              <a:t>cultural-contextal</a:t>
            </a:r>
            <a:r>
              <a:rPr lang="de-DE" baseline="0" dirty="0" smtClean="0"/>
              <a:t> </a:t>
            </a:r>
            <a:r>
              <a:rPr lang="de-DE" baseline="0" dirty="0" err="1" smtClean="0"/>
              <a:t>structures</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of</a:t>
            </a:r>
            <a:r>
              <a:rPr lang="de-DE" baseline="0" dirty="0" smtClean="0"/>
              <a:t> intergenerational </a:t>
            </a:r>
            <a:r>
              <a:rPr lang="de-DE" baseline="0" dirty="0" err="1" smtClean="0"/>
              <a:t>solidarity</a:t>
            </a:r>
            <a:r>
              <a:rPr lang="de-DE" baseline="0" dirty="0" smtClean="0"/>
              <a:t> </a:t>
            </a:r>
            <a:r>
              <a:rPr lang="de-DE" baseline="0" dirty="0" err="1" smtClean="0"/>
              <a:t>by</a:t>
            </a:r>
            <a:r>
              <a:rPr lang="de-DE" baseline="0" dirty="0" smtClean="0"/>
              <a:t> Szydlik </a:t>
            </a:r>
            <a:r>
              <a:rPr lang="de-DE" baseline="0" dirty="0" err="1" smtClean="0"/>
              <a:t>is</a:t>
            </a:r>
            <a:r>
              <a:rPr lang="de-DE" baseline="0" dirty="0" smtClean="0"/>
              <a:t> well-</a:t>
            </a:r>
            <a:r>
              <a:rPr lang="de-DE" baseline="0" dirty="0" err="1" smtClean="0"/>
              <a:t>suited</a:t>
            </a:r>
            <a:r>
              <a:rPr lang="de-DE" baseline="0" dirty="0" smtClean="0"/>
              <a:t> </a:t>
            </a:r>
            <a:r>
              <a:rPr lang="de-DE" baseline="0" dirty="0" err="1" smtClean="0"/>
              <a:t>to</a:t>
            </a:r>
            <a:r>
              <a:rPr lang="de-DE" baseline="0" dirty="0" smtClean="0"/>
              <a:t> </a:t>
            </a:r>
            <a:r>
              <a:rPr lang="de-DE" baseline="0" dirty="0" err="1" smtClean="0"/>
              <a:t>examine</a:t>
            </a:r>
            <a:r>
              <a:rPr lang="de-DE" baseline="0" dirty="0" smtClean="0"/>
              <a:t> IC </a:t>
            </a:r>
            <a:r>
              <a:rPr lang="de-DE" baseline="0" dirty="0" err="1" smtClean="0"/>
              <a:t>as</a:t>
            </a:r>
            <a:r>
              <a:rPr lang="de-DE" baseline="0" dirty="0" smtClean="0"/>
              <a:t> a form </a:t>
            </a:r>
            <a:r>
              <a:rPr lang="de-DE" baseline="0" dirty="0" err="1" smtClean="0"/>
              <a:t>of</a:t>
            </a:r>
            <a:r>
              <a:rPr lang="de-DE" baseline="0" dirty="0" smtClean="0"/>
              <a:t> </a:t>
            </a:r>
            <a:r>
              <a:rPr lang="de-DE" baseline="0" dirty="0" err="1" smtClean="0"/>
              <a:t>family</a:t>
            </a:r>
            <a:r>
              <a:rPr lang="de-DE" baseline="0" dirty="0" smtClean="0"/>
              <a:t> </a:t>
            </a:r>
            <a:r>
              <a:rPr lang="de-DE" baseline="0" dirty="0" err="1" smtClean="0"/>
              <a:t>solidarity</a:t>
            </a:r>
            <a:r>
              <a:rPr lang="de-DE" baseline="0" dirty="0" smtClean="0"/>
              <a:t>.</a:t>
            </a:r>
            <a:endParaRPr lang="de-DE" baseline="0"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4</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 </a:t>
            </a:r>
            <a:r>
              <a:rPr lang="en-GB" sz="1200" b="0" i="0" u="none" strike="noStrike" kern="1200" baseline="0" dirty="0" smtClean="0">
                <a:solidFill>
                  <a:schemeClr val="tx1"/>
                </a:solidFill>
                <a:latin typeface="+mn-lt"/>
                <a:ea typeface="+mn-ea"/>
                <a:cs typeface="+mn-cs"/>
              </a:rPr>
              <a:t>2008, sociologist and life course researcher Szydlik proposed his model. </a:t>
            </a:r>
          </a:p>
          <a:p>
            <a:r>
              <a:rPr lang="en-GB" sz="1200" b="0" i="0" u="none" strike="noStrike" kern="1200" baseline="0" dirty="0" smtClean="0">
                <a:solidFill>
                  <a:schemeClr val="tx1"/>
                </a:solidFill>
                <a:latin typeface="+mn-lt"/>
                <a:ea typeface="+mn-ea"/>
                <a:cs typeface="+mn-cs"/>
              </a:rPr>
              <a:t>As the name suggests, the model applies to various types of family solidarity, including support, contact frequency as</a:t>
            </a:r>
          </a:p>
          <a:p>
            <a:r>
              <a:rPr lang="en-GB" sz="1200" b="0" i="0" u="none" strike="noStrike" kern="1200" baseline="0" dirty="0" smtClean="0">
                <a:solidFill>
                  <a:schemeClr val="tx1"/>
                </a:solidFill>
                <a:latin typeface="+mn-lt"/>
                <a:ea typeface="+mn-ea"/>
                <a:cs typeface="+mn-cs"/>
              </a:rPr>
              <a:t>well as cohabitation.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According to the model, at the micro-level, solidarity between adult children and their parents is influenced</a:t>
            </a:r>
          </a:p>
          <a:p>
            <a:r>
              <a:rPr lang="en-GB" sz="1200" b="0" i="0" u="none" strike="noStrike" kern="1200" baseline="0" dirty="0" smtClean="0">
                <a:solidFill>
                  <a:schemeClr val="tx1"/>
                </a:solidFill>
                <a:latin typeface="+mn-lt"/>
                <a:ea typeface="+mn-ea"/>
                <a:cs typeface="+mn-cs"/>
              </a:rPr>
              <a:t>by their respective needs and opportunities. </a:t>
            </a:r>
          </a:p>
          <a:p>
            <a:r>
              <a:rPr lang="en-GB" sz="1200" b="0" i="0" u="none" strike="noStrike" kern="1200" baseline="0" dirty="0" smtClean="0">
                <a:solidFill>
                  <a:schemeClr val="tx1"/>
                </a:solidFill>
                <a:latin typeface="+mn-lt"/>
                <a:ea typeface="+mn-ea"/>
                <a:cs typeface="+mn-cs"/>
              </a:rPr>
              <a:t>These, in turn, are affected by the family structure at the </a:t>
            </a:r>
            <a:r>
              <a:rPr lang="en-GB" sz="1200" b="0" i="0" u="none" strike="noStrike" kern="1200" baseline="0" dirty="0" err="1" smtClean="0">
                <a:solidFill>
                  <a:schemeClr val="tx1"/>
                </a:solidFill>
                <a:latin typeface="+mn-lt"/>
                <a:ea typeface="+mn-ea"/>
                <a:cs typeface="+mn-cs"/>
              </a:rPr>
              <a:t>meso</a:t>
            </a:r>
            <a:r>
              <a:rPr lang="en-GB" sz="1200" b="0" i="0" u="none" strike="noStrike" kern="1200" baseline="0" dirty="0" smtClean="0">
                <a:solidFill>
                  <a:schemeClr val="tx1"/>
                </a:solidFill>
                <a:latin typeface="+mn-lt"/>
                <a:ea typeface="+mn-ea"/>
                <a:cs typeface="+mn-cs"/>
              </a:rPr>
              <a:t>-level. </a:t>
            </a:r>
          </a:p>
          <a:p>
            <a:r>
              <a:rPr lang="en-GB" sz="1200" b="0" i="0" u="none" strike="noStrike" kern="1200" baseline="0" dirty="0" smtClean="0">
                <a:solidFill>
                  <a:schemeClr val="tx1"/>
                </a:solidFill>
                <a:latin typeface="+mn-lt"/>
                <a:ea typeface="+mn-ea"/>
                <a:cs typeface="+mn-cs"/>
              </a:rPr>
              <a:t>Lastly, cultural-contextual factors at the macro-level have an impact on all, family structure as well as potential needs and opportunities.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So </a:t>
            </a:r>
            <a:r>
              <a:rPr lang="de-DE" sz="1200" b="0" i="0" u="none" strike="noStrike" kern="1200" baseline="0" dirty="0" err="1" smtClean="0">
                <a:solidFill>
                  <a:schemeClr val="tx1"/>
                </a:solidFill>
                <a:latin typeface="+mn-lt"/>
                <a:ea typeface="+mn-ea"/>
                <a:cs typeface="+mn-cs"/>
              </a:rPr>
              <a:t>has</a:t>
            </a:r>
            <a:r>
              <a:rPr lang="de-DE" sz="1200" b="0" i="0" u="none" strike="noStrike" kern="1200" baseline="0" dirty="0" smtClean="0">
                <a:solidFill>
                  <a:schemeClr val="tx1"/>
                </a:solidFill>
                <a:latin typeface="+mn-lt"/>
                <a:ea typeface="+mn-ea"/>
                <a:cs typeface="+mn-cs"/>
              </a:rPr>
              <a:t> Szydlik </a:t>
            </a:r>
            <a:r>
              <a:rPr lang="de-DE" sz="1200" b="0" i="0" u="none" strike="noStrike" kern="1200" baseline="0" dirty="0" err="1" smtClean="0">
                <a:solidFill>
                  <a:schemeClr val="tx1"/>
                </a:solidFill>
                <a:latin typeface="+mn-lt"/>
                <a:ea typeface="+mn-ea"/>
                <a:cs typeface="+mn-cs"/>
              </a:rPr>
              <a:t>already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bridged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gap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theoretical</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framework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dont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think</a:t>
            </a:r>
            <a:r>
              <a:rPr lang="de-DE" sz="1200" b="0" i="0" u="none" strike="noStrike" kern="1200" baseline="0" dirty="0" smtClean="0">
                <a:solidFill>
                  <a:schemeClr val="tx1"/>
                </a:solidFill>
                <a:latin typeface="+mn-lt"/>
                <a:ea typeface="+mn-ea"/>
                <a:cs typeface="+mn-cs"/>
              </a:rPr>
              <a:t> he </a:t>
            </a:r>
            <a:r>
              <a:rPr lang="de-DE" sz="1200" b="0" i="0" u="none" strike="noStrike" kern="1200" baseline="0" dirty="0" err="1" smtClean="0">
                <a:solidFill>
                  <a:schemeClr val="tx1"/>
                </a:solidFill>
                <a:latin typeface="+mn-lt"/>
                <a:ea typeface="+mn-ea"/>
                <a:cs typeface="+mn-cs"/>
              </a:rPr>
              <a:t>tells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whole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story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why</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5</a:t>
            </a:fld>
            <a:endParaRPr lang="de-DE"/>
          </a:p>
        </p:txBody>
      </p:sp>
    </p:spTree>
    <p:extLst>
      <p:ext uri="{BB962C8B-B14F-4D97-AF65-F5344CB8AC3E}">
        <p14:creationId xmlns:p14="http://schemas.microsoft.com/office/powerpoint/2010/main" val="9779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Inviting </a:t>
            </a:r>
            <a:r>
              <a:rPr lang="en-GB" sz="1200" b="0" i="0" u="none" strike="noStrike" kern="1200" baseline="0" dirty="0" smtClean="0">
                <a:solidFill>
                  <a:schemeClr val="tx1"/>
                </a:solidFill>
                <a:latin typeface="+mn-lt"/>
                <a:ea typeface="+mn-ea"/>
                <a:cs typeface="+mn-cs"/>
              </a:rPr>
              <a:t>a family member to share housing or continue to share housing is in its motivations similar to giving support with daily</a:t>
            </a:r>
          </a:p>
          <a:p>
            <a:r>
              <a:rPr lang="en-GB" sz="1200" b="0" i="0" u="none" strike="noStrike" kern="1200" baseline="0" dirty="0" smtClean="0">
                <a:solidFill>
                  <a:schemeClr val="tx1"/>
                </a:solidFill>
                <a:latin typeface="+mn-lt"/>
                <a:ea typeface="+mn-ea"/>
                <a:cs typeface="+mn-cs"/>
              </a:rPr>
              <a:t>chores, assuming responsibility for care or providing financial assistance. All these actions share the same motive: family solidarity.</a:t>
            </a:r>
          </a:p>
          <a:p>
            <a:r>
              <a:rPr lang="de-DE" sz="1200" b="0" i="0" u="none" strike="noStrike" kern="1200" baseline="0" dirty="0" smtClean="0">
                <a:solidFill>
                  <a:schemeClr val="tx1"/>
                </a:solidFill>
                <a:latin typeface="+mn-lt"/>
                <a:ea typeface="+mn-ea"/>
                <a:cs typeface="+mn-cs"/>
              </a:rPr>
              <a:t>Personal </a:t>
            </a:r>
            <a:r>
              <a:rPr lang="de-DE" sz="1200" b="0" i="0" u="none" strike="noStrike" kern="1200" baseline="0" dirty="0" err="1" smtClean="0">
                <a:solidFill>
                  <a:schemeClr val="tx1"/>
                </a:solidFill>
                <a:latin typeface="+mn-lt"/>
                <a:ea typeface="+mn-ea"/>
                <a:cs typeface="+mn-cs"/>
              </a:rPr>
              <a:t>value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important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strong </a:t>
            </a:r>
            <a:r>
              <a:rPr lang="de-DE" sz="1200" b="0" i="0" u="none" strike="noStrike" kern="1200" baseline="0" dirty="0" err="1" smtClean="0">
                <a:solidFill>
                  <a:schemeClr val="tx1"/>
                </a:solidFill>
                <a:latin typeface="+mn-lt"/>
                <a:ea typeface="+mn-ea"/>
                <a:cs typeface="+mn-cs"/>
              </a:rPr>
              <a:t>does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ist </a:t>
            </a:r>
            <a:r>
              <a:rPr lang="de-DE" sz="1200" b="0" i="0" u="none" strike="noStrike" kern="1200" baseline="0" dirty="0" err="1" smtClean="0">
                <a:solidFill>
                  <a:schemeClr val="tx1"/>
                </a:solidFill>
                <a:latin typeface="+mn-lt"/>
                <a:ea typeface="+mn-ea"/>
                <a:cs typeface="+mn-cs"/>
              </a:rPr>
              <a:t>members</a:t>
            </a:r>
            <a:r>
              <a:rPr lang="de-DE" sz="1200" b="0" i="0" u="none" strike="noStrike" kern="1200" baseline="0" dirty="0" smtClean="0">
                <a:solidFill>
                  <a:schemeClr val="tx1"/>
                </a:solidFill>
                <a:latin typeface="+mn-lt"/>
                <a:ea typeface="+mn-ea"/>
                <a:cs typeface="+mn-cs"/>
              </a:rPr>
              <a:t>?</a:t>
            </a:r>
            <a:endParaRPr lang="en-GB" sz="1200" b="0" i="0" u="none" strike="noStrike" kern="1200" baseline="0" dirty="0" smtClean="0">
              <a:solidFill>
                <a:schemeClr val="tx1"/>
              </a:solidFill>
              <a:latin typeface="+mn-lt"/>
              <a:ea typeface="+mn-ea"/>
              <a:cs typeface="+mn-cs"/>
            </a:endParaRPr>
          </a:p>
          <a:p>
            <a:endParaRPr lang="de-DE"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6</a:t>
            </a:fld>
            <a:endParaRPr lang="de-DE"/>
          </a:p>
        </p:txBody>
      </p:sp>
    </p:spTree>
    <p:extLst>
      <p:ext uri="{BB962C8B-B14F-4D97-AF65-F5344CB8AC3E}">
        <p14:creationId xmlns:p14="http://schemas.microsoft.com/office/powerpoint/2010/main" val="17819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Individual </a:t>
            </a:r>
            <a:r>
              <a:rPr lang="de-DE" dirty="0" err="1" smtClean="0"/>
              <a:t>level</a:t>
            </a:r>
            <a:r>
              <a:rPr lang="de-DE" dirty="0" smtClean="0"/>
              <a:t> </a:t>
            </a:r>
            <a:r>
              <a:rPr lang="de-DE" dirty="0" err="1" smtClean="0"/>
              <a:t>determinants</a:t>
            </a:r>
            <a:r>
              <a:rPr lang="de-DE" dirty="0" smtClean="0"/>
              <a:t> </a:t>
            </a:r>
            <a:r>
              <a:rPr lang="de-DE" dirty="0" err="1" smtClean="0"/>
              <a:t>established</a:t>
            </a:r>
            <a:r>
              <a:rPr lang="de-DE" dirty="0" smtClean="0"/>
              <a:t> in</a:t>
            </a:r>
            <a:r>
              <a:rPr lang="de-DE" baseline="0" dirty="0" smtClean="0"/>
              <a:t> </a:t>
            </a:r>
            <a:r>
              <a:rPr lang="de-DE" baseline="0" dirty="0" err="1" smtClean="0"/>
              <a:t>previous</a:t>
            </a:r>
            <a:r>
              <a:rPr lang="de-DE" baseline="0" dirty="0" smtClean="0"/>
              <a:t> </a:t>
            </a:r>
            <a:r>
              <a:rPr lang="de-DE" baseline="0" dirty="0" err="1" smtClean="0"/>
              <a:t>research</a:t>
            </a:r>
            <a:r>
              <a:rPr lang="de-DE" baseline="0" dirty="0" smtClean="0"/>
              <a:t>. </a:t>
            </a:r>
          </a:p>
          <a:p>
            <a:r>
              <a:rPr lang="de-DE" baseline="0" dirty="0" smtClean="0"/>
              <a:t>Focus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work</a:t>
            </a:r>
            <a:r>
              <a:rPr lang="de-DE" baseline="0" dirty="0" smtClean="0"/>
              <a:t>: </a:t>
            </a:r>
            <a:r>
              <a:rPr lang="de-DE" baseline="0" dirty="0" err="1" smtClean="0"/>
              <a:t>meso</a:t>
            </a:r>
            <a:r>
              <a:rPr lang="de-DE" baseline="0" dirty="0" smtClean="0"/>
              <a:t> </a:t>
            </a:r>
            <a:r>
              <a:rPr lang="de-DE" baseline="0" dirty="0" err="1" smtClean="0"/>
              <a:t>level</a:t>
            </a:r>
            <a:r>
              <a:rPr lang="de-DE" baseline="0" dirty="0" smtClean="0"/>
              <a:t>.</a:t>
            </a:r>
          </a:p>
          <a:p>
            <a:r>
              <a:rPr lang="de-DE" baseline="0" dirty="0" err="1" smtClean="0"/>
              <a:t>Including</a:t>
            </a:r>
            <a:r>
              <a:rPr lang="de-DE" baseline="0" dirty="0" smtClean="0"/>
              <a:t> </a:t>
            </a:r>
            <a:r>
              <a:rPr lang="de-DE" baseline="0" dirty="0" err="1" smtClean="0"/>
              <a:t>macro</a:t>
            </a:r>
            <a:r>
              <a:rPr lang="de-DE" baseline="0" dirty="0" smtClean="0"/>
              <a:t> </a:t>
            </a:r>
            <a:r>
              <a:rPr lang="de-DE" baseline="0" dirty="0" err="1" smtClean="0"/>
              <a:t>level</a:t>
            </a:r>
            <a:r>
              <a:rPr lang="de-DE" baseline="0" dirty="0" smtClean="0"/>
              <a:t> </a:t>
            </a:r>
            <a:r>
              <a:rPr lang="de-DE" baseline="0" dirty="0" err="1" smtClean="0"/>
              <a:t>to</a:t>
            </a:r>
            <a:r>
              <a:rPr lang="de-DE" baseline="0" dirty="0" smtClean="0"/>
              <a:t> </a:t>
            </a:r>
            <a:r>
              <a:rPr lang="de-DE" baseline="0" dirty="0" err="1" smtClean="0"/>
              <a:t>account</a:t>
            </a:r>
            <a:r>
              <a:rPr lang="de-DE" baseline="0" dirty="0" smtClean="0"/>
              <a:t> </a:t>
            </a:r>
            <a:r>
              <a:rPr lang="de-DE" baseline="0" dirty="0" err="1" smtClean="0"/>
              <a:t>for</a:t>
            </a:r>
            <a:r>
              <a:rPr lang="de-DE" baseline="0" dirty="0" smtClean="0"/>
              <a:t> strong national </a:t>
            </a:r>
            <a:r>
              <a:rPr lang="de-DE" baseline="0" dirty="0" err="1" smtClean="0"/>
              <a:t>differences</a:t>
            </a:r>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7</a:t>
            </a:fld>
            <a:endParaRPr lang="de-DE"/>
          </a:p>
        </p:txBody>
      </p:sp>
    </p:spTree>
    <p:extLst>
      <p:ext uri="{BB962C8B-B14F-4D97-AF65-F5344CB8AC3E}">
        <p14:creationId xmlns:p14="http://schemas.microsoft.com/office/powerpoint/2010/main" val="347102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smtClean="0">
                <a:solidFill>
                  <a:schemeClr val="tx1"/>
                </a:solidFill>
                <a:latin typeface="+mn-lt"/>
                <a:ea typeface="+mn-ea"/>
                <a:cs typeface="+mn-cs"/>
              </a:rPr>
              <a:t>I</a:t>
            </a:r>
            <a:r>
              <a:rPr lang="en-GB" sz="1200" b="0" i="0" kern="1200" dirty="0" smtClean="0">
                <a:solidFill>
                  <a:schemeClr val="tx1"/>
                </a:solidFill>
                <a:effectLst/>
                <a:latin typeface="+mn-lt"/>
                <a:ea typeface="+mn-ea"/>
                <a:cs typeface="+mn-cs"/>
              </a:rPr>
              <a:t>C of young adults and their parents usually takes place at the parents’ home. Hence, characteristics of this household are considered. Other cohabitating family members obviously restrict living space but can also be regarded as indication of the parents’ readiness to take in relatives. </a:t>
            </a:r>
          </a:p>
          <a:p>
            <a:endParaRPr lang="en-GB" sz="1200" b="0" i="0" kern="1200" dirty="0" smtClean="0">
              <a:solidFill>
                <a:schemeClr val="tx1"/>
              </a:solidFill>
              <a:effectLst/>
              <a:latin typeface="+mn-lt"/>
              <a:ea typeface="+mn-ea"/>
              <a:cs typeface="+mn-cs"/>
            </a:endParaRPr>
          </a:p>
          <a:p>
            <a:pPr marL="285750" indent="-285750">
              <a:buAutoNum type="romanUcPeriod"/>
            </a:pPr>
            <a:r>
              <a:rPr lang="en-GB" sz="1200" b="0" i="0" kern="1200" dirty="0" smtClean="0">
                <a:solidFill>
                  <a:schemeClr val="tx1"/>
                </a:solidFill>
                <a:effectLst/>
                <a:latin typeface="+mn-lt"/>
                <a:ea typeface="+mn-ea"/>
                <a:cs typeface="+mn-cs"/>
              </a:rPr>
              <a:t>However, this does not apply to under-aged children: </a:t>
            </a:r>
          </a:p>
          <a:p>
            <a:pPr marL="0" indent="0">
              <a:buNone/>
            </a:pPr>
            <a:r>
              <a:rPr lang="en-GB" sz="1200" b="0" i="0" kern="1200" dirty="0" smtClean="0">
                <a:solidFill>
                  <a:schemeClr val="tx1"/>
                </a:solidFill>
                <a:effectLst/>
                <a:latin typeface="+mn-lt"/>
                <a:ea typeface="+mn-ea"/>
                <a:cs typeface="+mn-cs"/>
              </a:rPr>
              <a:t>Their presence limits living space, while not being an indicator for parental familialistic values as cohabitation at this point is natural.</a:t>
            </a:r>
          </a:p>
          <a:p>
            <a:pPr marL="0" indent="0">
              <a:buNone/>
            </a:pPr>
            <a:endParaRPr lang="en-GB" sz="1200" b="0" i="0" u="none" strike="noStrike" kern="1200" baseline="0" dirty="0" smtClean="0">
              <a:solidFill>
                <a:schemeClr val="tx1"/>
              </a:solidFill>
              <a:effectLst/>
              <a:latin typeface="+mn-lt"/>
              <a:ea typeface="+mn-ea"/>
              <a:cs typeface="+mn-cs"/>
            </a:endParaRPr>
          </a:p>
          <a:p>
            <a:pPr marL="0" indent="0">
              <a:buNone/>
            </a:pPr>
            <a:r>
              <a:rPr lang="en-GB" sz="1200" b="0" i="0" u="none" strike="noStrike" kern="1200" baseline="0" dirty="0" smtClean="0">
                <a:solidFill>
                  <a:schemeClr val="tx1"/>
                </a:solidFill>
                <a:effectLst/>
                <a:latin typeface="+mn-lt"/>
                <a:ea typeface="+mn-ea"/>
                <a:cs typeface="+mn-cs"/>
              </a:rPr>
              <a:t>II. The presence of adults siblings in the parental home likely a higher level of familialistic values and parents’ </a:t>
            </a:r>
            <a:r>
              <a:rPr lang="en-GB" sz="1200" b="0" i="0" u="none" strike="noStrike" kern="1200" baseline="0" dirty="0" err="1" smtClean="0">
                <a:solidFill>
                  <a:schemeClr val="tx1"/>
                </a:solidFill>
                <a:effectLst/>
                <a:latin typeface="+mn-lt"/>
                <a:ea typeface="+mn-ea"/>
                <a:cs typeface="+mn-cs"/>
              </a:rPr>
              <a:t>willigness</a:t>
            </a:r>
            <a:r>
              <a:rPr lang="en-GB" sz="1200" b="0" i="0" u="none" strike="noStrike" kern="1200" baseline="0" dirty="0" smtClean="0">
                <a:solidFill>
                  <a:schemeClr val="tx1"/>
                </a:solidFill>
                <a:effectLst/>
                <a:latin typeface="+mn-lt"/>
                <a:ea typeface="+mn-ea"/>
                <a:cs typeface="+mn-cs"/>
              </a:rPr>
              <a:t> to </a:t>
            </a:r>
            <a:r>
              <a:rPr lang="en-GB" sz="1200" b="0" i="0" u="none" strike="noStrike" kern="1200" baseline="0" dirty="0" err="1" smtClean="0">
                <a:solidFill>
                  <a:schemeClr val="tx1"/>
                </a:solidFill>
                <a:effectLst/>
                <a:latin typeface="+mn-lt"/>
                <a:ea typeface="+mn-ea"/>
                <a:cs typeface="+mn-cs"/>
              </a:rPr>
              <a:t>coreside</a:t>
            </a:r>
            <a:r>
              <a:rPr lang="en-GB" sz="1200" b="0" i="0" u="none" strike="noStrike" kern="1200" baseline="0" dirty="0" smtClean="0">
                <a:solidFill>
                  <a:schemeClr val="tx1"/>
                </a:solidFill>
                <a:effectLst/>
                <a:latin typeface="+mn-lt"/>
                <a:ea typeface="+mn-ea"/>
                <a:cs typeface="+mn-cs"/>
              </a:rPr>
              <a:t> with an adult child. </a:t>
            </a:r>
          </a:p>
          <a:p>
            <a:pPr marL="0" indent="0">
              <a:buNone/>
            </a:pPr>
            <a:endParaRPr lang="de-DE" sz="1200" b="0" i="0" u="none" strike="noStrike" kern="1200" baseline="0" dirty="0" smtClean="0">
              <a:solidFill>
                <a:schemeClr val="tx1"/>
              </a:solidFill>
              <a:effectLst/>
              <a:latin typeface="+mn-lt"/>
              <a:ea typeface="+mn-ea"/>
              <a:cs typeface="+mn-cs"/>
            </a:endParaRPr>
          </a:p>
          <a:p>
            <a:pPr marL="0" indent="0">
              <a:buNone/>
            </a:pPr>
            <a:r>
              <a:rPr lang="de-DE" sz="1200" b="0" i="0" u="none" strike="noStrike" kern="1200" baseline="0" dirty="0" smtClean="0">
                <a:solidFill>
                  <a:schemeClr val="tx1"/>
                </a:solidFill>
                <a:effectLst/>
                <a:latin typeface="+mn-lt"/>
                <a:ea typeface="+mn-ea"/>
                <a:cs typeface="+mn-cs"/>
              </a:rPr>
              <a:t>III.</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smtClean="0">
                <a:solidFill>
                  <a:schemeClr val="tx1"/>
                </a:solidFill>
                <a:latin typeface="+mn-lt"/>
                <a:ea typeface="+mn-ea"/>
                <a:cs typeface="+mn-cs"/>
              </a:rPr>
              <a:t>Parents </a:t>
            </a:r>
            <a:r>
              <a:rPr lang="en-GB" sz="1200" b="0" i="0" u="none" strike="noStrike" kern="1200" baseline="0" dirty="0" smtClean="0">
                <a:solidFill>
                  <a:schemeClr val="tx1"/>
                </a:solidFill>
                <a:latin typeface="+mn-lt"/>
                <a:ea typeface="+mn-ea"/>
                <a:cs typeface="+mn-cs"/>
              </a:rPr>
              <a:t>who provide regular support to their children are anticipated to have a strong sense of </a:t>
            </a:r>
            <a:r>
              <a:rPr lang="en-GB" sz="1200" b="0" i="0" u="none" strike="noStrike" kern="1200" baseline="0" dirty="0" smtClean="0">
                <a:solidFill>
                  <a:schemeClr val="tx1"/>
                </a:solidFill>
                <a:latin typeface="+mn-lt"/>
                <a:ea typeface="+mn-ea"/>
                <a:cs typeface="+mn-cs"/>
              </a:rPr>
              <a:t>family cohesion.</a:t>
            </a:r>
          </a:p>
          <a:p>
            <a:pPr marL="0" indent="0">
              <a:buNone/>
            </a:pPr>
            <a:r>
              <a:rPr lang="en-GB" sz="1200" b="0" i="0" u="none" strike="noStrike" kern="1200" baseline="0" dirty="0" smtClean="0">
                <a:solidFill>
                  <a:schemeClr val="tx1"/>
                </a:solidFill>
                <a:latin typeface="+mn-lt"/>
                <a:ea typeface="+mn-ea"/>
                <a:cs typeface="+mn-cs"/>
              </a:rPr>
              <a:t>More so this behaviour </a:t>
            </a:r>
            <a:r>
              <a:rPr lang="en-GB" sz="1200" b="0" i="0" u="none" strike="noStrike" kern="1200" baseline="0" dirty="0" smtClean="0">
                <a:solidFill>
                  <a:schemeClr val="tx1"/>
                </a:solidFill>
                <a:latin typeface="+mn-lt"/>
                <a:ea typeface="+mn-ea"/>
                <a:cs typeface="+mn-cs"/>
              </a:rPr>
              <a:t>is not only indicative of general </a:t>
            </a:r>
            <a:r>
              <a:rPr lang="en-GB" sz="1200" b="0" i="0" u="none" strike="noStrike" kern="1200" baseline="0" dirty="0" smtClean="0">
                <a:solidFill>
                  <a:schemeClr val="tx1"/>
                </a:solidFill>
                <a:latin typeface="+mn-lt"/>
                <a:ea typeface="+mn-ea"/>
                <a:cs typeface="+mn-cs"/>
              </a:rPr>
              <a:t>familialistic values </a:t>
            </a:r>
            <a:r>
              <a:rPr lang="en-GB" sz="1200" b="0" i="0" u="none" strike="noStrike" kern="1200" baseline="0" dirty="0" smtClean="0">
                <a:solidFill>
                  <a:schemeClr val="tx1"/>
                </a:solidFill>
                <a:latin typeface="+mn-lt"/>
                <a:ea typeface="+mn-ea"/>
                <a:cs typeface="+mn-cs"/>
              </a:rPr>
              <a:t>but feelings of parental responsibility for their adult children. </a:t>
            </a:r>
            <a:endParaRPr lang="en-GB" sz="1200" b="0" i="0" u="none" strike="noStrike" kern="1200" baseline="0" dirty="0" smtClean="0">
              <a:solidFill>
                <a:schemeClr val="tx1"/>
              </a:solidFill>
              <a:latin typeface="+mn-lt"/>
              <a:ea typeface="+mn-ea"/>
              <a:cs typeface="+mn-cs"/>
            </a:endParaRPr>
          </a:p>
          <a:p>
            <a:pPr marL="0" indent="0">
              <a:buNone/>
            </a:pPr>
            <a:r>
              <a:rPr lang="de-DE" sz="1200" b="0" i="0" u="none" strike="noStrike" kern="1200" baseline="0" dirty="0" err="1" smtClean="0">
                <a:solidFill>
                  <a:schemeClr val="tx1"/>
                </a:solidFill>
                <a:latin typeface="+mn-lt"/>
                <a:ea typeface="+mn-ea"/>
                <a:cs typeface="+mn-cs"/>
              </a:rPr>
              <a:t>Example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such </a:t>
            </a:r>
            <a:r>
              <a:rPr lang="de-DE" sz="1200" b="0" i="0" u="none" strike="noStrike" kern="1200" baseline="0" dirty="0" err="1" smtClean="0">
                <a:solidFill>
                  <a:schemeClr val="tx1"/>
                </a:solidFill>
                <a:latin typeface="+mn-lt"/>
                <a:ea typeface="+mn-ea"/>
                <a:cs typeface="+mn-cs"/>
              </a:rPr>
              <a:t>as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help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paperwork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daily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chores</a:t>
            </a:r>
            <a:r>
              <a:rPr lang="de-DE" sz="1200" b="0" i="0" u="none" strike="noStrike" kern="1200" baseline="0" dirty="0" smtClean="0">
                <a:solidFill>
                  <a:schemeClr val="tx1"/>
                </a:solidFill>
                <a:latin typeface="+mn-lt"/>
                <a:ea typeface="+mn-ea"/>
                <a:cs typeface="+mn-cs"/>
              </a:rPr>
              <a:t> etc.</a:t>
            </a:r>
          </a:p>
          <a:p>
            <a:pPr marL="0" indent="0">
              <a:buNone/>
            </a:pPr>
            <a:endParaRPr lang="de-DE" sz="1200" b="0" i="0" u="none" strike="noStrike" kern="1200" baseline="0" dirty="0" smtClean="0">
              <a:solidFill>
                <a:schemeClr val="tx1"/>
              </a:solidFill>
              <a:latin typeface="+mn-lt"/>
              <a:ea typeface="+mn-ea"/>
              <a:cs typeface="+mn-cs"/>
            </a:endParaRPr>
          </a:p>
          <a:p>
            <a:pPr marL="0" indent="0">
              <a:buNone/>
            </a:pPr>
            <a:r>
              <a:rPr lang="de-DE" sz="1200" b="0" i="0" u="none" strike="noStrike" kern="1200" baseline="0" dirty="0" smtClean="0">
                <a:solidFill>
                  <a:schemeClr val="tx1"/>
                </a:solidFill>
                <a:latin typeface="+mn-lt"/>
                <a:ea typeface="+mn-ea"/>
                <a:cs typeface="+mn-cs"/>
              </a:rPr>
              <a:t>IV. </a:t>
            </a:r>
            <a:r>
              <a:rPr lang="de-DE" sz="1200" b="0" i="0" u="none" strike="noStrike" kern="1200" baseline="0" dirty="0" err="1" smtClean="0">
                <a:solidFill>
                  <a:schemeClr val="tx1"/>
                </a:solidFill>
                <a:latin typeface="+mn-lt"/>
                <a:ea typeface="+mn-ea"/>
                <a:cs typeface="+mn-cs"/>
              </a:rPr>
              <a:t>Generous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welfare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state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policies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commonly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decline</a:t>
            </a:r>
            <a:r>
              <a:rPr lang="de-DE" sz="1200" b="0" i="0" u="none" strike="noStrike" kern="1200" baseline="0" dirty="0" smtClean="0">
                <a:solidFill>
                  <a:schemeClr val="tx1"/>
                </a:solidFill>
                <a:latin typeface="+mn-lt"/>
                <a:ea typeface="+mn-ea"/>
                <a:cs typeface="+mn-cs"/>
              </a:rPr>
              <a:t> in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solidarity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financially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stable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parents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their</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children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monetarily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than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offering</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cohabitation</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8</a:t>
            </a:fld>
            <a:endParaRPr lang="de-DE"/>
          </a:p>
        </p:txBody>
      </p:sp>
    </p:spTree>
    <p:extLst>
      <p:ext uri="{BB962C8B-B14F-4D97-AF65-F5344CB8AC3E}">
        <p14:creationId xmlns:p14="http://schemas.microsoft.com/office/powerpoint/2010/main" val="7055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9</a:t>
            </a:fld>
            <a:endParaRPr lang="de-DE"/>
          </a:p>
        </p:txBody>
      </p:sp>
    </p:spTree>
    <p:extLst>
      <p:ext uri="{BB962C8B-B14F-4D97-AF65-F5344CB8AC3E}">
        <p14:creationId xmlns:p14="http://schemas.microsoft.com/office/powerpoint/2010/main" val="218869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25E9EC0-A59C-4987-9EC1-7BBA60ADA00A}" type="datetimeFigureOut">
              <a:rPr lang="de-DE" smtClean="0"/>
              <a:t>30.04.2018</a:t>
            </a:fld>
            <a:endParaRPr lang="de-DE"/>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609FD11-19D5-41A7-90CB-B951E582815C}" type="slidenum">
              <a:rPr lang="de-DE" smtClean="0"/>
              <a:t>‹Nr.›</a:t>
            </a:fld>
            <a:endParaRPr lang="de-DE"/>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de-DE"/>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609FD11-19D5-41A7-90CB-B951E582815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
        <p:nvSpPr>
          <p:cNvPr id="7" name="Title 6"/>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9" name="Date Placeholder 8"/>
          <p:cNvSpPr>
            <a:spLocks noGrp="1"/>
          </p:cNvSpPr>
          <p:nvPr>
            <p:ph type="dt" sz="half" idx="10"/>
          </p:nvPr>
        </p:nvSpPr>
        <p:spPr/>
        <p:txBody>
          <a:bodyPr/>
          <a:lstStyle>
            <a:lvl1pPr>
              <a:defRPr>
                <a:solidFill>
                  <a:srgbClr val="FFFFFF"/>
                </a:solidFill>
              </a:defRPr>
            </a:lvl1pPr>
          </a:lstStyle>
          <a:p>
            <a:fld id="{525E9EC0-A59C-4987-9EC1-7BBA60ADA00A}" type="datetimeFigureOut">
              <a:rPr lang="de-DE" smtClean="0"/>
              <a:t>30.04.2018</a:t>
            </a:fld>
            <a:endParaRPr lang="de-DE"/>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609FD11-19D5-41A7-90CB-B951E582815C}" type="slidenum">
              <a:rPr lang="de-DE" smtClean="0"/>
              <a:t>‹Nr.›</a:t>
            </a:fld>
            <a:endParaRPr lang="de-DE"/>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de-DE"/>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8" name="Title 7"/>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25E9EC0-A59C-4987-9EC1-7BBA60ADA00A}" type="datetimeFigureOut">
              <a:rPr lang="de-DE" smtClean="0"/>
              <a:t>30.04.2018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5E9EC0-A59C-4987-9EC1-7BBA60ADA00A}" type="datetimeFigureOut">
              <a:rPr lang="de-DE" smtClean="0"/>
              <a:t>30.04.2018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09FD11-19D5-41A7-90CB-B951E582815C}" type="slidenum">
              <a:rPr lang="de-DE" smtClean="0"/>
              <a:t>‹Nr.›</a:t>
            </a:fld>
            <a:endParaRPr lang="de-DE"/>
          </a:p>
        </p:txBody>
      </p:sp>
      <p:sp>
        <p:nvSpPr>
          <p:cNvPr id="6" name="Title 5"/>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25E9EC0-A59C-4987-9EC1-7BBA60ADA00A}" type="datetimeFigureOut">
              <a:rPr lang="de-DE" smtClean="0"/>
              <a:t>30.04.2018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609FD11-19D5-41A7-90CB-B951E582815C}" type="slidenum">
              <a:rPr lang="de-DE" smtClean="0"/>
              <a:t>‹Nr.›</a:t>
            </a:fld>
            <a:endParaRPr lang="de-DE"/>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de-DE" smtClean="0"/>
              <a:t>Titelmasterformat durch Klicken bearbeiten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de-DE" smtClean="0"/>
              <a:t>Titelmasterformat durch Klicken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25E9EC0-A59C-4987-9EC1-7BBA60ADA00A}" type="datetimeFigureOut">
              <a:rPr lang="de-DE" smtClean="0"/>
              <a:t>30.04.2018</a:t>
            </a:fld>
            <a:endParaRPr lang="de-DE"/>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de-DE"/>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609FD11-19D5-41A7-90CB-B951E582815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528" y="2852936"/>
            <a:ext cx="6553200" cy="1368152"/>
          </a:xfrm>
        </p:spPr>
        <p:txBody>
          <a:bodyPr>
            <a:noAutofit/>
          </a:bodyPr>
          <a:lstStyle/>
          <a:p>
            <a:pPr algn="ctr"/>
            <a:r>
              <a:rPr lang="de-DE" sz="2400" dirty="0" err="1" smtClean="0"/>
              <a:t>Examining</a:t>
            </a:r>
            <a:r>
              <a:rPr lang="de-DE" sz="2400" dirty="0" smtClean="0"/>
              <a:t> </a:t>
            </a:r>
            <a:r>
              <a:rPr lang="de-DE" sz="2400" dirty="0" err="1" smtClean="0"/>
              <a:t>the</a:t>
            </a:r>
            <a:r>
              <a:rPr lang="de-DE" sz="2400" dirty="0" smtClean="0"/>
              <a:t> </a:t>
            </a:r>
            <a:r>
              <a:rPr lang="de-DE" sz="2400" dirty="0" err="1" smtClean="0"/>
              <a:t>influence</a:t>
            </a:r>
            <a:r>
              <a:rPr lang="de-DE" sz="2400" dirty="0" smtClean="0"/>
              <a:t> </a:t>
            </a:r>
            <a:r>
              <a:rPr lang="de-DE" sz="2400" dirty="0" err="1" smtClean="0"/>
              <a:t>of</a:t>
            </a:r>
            <a:r>
              <a:rPr lang="de-DE" sz="2400" dirty="0" smtClean="0"/>
              <a:t> parent</a:t>
            </a:r>
            <a:r>
              <a:rPr lang="de-DE" sz="2400" dirty="0" smtClean="0"/>
              <a:t>al familialistic </a:t>
            </a:r>
            <a:r>
              <a:rPr lang="de-DE" sz="2400" dirty="0" err="1" smtClean="0"/>
              <a:t>solidarity</a:t>
            </a:r>
            <a:r>
              <a:rPr lang="de-DE" sz="2400" dirty="0" smtClean="0"/>
              <a:t> on </a:t>
            </a:r>
            <a:r>
              <a:rPr lang="de-DE" sz="2400" dirty="0" err="1" smtClean="0"/>
              <a:t>cohabitation</a:t>
            </a:r>
            <a:r>
              <a:rPr lang="de-DE" sz="2400" dirty="0" smtClean="0"/>
              <a:t> </a:t>
            </a:r>
            <a:r>
              <a:rPr lang="de-DE" sz="2400" dirty="0" err="1" smtClean="0"/>
              <a:t>between</a:t>
            </a:r>
            <a:r>
              <a:rPr lang="de-DE" sz="2400" dirty="0" smtClean="0"/>
              <a:t> </a:t>
            </a:r>
            <a:r>
              <a:rPr lang="de-DE" sz="2400" dirty="0" err="1" smtClean="0"/>
              <a:t>young</a:t>
            </a:r>
            <a:r>
              <a:rPr lang="de-DE" sz="2400" dirty="0" smtClean="0"/>
              <a:t> </a:t>
            </a:r>
            <a:r>
              <a:rPr lang="de-DE" sz="2400" dirty="0" err="1" smtClean="0"/>
              <a:t>adults</a:t>
            </a:r>
            <a:r>
              <a:rPr lang="de-DE" sz="2400" dirty="0" smtClean="0"/>
              <a:t> </a:t>
            </a:r>
            <a:r>
              <a:rPr lang="de-DE" sz="2400" dirty="0" err="1" smtClean="0"/>
              <a:t>and</a:t>
            </a:r>
            <a:r>
              <a:rPr lang="de-DE" sz="2400" dirty="0" smtClean="0"/>
              <a:t> </a:t>
            </a:r>
            <a:r>
              <a:rPr lang="de-DE" sz="2400" dirty="0" err="1" smtClean="0"/>
              <a:t>their</a:t>
            </a:r>
            <a:r>
              <a:rPr lang="de-DE" sz="2400" dirty="0" smtClean="0"/>
              <a:t> </a:t>
            </a:r>
            <a:r>
              <a:rPr lang="de-DE" sz="2400" dirty="0" err="1" smtClean="0"/>
              <a:t>parents</a:t>
            </a:r>
            <a:r>
              <a:rPr lang="de-DE" sz="2400" dirty="0" smtClean="0"/>
              <a:t> </a:t>
            </a:r>
            <a:r>
              <a:rPr lang="de-DE" sz="2400" dirty="0" err="1" smtClean="0"/>
              <a:t>across</a:t>
            </a:r>
            <a:r>
              <a:rPr lang="de-DE" sz="2400" dirty="0" smtClean="0"/>
              <a:t> </a:t>
            </a:r>
            <a:r>
              <a:rPr lang="de-DE" sz="2400" dirty="0"/>
              <a:t>E</a:t>
            </a:r>
            <a:r>
              <a:rPr lang="de-DE" sz="2400" dirty="0" smtClean="0"/>
              <a:t>urope</a:t>
            </a:r>
            <a:endParaRPr lang="de-DE" sz="2400" dirty="0"/>
          </a:p>
        </p:txBody>
      </p:sp>
      <p:sp>
        <p:nvSpPr>
          <p:cNvPr id="2" name="Titel 1"/>
          <p:cNvSpPr>
            <a:spLocks noGrp="1"/>
          </p:cNvSpPr>
          <p:nvPr>
            <p:ph type="title"/>
          </p:nvPr>
        </p:nvSpPr>
        <p:spPr>
          <a:xfrm>
            <a:off x="395536" y="980728"/>
            <a:ext cx="6324600" cy="1460872"/>
          </a:xfrm>
        </p:spPr>
        <p:txBody>
          <a:bodyPr>
            <a:normAutofit/>
          </a:bodyPr>
          <a:lstStyle/>
          <a:p>
            <a:pPr algn="ctr"/>
            <a:r>
              <a:rPr lang="en-US" sz="3600" dirty="0" smtClean="0"/>
              <a:t>There is no place like the </a:t>
            </a:r>
            <a:r>
              <a:rPr lang="en-US" sz="3600" dirty="0" smtClean="0"/>
              <a:t>parents’ </a:t>
            </a:r>
            <a:r>
              <a:rPr lang="en-US" sz="3600" dirty="0" smtClean="0"/>
              <a:t>home</a:t>
            </a:r>
            <a:endParaRPr lang="en-US" sz="3600" dirty="0"/>
          </a:p>
        </p:txBody>
      </p:sp>
      <p:sp>
        <p:nvSpPr>
          <p:cNvPr id="4" name="Textfeld 3"/>
          <p:cNvSpPr txBox="1"/>
          <p:nvPr/>
        </p:nvSpPr>
        <p:spPr>
          <a:xfrm>
            <a:off x="683568" y="5517232"/>
            <a:ext cx="5688632" cy="646331"/>
          </a:xfrm>
          <a:prstGeom prst="rect">
            <a:avLst/>
          </a:prstGeom>
          <a:solidFill>
            <a:schemeClr val="bg1"/>
          </a:solidFill>
          <a:ln>
            <a:solidFill>
              <a:schemeClr val="tx1"/>
            </a:solidFill>
          </a:ln>
        </p:spPr>
        <p:txBody>
          <a:bodyPr wrap="square" rtlCol="0">
            <a:spAutoFit/>
          </a:bodyPr>
          <a:lstStyle/>
          <a:p>
            <a:pPr algn="ctr"/>
            <a:r>
              <a:rPr lang="de-DE" dirty="0" smtClean="0">
                <a:solidFill>
                  <a:srgbClr val="4D4D4D"/>
                </a:solidFill>
              </a:rPr>
              <a:t>Julia Büschges, </a:t>
            </a:r>
            <a:r>
              <a:rPr lang="de-DE" dirty="0" smtClean="0">
                <a:solidFill>
                  <a:srgbClr val="4D4D4D"/>
                </a:solidFill>
              </a:rPr>
              <a:t>Robert Koch Institute, Berlin</a:t>
            </a:r>
          </a:p>
          <a:p>
            <a:pPr algn="ctr"/>
            <a:r>
              <a:rPr lang="de-DE" dirty="0" smtClean="0">
                <a:solidFill>
                  <a:srgbClr val="4D4D4D"/>
                </a:solidFill>
              </a:rPr>
              <a:t>Isabelle Fischer, LEAD Graduate School, Tübingen</a:t>
            </a:r>
            <a:endParaRPr lang="de-DE" dirty="0">
              <a:solidFill>
                <a:srgbClr val="4D4D4D"/>
              </a:solidFill>
            </a:endParaRPr>
          </a:p>
        </p:txBody>
      </p:sp>
    </p:spTree>
    <p:extLst>
      <p:ext uri="{BB962C8B-B14F-4D97-AF65-F5344CB8AC3E}">
        <p14:creationId xmlns:p14="http://schemas.microsoft.com/office/powerpoint/2010/main" val="92614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814388" indent="-342900"/>
            <a:r>
              <a:rPr lang="en-GB" dirty="0" smtClean="0"/>
              <a:t>Parents indicate number of family members supported (0-3) &amp; frequency (1-5)</a:t>
            </a:r>
          </a:p>
          <a:p>
            <a:pPr marL="1085850" indent="0">
              <a:buNone/>
            </a:pPr>
            <a:endParaRPr lang="en-GB" dirty="0" smtClean="0"/>
          </a:p>
          <a:p>
            <a:pPr marL="814388" indent="-342900"/>
            <a:r>
              <a:rPr lang="en-GB" dirty="0" smtClean="0"/>
              <a:t>Calculation</a:t>
            </a:r>
            <a:r>
              <a:rPr lang="en-GB" dirty="0" smtClean="0"/>
              <a:t>:</a:t>
            </a:r>
            <a:endParaRPr lang="en-GB" dirty="0" smtClean="0"/>
          </a:p>
        </p:txBody>
      </p:sp>
      <p:sp>
        <p:nvSpPr>
          <p:cNvPr id="2" name="Titel 1"/>
          <p:cNvSpPr>
            <a:spLocks noGrp="1"/>
          </p:cNvSpPr>
          <p:nvPr>
            <p:ph type="title"/>
          </p:nvPr>
        </p:nvSpPr>
        <p:spPr>
          <a:xfrm>
            <a:off x="395536" y="476672"/>
            <a:ext cx="8260672" cy="1080120"/>
          </a:xfrm>
        </p:spPr>
        <p:txBody>
          <a:bodyPr>
            <a:normAutofit/>
          </a:bodyPr>
          <a:lstStyle/>
          <a:p>
            <a:r>
              <a:rPr lang="de-DE" dirty="0" err="1" smtClean="0"/>
              <a:t>Operationalization</a:t>
            </a:r>
            <a:r>
              <a:rPr lang="de-DE" dirty="0" smtClean="0"/>
              <a:t>:</a:t>
            </a:r>
            <a:br>
              <a:rPr lang="de-DE" dirty="0" smtClean="0"/>
            </a:br>
            <a:r>
              <a:rPr lang="en-GB" dirty="0" smtClean="0"/>
              <a:t>Parental </a:t>
            </a:r>
            <a:r>
              <a:rPr lang="en-GB" dirty="0"/>
              <a:t>familial </a:t>
            </a:r>
            <a:r>
              <a:rPr lang="en-GB" dirty="0" smtClean="0"/>
              <a:t>support</a:t>
            </a:r>
            <a:endParaRPr lang="de-DE" dirty="0"/>
          </a:p>
        </p:txBody>
      </p:sp>
    </p:spTree>
    <p:extLst>
      <p:ext uri="{BB962C8B-B14F-4D97-AF65-F5344CB8AC3E}">
        <p14:creationId xmlns:p14="http://schemas.microsoft.com/office/powerpoint/2010/main" val="32649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Results</a:t>
            </a:r>
            <a:r>
              <a:rPr lang="de-DE" dirty="0" smtClean="0"/>
              <a:t>: Familial Support</a:t>
            </a:r>
            <a:endParaRPr lang="de-DE" dirty="0"/>
          </a:p>
        </p:txBody>
      </p:sp>
      <p:sp>
        <p:nvSpPr>
          <p:cNvPr id="5" name="Inhaltsplatzhalter 4"/>
          <p:cNvSpPr>
            <a:spLocks noGrp="1"/>
          </p:cNvSpPr>
          <p:nvPr>
            <p:ph idx="1"/>
          </p:nvPr>
        </p:nvSpPr>
        <p:spPr/>
        <p:txBody>
          <a:bodyPr/>
          <a:lstStyle/>
          <a:p>
            <a:endParaRPr lang="en-GB"/>
          </a:p>
        </p:txBody>
      </p:sp>
    </p:spTree>
    <p:extLst>
      <p:ext uri="{BB962C8B-B14F-4D97-AF65-F5344CB8AC3E}">
        <p14:creationId xmlns:p14="http://schemas.microsoft.com/office/powerpoint/2010/main" val="260854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Results</a:t>
            </a:r>
            <a:r>
              <a:rPr lang="de-DE" dirty="0" smtClean="0"/>
              <a:t>: </a:t>
            </a:r>
            <a:r>
              <a:rPr lang="de-DE" dirty="0" err="1" smtClean="0"/>
              <a:t>Contextual</a:t>
            </a:r>
            <a:r>
              <a:rPr lang="de-DE" dirty="0" smtClean="0"/>
              <a:t> </a:t>
            </a:r>
            <a:r>
              <a:rPr lang="de-DE" dirty="0" err="1" smtClean="0"/>
              <a:t>factors</a:t>
            </a:r>
            <a:endParaRPr lang="de-DE"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52402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de-DE" dirty="0"/>
          </a:p>
        </p:txBody>
      </p:sp>
      <p:sp>
        <p:nvSpPr>
          <p:cNvPr id="3" name="Inhaltsplatzhalter 2"/>
          <p:cNvSpPr>
            <a:spLocks noGrp="1"/>
          </p:cNvSpPr>
          <p:nvPr>
            <p:ph idx="1"/>
          </p:nvPr>
        </p:nvSpPr>
        <p:spPr/>
        <p:txBody>
          <a:bodyPr>
            <a:normAutofit/>
          </a:bodyPr>
          <a:lstStyle/>
          <a:p>
            <a:r>
              <a:rPr lang="de-DE" dirty="0" smtClean="0"/>
              <a:t>Keep </a:t>
            </a:r>
            <a:r>
              <a:rPr lang="de-DE" dirty="0" err="1" smtClean="0"/>
              <a:t>young</a:t>
            </a:r>
            <a:r>
              <a:rPr lang="de-DE" dirty="0" smtClean="0"/>
              <a:t> </a:t>
            </a:r>
            <a:r>
              <a:rPr lang="de-DE" dirty="0" err="1" smtClean="0"/>
              <a:t>adults</a:t>
            </a:r>
            <a:r>
              <a:rPr lang="de-DE" dirty="0" smtClean="0"/>
              <a:t> </a:t>
            </a:r>
            <a:r>
              <a:rPr lang="de-DE" dirty="0" err="1" smtClean="0"/>
              <a:t>whose</a:t>
            </a:r>
            <a:r>
              <a:rPr lang="de-DE" dirty="0" smtClean="0"/>
              <a:t> </a:t>
            </a:r>
            <a:r>
              <a:rPr lang="de-DE" dirty="0" err="1" smtClean="0"/>
              <a:t>parents</a:t>
            </a:r>
            <a:r>
              <a:rPr lang="de-DE" dirty="0" smtClean="0"/>
              <a:t> </a:t>
            </a:r>
            <a:r>
              <a:rPr lang="de-DE" dirty="0" err="1" smtClean="0"/>
              <a:t>are</a:t>
            </a:r>
            <a:r>
              <a:rPr lang="de-DE" dirty="0" smtClean="0"/>
              <a:t> </a:t>
            </a:r>
            <a:r>
              <a:rPr lang="de-DE" dirty="0" err="1" smtClean="0"/>
              <a:t>separated</a:t>
            </a:r>
            <a:r>
              <a:rPr lang="de-DE" dirty="0" smtClean="0"/>
              <a:t>?</a:t>
            </a:r>
          </a:p>
          <a:p>
            <a:pPr marL="365760" lvl="1" indent="0">
              <a:buNone/>
            </a:pPr>
            <a:r>
              <a:rPr lang="de-DE" sz="2000" dirty="0" smtClean="0"/>
              <a:t>+ </a:t>
            </a:r>
            <a:r>
              <a:rPr lang="de-DE" sz="2000" dirty="0" err="1" smtClean="0"/>
              <a:t>No</a:t>
            </a:r>
            <a:r>
              <a:rPr lang="de-DE" sz="2000" dirty="0" smtClean="0"/>
              <a:t> </a:t>
            </a:r>
            <a:r>
              <a:rPr lang="de-DE" sz="2000" dirty="0" err="1" smtClean="0"/>
              <a:t>bias</a:t>
            </a:r>
            <a:r>
              <a:rPr lang="de-DE" sz="2000" dirty="0" smtClean="0"/>
              <a:t> </a:t>
            </a:r>
            <a:r>
              <a:rPr lang="de-DE" sz="2000" dirty="0" err="1" smtClean="0"/>
              <a:t>regarding</a:t>
            </a:r>
            <a:r>
              <a:rPr lang="de-DE" sz="2000" dirty="0" smtClean="0"/>
              <a:t> </a:t>
            </a:r>
            <a:r>
              <a:rPr lang="de-DE" sz="2000" dirty="0" err="1" smtClean="0"/>
              <a:t>family</a:t>
            </a:r>
            <a:r>
              <a:rPr lang="de-DE" sz="2000" dirty="0" smtClean="0"/>
              <a:t> </a:t>
            </a:r>
            <a:r>
              <a:rPr lang="de-DE" sz="2000" dirty="0" err="1" smtClean="0"/>
              <a:t>structure</a:t>
            </a:r>
            <a:endParaRPr lang="de-DE" sz="2000" dirty="0" smtClean="0"/>
          </a:p>
          <a:p>
            <a:pPr marL="365760" lvl="1" indent="0">
              <a:buNone/>
            </a:pPr>
            <a:r>
              <a:rPr lang="de-DE" sz="2000" dirty="0" smtClean="0"/>
              <a:t> - A </a:t>
            </a:r>
            <a:r>
              <a:rPr lang="de-DE" sz="2000" dirty="0" err="1" smtClean="0"/>
              <a:t>separated</a:t>
            </a:r>
            <a:r>
              <a:rPr lang="de-DE" sz="2000" dirty="0" smtClean="0"/>
              <a:t> </a:t>
            </a:r>
            <a:r>
              <a:rPr lang="de-DE" sz="2000" dirty="0" err="1" smtClean="0"/>
              <a:t>parent</a:t>
            </a:r>
            <a:r>
              <a:rPr lang="de-DE" sz="2000" dirty="0" smtClean="0"/>
              <a:t> </a:t>
            </a:r>
            <a:r>
              <a:rPr lang="de-DE" sz="2000" dirty="0" err="1" smtClean="0"/>
              <a:t>might</a:t>
            </a:r>
            <a:r>
              <a:rPr lang="de-DE" sz="2000" dirty="0" smtClean="0"/>
              <a:t> not </a:t>
            </a:r>
            <a:r>
              <a:rPr lang="de-DE" sz="2000" dirty="0" err="1" smtClean="0"/>
              <a:t>have</a:t>
            </a:r>
            <a:r>
              <a:rPr lang="de-DE" sz="2000" dirty="0" smtClean="0"/>
              <a:t> </a:t>
            </a:r>
            <a:r>
              <a:rPr lang="de-DE" sz="2000" dirty="0" err="1" smtClean="0"/>
              <a:t>to</a:t>
            </a:r>
            <a:r>
              <a:rPr lang="de-DE" sz="2000" dirty="0" smtClean="0"/>
              <a:t> </a:t>
            </a:r>
            <a:r>
              <a:rPr lang="de-DE" sz="2000" dirty="0" err="1" smtClean="0"/>
              <a:t>offer</a:t>
            </a:r>
            <a:r>
              <a:rPr lang="de-DE" sz="2000" dirty="0" smtClean="0"/>
              <a:t> </a:t>
            </a:r>
            <a:r>
              <a:rPr lang="de-DE" sz="2000" dirty="0" err="1" smtClean="0"/>
              <a:t>cohabitation</a:t>
            </a:r>
            <a:r>
              <a:rPr lang="de-DE" sz="2000" dirty="0" smtClean="0"/>
              <a:t> </a:t>
            </a:r>
            <a:r>
              <a:rPr lang="de-DE" sz="2000" dirty="0" err="1" smtClean="0"/>
              <a:t>to</a:t>
            </a:r>
            <a:r>
              <a:rPr lang="de-DE" sz="2000" dirty="0" smtClean="0"/>
              <a:t> a </a:t>
            </a:r>
            <a:r>
              <a:rPr lang="de-DE" sz="2000" dirty="0" err="1" smtClean="0"/>
              <a:t>young</a:t>
            </a:r>
            <a:r>
              <a:rPr lang="de-DE" sz="2000" dirty="0" smtClean="0"/>
              <a:t> adult in </a:t>
            </a:r>
            <a:r>
              <a:rPr lang="de-DE" sz="2000" dirty="0" err="1" smtClean="0"/>
              <a:t>need</a:t>
            </a:r>
            <a:r>
              <a:rPr lang="de-DE" sz="2000" dirty="0" smtClean="0"/>
              <a:t> </a:t>
            </a:r>
            <a:r>
              <a:rPr lang="de-DE" sz="2000" dirty="0" err="1" smtClean="0"/>
              <a:t>if</a:t>
            </a:r>
            <a:r>
              <a:rPr lang="de-DE" sz="2000" dirty="0" smtClean="0"/>
              <a:t> </a:t>
            </a:r>
            <a:r>
              <a:rPr lang="de-DE" sz="2000" dirty="0" err="1" smtClean="0"/>
              <a:t>the</a:t>
            </a:r>
            <a:r>
              <a:rPr lang="de-DE" sz="2000" dirty="0" smtClean="0"/>
              <a:t> </a:t>
            </a:r>
            <a:r>
              <a:rPr lang="de-DE" sz="2000" dirty="0" err="1" smtClean="0"/>
              <a:t>other</a:t>
            </a:r>
            <a:r>
              <a:rPr lang="de-DE" sz="2000" dirty="0" smtClean="0"/>
              <a:t> </a:t>
            </a:r>
            <a:r>
              <a:rPr lang="de-DE" sz="2000" dirty="0" err="1" smtClean="0"/>
              <a:t>parent</a:t>
            </a:r>
            <a:r>
              <a:rPr lang="de-DE" sz="2000" dirty="0" smtClean="0"/>
              <a:t> </a:t>
            </a:r>
            <a:r>
              <a:rPr lang="de-DE" sz="2000" dirty="0" err="1" smtClean="0"/>
              <a:t>does</a:t>
            </a:r>
            <a:r>
              <a:rPr lang="de-DE" sz="2000" dirty="0" smtClean="0"/>
              <a:t> so</a:t>
            </a:r>
          </a:p>
          <a:p>
            <a:pPr marL="901700" lvl="1" indent="0" defTabSz="901700"/>
            <a:r>
              <a:rPr lang="de-DE" sz="2000" dirty="0" smtClean="0"/>
              <a:t> </a:t>
            </a:r>
            <a:r>
              <a:rPr lang="de-DE" sz="2000" dirty="0" err="1" smtClean="0"/>
              <a:t>no</a:t>
            </a:r>
            <a:r>
              <a:rPr lang="de-DE" sz="2000" dirty="0" smtClean="0"/>
              <a:t> </a:t>
            </a:r>
            <a:r>
              <a:rPr lang="de-DE" sz="2000" dirty="0" err="1" smtClean="0"/>
              <a:t>information</a:t>
            </a:r>
            <a:r>
              <a:rPr lang="de-DE" sz="2000" dirty="0" smtClean="0"/>
              <a:t> </a:t>
            </a:r>
            <a:r>
              <a:rPr lang="de-DE" sz="2000" dirty="0" err="1" smtClean="0"/>
              <a:t>whether</a:t>
            </a:r>
            <a:r>
              <a:rPr lang="de-DE" sz="2000" dirty="0" smtClean="0"/>
              <a:t> </a:t>
            </a:r>
            <a:r>
              <a:rPr lang="de-DE" sz="2000" dirty="0" err="1" smtClean="0"/>
              <a:t>child</a:t>
            </a:r>
            <a:r>
              <a:rPr lang="de-DE" sz="2000" dirty="0" smtClean="0"/>
              <a:t> </a:t>
            </a:r>
            <a:r>
              <a:rPr lang="de-DE" sz="2000" dirty="0" err="1" smtClean="0"/>
              <a:t>is</a:t>
            </a:r>
            <a:r>
              <a:rPr lang="de-DE" sz="2000" dirty="0" smtClean="0"/>
              <a:t> </a:t>
            </a:r>
            <a:r>
              <a:rPr lang="de-DE" sz="2000" dirty="0" err="1" smtClean="0"/>
              <a:t>living</a:t>
            </a:r>
            <a:r>
              <a:rPr lang="de-DE" sz="2000" dirty="0" smtClean="0"/>
              <a:t> on </a:t>
            </a:r>
            <a:r>
              <a:rPr lang="de-DE" sz="2000" dirty="0" err="1" smtClean="0"/>
              <a:t>its</a:t>
            </a:r>
            <a:r>
              <a:rPr lang="de-DE" sz="2000" dirty="0" smtClean="0"/>
              <a:t> </a:t>
            </a:r>
            <a:r>
              <a:rPr lang="de-DE" sz="2000" dirty="0" err="1" smtClean="0"/>
              <a:t>own</a:t>
            </a:r>
            <a:r>
              <a:rPr lang="de-DE" sz="2000" dirty="0" smtClean="0"/>
              <a:t> </a:t>
            </a:r>
            <a:r>
              <a:rPr lang="de-DE" sz="2000" dirty="0" err="1" smtClean="0"/>
              <a:t>or</a:t>
            </a:r>
            <a:r>
              <a:rPr lang="de-DE" sz="2000" dirty="0" smtClean="0"/>
              <a:t> </a:t>
            </a:r>
            <a:r>
              <a:rPr lang="de-DE" sz="2000" dirty="0" err="1" smtClean="0"/>
              <a:t>with</a:t>
            </a:r>
            <a:r>
              <a:rPr lang="de-DE" sz="2000" dirty="0" smtClean="0"/>
              <a:t> </a:t>
            </a:r>
            <a:r>
              <a:rPr lang="de-DE" sz="2000" dirty="0" err="1" smtClean="0"/>
              <a:t>other</a:t>
            </a:r>
            <a:r>
              <a:rPr lang="de-DE" sz="2000" dirty="0" smtClean="0"/>
              <a:t> </a:t>
            </a:r>
            <a:r>
              <a:rPr lang="de-DE" sz="2000" dirty="0" err="1" smtClean="0"/>
              <a:t>parent</a:t>
            </a:r>
            <a:endParaRPr lang="en-GB" sz="2000" dirty="0"/>
          </a:p>
        </p:txBody>
      </p:sp>
    </p:spTree>
    <p:extLst>
      <p:ext uri="{BB962C8B-B14F-4D97-AF65-F5344CB8AC3E}">
        <p14:creationId xmlns:p14="http://schemas.microsoft.com/office/powerpoint/2010/main" val="3329524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752600"/>
            <a:ext cx="8229600" cy="4556720"/>
          </a:xfrm>
        </p:spPr>
        <p:txBody>
          <a:bodyPr>
            <a:normAutofit/>
          </a:bodyPr>
          <a:lstStyle/>
          <a:p>
            <a:r>
              <a:rPr lang="en-GB" dirty="0"/>
              <a:t>Key driver of residential autonomy: economic independence </a:t>
            </a:r>
            <a:r>
              <a:rPr lang="en-GB" sz="1600" dirty="0"/>
              <a:t>(Furstenberg et al., </a:t>
            </a:r>
            <a:r>
              <a:rPr lang="en-GB" sz="1600" dirty="0" smtClean="0"/>
              <a:t>2008)</a:t>
            </a:r>
          </a:p>
          <a:p>
            <a:pPr marL="114300" indent="0">
              <a:buNone/>
            </a:pPr>
            <a:endParaRPr lang="en-GB" sz="1600" dirty="0"/>
          </a:p>
          <a:p>
            <a:pPr marL="114300" indent="0">
              <a:buNone/>
            </a:pPr>
            <a:endParaRPr lang="de-DE" dirty="0"/>
          </a:p>
          <a:p>
            <a:pPr>
              <a:buFont typeface="Wingdings" panose="05000000000000000000" pitchFamily="2" charset="2"/>
              <a:buChar char="Ø"/>
            </a:pPr>
            <a:r>
              <a:rPr lang="de-DE" dirty="0" err="1"/>
              <a:t>Cohabitation</a:t>
            </a:r>
            <a:r>
              <a:rPr lang="de-DE" dirty="0"/>
              <a:t> </a:t>
            </a:r>
            <a:r>
              <a:rPr lang="de-DE" dirty="0" err="1"/>
              <a:t>as</a:t>
            </a:r>
            <a:r>
              <a:rPr lang="de-DE" dirty="0"/>
              <a:t> an </a:t>
            </a:r>
            <a:r>
              <a:rPr lang="de-DE" dirty="0" err="1"/>
              <a:t>information</a:t>
            </a:r>
            <a:r>
              <a:rPr lang="de-DE" dirty="0"/>
              <a:t> </a:t>
            </a:r>
            <a:r>
              <a:rPr lang="de-DE" dirty="0" err="1"/>
              <a:t>source</a:t>
            </a:r>
            <a:r>
              <a:rPr lang="de-DE" dirty="0"/>
              <a:t> </a:t>
            </a:r>
            <a:r>
              <a:rPr lang="en-GB" dirty="0">
                <a:solidFill>
                  <a:schemeClr val="accent6">
                    <a:lumMod val="75000"/>
                  </a:schemeClr>
                </a:solidFill>
              </a:rPr>
              <a:t>indicating which economic insecurities are not sufficiently counterbalanced by existing welfare policies</a:t>
            </a:r>
            <a:endParaRPr lang="de-DE" dirty="0">
              <a:solidFill>
                <a:schemeClr val="accent6">
                  <a:lumMod val="75000"/>
                </a:schemeClr>
              </a:solidFill>
            </a:endParaRPr>
          </a:p>
          <a:p>
            <a:endParaRPr lang="en-GB" dirty="0"/>
          </a:p>
        </p:txBody>
      </p:sp>
      <p:sp>
        <p:nvSpPr>
          <p:cNvPr id="2" name="Titel 1"/>
          <p:cNvSpPr>
            <a:spLocks noGrp="1"/>
          </p:cNvSpPr>
          <p:nvPr>
            <p:ph type="title"/>
          </p:nvPr>
        </p:nvSpPr>
        <p:spPr>
          <a:xfrm>
            <a:off x="381000" y="476671"/>
            <a:ext cx="8381260" cy="864097"/>
          </a:xfrm>
        </p:spPr>
        <p:txBody>
          <a:bodyPr>
            <a:normAutofit/>
          </a:bodyPr>
          <a:lstStyle/>
          <a:p>
            <a:r>
              <a:rPr lang="de-DE" dirty="0" smtClean="0"/>
              <a:t>Motivation</a:t>
            </a:r>
            <a:endParaRPr lang="en-GB" dirty="0"/>
          </a:p>
        </p:txBody>
      </p:sp>
    </p:spTree>
    <p:extLst>
      <p:ext uri="{BB962C8B-B14F-4D97-AF65-F5344CB8AC3E}">
        <p14:creationId xmlns:p14="http://schemas.microsoft.com/office/powerpoint/2010/main" val="93786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435280" cy="4752528"/>
          </a:xfrm>
        </p:spPr>
        <p:txBody>
          <a:bodyPr>
            <a:normAutofit/>
          </a:bodyPr>
          <a:lstStyle/>
          <a:p>
            <a:pPr>
              <a:buFont typeface="Wingdings" panose="05000000000000000000" pitchFamily="2" charset="2"/>
              <a:buChar char="Ø"/>
            </a:pPr>
            <a:r>
              <a:rPr lang="en-GB" dirty="0" smtClean="0"/>
              <a:t>Which </a:t>
            </a:r>
            <a:r>
              <a:rPr lang="en-GB" dirty="0"/>
              <a:t>factors contribute to the parental recognition of young adults’ needs relating to residency</a:t>
            </a:r>
            <a:r>
              <a:rPr lang="en-GB" dirty="0" smtClean="0"/>
              <a:t>?</a:t>
            </a:r>
          </a:p>
          <a:p>
            <a:pPr>
              <a:buFont typeface="Wingdings" panose="05000000000000000000" pitchFamily="2" charset="2"/>
              <a:buChar char="Ø"/>
            </a:pPr>
            <a:endParaRPr lang="en-GB" dirty="0"/>
          </a:p>
          <a:p>
            <a:pPr marL="260350" indent="0">
              <a:buNone/>
            </a:pPr>
            <a:r>
              <a:rPr lang="en-GB" dirty="0" smtClean="0"/>
              <a:t>Assuming </a:t>
            </a:r>
            <a:r>
              <a:rPr lang="en-GB" dirty="0"/>
              <a:t>stronger parental familialistic values:</a:t>
            </a:r>
          </a:p>
          <a:p>
            <a:pPr lvl="1"/>
            <a:r>
              <a:rPr lang="en-GB" sz="2000" dirty="0"/>
              <a:t>Do adult siblings in the parental household increase the likelihood of co-residency for the young adult</a:t>
            </a:r>
            <a:r>
              <a:rPr lang="en-GB" sz="2000" dirty="0" smtClean="0"/>
              <a:t>?</a:t>
            </a:r>
          </a:p>
          <a:p>
            <a:pPr lvl="1"/>
            <a:endParaRPr lang="en-GB" sz="2000" dirty="0"/>
          </a:p>
          <a:p>
            <a:pPr lvl="1"/>
            <a:r>
              <a:rPr lang="en-GB" sz="2000" dirty="0"/>
              <a:t>Is more frequent parental support of siblings outside of their household associated with an increased probability of intergenerational cohabitation?</a:t>
            </a:r>
          </a:p>
          <a:p>
            <a:pPr>
              <a:buFont typeface="Wingdings" panose="05000000000000000000" pitchFamily="2" charset="2"/>
              <a:buChar char="Ø"/>
            </a:pPr>
            <a:endParaRPr lang="en-GB" dirty="0" smtClean="0"/>
          </a:p>
          <a:p>
            <a:endParaRPr lang="de-DE" dirty="0"/>
          </a:p>
        </p:txBody>
      </p:sp>
      <p:sp>
        <p:nvSpPr>
          <p:cNvPr id="2" name="Titel 1"/>
          <p:cNvSpPr>
            <a:spLocks noGrp="1"/>
          </p:cNvSpPr>
          <p:nvPr>
            <p:ph type="title"/>
          </p:nvPr>
        </p:nvSpPr>
        <p:spPr/>
        <p:txBody>
          <a:bodyPr/>
          <a:lstStyle/>
          <a:p>
            <a:r>
              <a:rPr lang="de-DE" dirty="0" err="1" smtClean="0"/>
              <a:t>research</a:t>
            </a:r>
            <a:r>
              <a:rPr lang="de-DE" dirty="0" smtClean="0"/>
              <a:t> </a:t>
            </a:r>
            <a:r>
              <a:rPr lang="de-DE" dirty="0" err="1" smtClean="0"/>
              <a:t>question</a:t>
            </a:r>
            <a:r>
              <a:rPr lang="de-DE" dirty="0" smtClean="0"/>
              <a:t> </a:t>
            </a:r>
            <a:endParaRPr lang="de-DE" dirty="0"/>
          </a:p>
        </p:txBody>
      </p:sp>
    </p:spTree>
    <p:extLst>
      <p:ext uri="{BB962C8B-B14F-4D97-AF65-F5344CB8AC3E}">
        <p14:creationId xmlns:p14="http://schemas.microsoft.com/office/powerpoint/2010/main" val="406408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392488"/>
          </a:xfrm>
        </p:spPr>
        <p:txBody>
          <a:bodyPr>
            <a:normAutofit/>
          </a:bodyPr>
          <a:lstStyle/>
          <a:p>
            <a:r>
              <a:rPr lang="en-GB" dirty="0" smtClean="0"/>
              <a:t>Most </a:t>
            </a:r>
            <a:r>
              <a:rPr lang="en-GB" dirty="0"/>
              <a:t>young adults leave the parental home between 20 and 30. However, the share of adult children co-residing with their parents is rising  </a:t>
            </a:r>
            <a:r>
              <a:rPr lang="en-GB" sz="1600" dirty="0"/>
              <a:t>(e.g. </a:t>
            </a:r>
            <a:r>
              <a:rPr lang="en-GB" sz="1600" dirty="0" err="1"/>
              <a:t>Ogg</a:t>
            </a:r>
            <a:r>
              <a:rPr lang="en-GB" sz="1600" dirty="0"/>
              <a:t> and </a:t>
            </a:r>
            <a:r>
              <a:rPr lang="en-GB" sz="1600" dirty="0" err="1"/>
              <a:t>Renaut</a:t>
            </a:r>
            <a:r>
              <a:rPr lang="en-GB" sz="1600" dirty="0"/>
              <a:t>, 2006; Kaplan, 2012 </a:t>
            </a:r>
            <a:r>
              <a:rPr lang="en-GB" sz="1600" dirty="0" smtClean="0"/>
              <a:t>)</a:t>
            </a:r>
          </a:p>
          <a:p>
            <a:endParaRPr lang="en-GB" dirty="0"/>
          </a:p>
          <a:p>
            <a:r>
              <a:rPr lang="en-GB" dirty="0"/>
              <a:t>Previous studies either focus on the age of home-leaving, cohabitation due to parental care dependencies, or examine IC across all phases of life </a:t>
            </a:r>
            <a:r>
              <a:rPr lang="en-GB" sz="1600" dirty="0"/>
              <a:t>(e.g. </a:t>
            </a:r>
            <a:r>
              <a:rPr lang="en-GB" sz="1600" dirty="0" err="1"/>
              <a:t>Isengard</a:t>
            </a:r>
            <a:r>
              <a:rPr lang="en-GB" sz="1600" dirty="0"/>
              <a:t> &amp; Szydlik, 2012</a:t>
            </a:r>
            <a:r>
              <a:rPr lang="en-GB" sz="1600" dirty="0" smtClean="0"/>
              <a:t>) </a:t>
            </a:r>
          </a:p>
          <a:p>
            <a:pPr lvl="1">
              <a:buFont typeface="Wingdings" panose="05000000000000000000" pitchFamily="2" charset="2"/>
              <a:buChar char="Ø"/>
            </a:pPr>
            <a:r>
              <a:rPr lang="en-GB" sz="2000" dirty="0" smtClean="0"/>
              <a:t>Yet</a:t>
            </a:r>
            <a:r>
              <a:rPr lang="en-GB" sz="2000" dirty="0"/>
              <a:t>, it is crucial to study it in the more independent stages of </a:t>
            </a:r>
            <a:r>
              <a:rPr lang="en-GB" sz="2000" dirty="0" smtClean="0"/>
              <a:t>life</a:t>
            </a:r>
            <a:endParaRPr lang="en-GB" sz="2000" dirty="0"/>
          </a:p>
          <a:p>
            <a:endParaRPr lang="en-GB" dirty="0" smtClean="0"/>
          </a:p>
          <a:p>
            <a:pPr marL="114300" indent="0">
              <a:buNone/>
            </a:pPr>
            <a:endParaRPr lang="de-DE" sz="2800" dirty="0"/>
          </a:p>
        </p:txBody>
      </p:sp>
      <p:sp>
        <p:nvSpPr>
          <p:cNvPr id="2" name="Titel 1"/>
          <p:cNvSpPr>
            <a:spLocks noGrp="1"/>
          </p:cNvSpPr>
          <p:nvPr>
            <p:ph type="title"/>
          </p:nvPr>
        </p:nvSpPr>
        <p:spPr>
          <a:xfrm>
            <a:off x="381000" y="476671"/>
            <a:ext cx="8381260" cy="864097"/>
          </a:xfrm>
        </p:spPr>
        <p:txBody>
          <a:bodyPr>
            <a:normAutofit/>
          </a:bodyPr>
          <a:lstStyle/>
          <a:p>
            <a:r>
              <a:rPr lang="de-DE" dirty="0" err="1" smtClean="0"/>
              <a:t>Previous</a:t>
            </a:r>
            <a:r>
              <a:rPr lang="de-DE" dirty="0" smtClean="0"/>
              <a:t> </a:t>
            </a:r>
            <a:r>
              <a:rPr lang="de-DE" dirty="0" err="1" smtClean="0"/>
              <a:t>research</a:t>
            </a:r>
            <a:endParaRPr lang="en-GB" dirty="0"/>
          </a:p>
        </p:txBody>
      </p:sp>
    </p:spTree>
    <p:extLst>
      <p:ext uri="{BB962C8B-B14F-4D97-AF65-F5344CB8AC3E}">
        <p14:creationId xmlns:p14="http://schemas.microsoft.com/office/powerpoint/2010/main" val="182359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571500" indent="-457200">
              <a:buFont typeface="+mj-lt"/>
              <a:buAutoNum type="arabicParenR"/>
            </a:pPr>
            <a:r>
              <a:rPr lang="en-GB" dirty="0" smtClean="0"/>
              <a:t>Micro level</a:t>
            </a:r>
          </a:p>
          <a:p>
            <a:pPr marL="1528763"/>
            <a:r>
              <a:rPr lang="en-GB" dirty="0" smtClean="0"/>
              <a:t>opportunities: e.g. living space</a:t>
            </a:r>
          </a:p>
          <a:p>
            <a:pPr marL="1528763"/>
            <a:r>
              <a:rPr lang="en-GB" dirty="0" smtClean="0"/>
              <a:t>needs: economic, social, care </a:t>
            </a:r>
            <a:endParaRPr lang="en-GB" dirty="0" smtClean="0"/>
          </a:p>
          <a:p>
            <a:pPr marL="1300163" indent="0">
              <a:buNone/>
            </a:pPr>
            <a:endParaRPr lang="en-GB" dirty="0" smtClean="0"/>
          </a:p>
          <a:p>
            <a:pPr marL="571500" indent="-457200">
              <a:buFont typeface="+mj-lt"/>
              <a:buAutoNum type="arabicParenR" startAt="2"/>
            </a:pPr>
            <a:r>
              <a:rPr lang="en-GB" dirty="0" smtClean="0"/>
              <a:t>Meso level</a:t>
            </a:r>
          </a:p>
          <a:p>
            <a:pPr marL="1528763"/>
            <a:r>
              <a:rPr lang="en-GB" dirty="0" smtClean="0"/>
              <a:t>family structure: e.g. relationship status, number of children </a:t>
            </a:r>
            <a:r>
              <a:rPr lang="en-GB" dirty="0" smtClean="0"/>
              <a:t>of both generations</a:t>
            </a:r>
          </a:p>
          <a:p>
            <a:pPr marL="1300163" indent="0">
              <a:buNone/>
            </a:pPr>
            <a:endParaRPr lang="en-GB" dirty="0" smtClean="0"/>
          </a:p>
          <a:p>
            <a:pPr marL="571500" indent="-457200">
              <a:buFont typeface="+mj-lt"/>
              <a:buAutoNum type="arabicParenR" startAt="3"/>
            </a:pPr>
            <a:r>
              <a:rPr lang="en-GB" dirty="0" smtClean="0"/>
              <a:t>Macro level </a:t>
            </a:r>
          </a:p>
          <a:p>
            <a:pPr marL="1528763"/>
            <a:r>
              <a:rPr lang="en-GB" dirty="0" smtClean="0"/>
              <a:t>cultural-contextual factors: e.g. national family expenses, overall economic situation</a:t>
            </a:r>
            <a:endParaRPr lang="en-GB" dirty="0"/>
          </a:p>
        </p:txBody>
      </p:sp>
      <p:sp>
        <p:nvSpPr>
          <p:cNvPr id="2" name="Titel 1"/>
          <p:cNvSpPr>
            <a:spLocks noGrp="1"/>
          </p:cNvSpPr>
          <p:nvPr>
            <p:ph type="title"/>
          </p:nvPr>
        </p:nvSpPr>
        <p:spPr>
          <a:xfrm>
            <a:off x="323528" y="408372"/>
            <a:ext cx="8424936" cy="1039427"/>
          </a:xfrm>
        </p:spPr>
        <p:txBody>
          <a:bodyPr>
            <a:normAutofit fontScale="90000"/>
          </a:bodyPr>
          <a:lstStyle/>
          <a:p>
            <a:r>
              <a:rPr lang="de-DE" dirty="0" smtClean="0"/>
              <a:t>Szydlik‘s </a:t>
            </a:r>
            <a:r>
              <a:rPr lang="de-DE" dirty="0" err="1" smtClean="0"/>
              <a:t>theory</a:t>
            </a:r>
            <a:r>
              <a:rPr lang="de-DE" dirty="0" smtClean="0"/>
              <a:t> of intergenerational solidarity </a:t>
            </a:r>
            <a:endParaRPr lang="de-DE" dirty="0"/>
          </a:p>
        </p:txBody>
      </p:sp>
    </p:spTree>
    <p:extLst>
      <p:ext uri="{BB962C8B-B14F-4D97-AF65-F5344CB8AC3E}">
        <p14:creationId xmlns:p14="http://schemas.microsoft.com/office/powerpoint/2010/main" val="71052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752528"/>
          </a:xfrm>
        </p:spPr>
        <p:txBody>
          <a:bodyPr>
            <a:normAutofit/>
          </a:bodyPr>
          <a:lstStyle/>
          <a:p>
            <a:r>
              <a:rPr lang="de-DE" dirty="0" smtClean="0"/>
              <a:t>On </a:t>
            </a:r>
            <a:r>
              <a:rPr lang="de-DE" dirty="0" err="1" smtClean="0"/>
              <a:t>the</a:t>
            </a:r>
            <a:r>
              <a:rPr lang="de-DE" dirty="0" smtClean="0"/>
              <a:t> individual </a:t>
            </a:r>
            <a:r>
              <a:rPr lang="de-DE" dirty="0" err="1" smtClean="0"/>
              <a:t>level</a:t>
            </a:r>
            <a:r>
              <a:rPr lang="de-DE" dirty="0" smtClean="0"/>
              <a:t>, do </a:t>
            </a:r>
            <a:r>
              <a:rPr lang="de-DE" dirty="0" err="1" smtClean="0"/>
              <a:t>only</a:t>
            </a:r>
            <a:r>
              <a:rPr lang="de-DE" dirty="0" smtClean="0"/>
              <a:t> parental </a:t>
            </a:r>
            <a:r>
              <a:rPr lang="de-DE" dirty="0" err="1" smtClean="0"/>
              <a:t>and</a:t>
            </a:r>
            <a:r>
              <a:rPr lang="de-DE" dirty="0" smtClean="0"/>
              <a:t> </a:t>
            </a:r>
            <a:r>
              <a:rPr lang="de-DE" dirty="0" err="1" smtClean="0"/>
              <a:t>filial</a:t>
            </a:r>
            <a:r>
              <a:rPr lang="de-DE" dirty="0" smtClean="0"/>
              <a:t> </a:t>
            </a:r>
            <a:r>
              <a:rPr lang="de-DE" dirty="0" err="1" smtClean="0"/>
              <a:t>needs</a:t>
            </a:r>
            <a:r>
              <a:rPr lang="de-DE" dirty="0" smtClean="0"/>
              <a:t> </a:t>
            </a:r>
            <a:r>
              <a:rPr lang="de-DE" dirty="0" err="1" smtClean="0"/>
              <a:t>and</a:t>
            </a:r>
            <a:r>
              <a:rPr lang="de-DE" dirty="0" smtClean="0"/>
              <a:t> </a:t>
            </a:r>
            <a:r>
              <a:rPr lang="de-DE" dirty="0" err="1" smtClean="0"/>
              <a:t>opportunities</a:t>
            </a:r>
            <a:r>
              <a:rPr lang="de-DE" dirty="0" smtClean="0"/>
              <a:t> </a:t>
            </a:r>
            <a:r>
              <a:rPr lang="de-DE" dirty="0" err="1" smtClean="0"/>
              <a:t>impact</a:t>
            </a:r>
            <a:r>
              <a:rPr lang="de-DE" dirty="0" smtClean="0"/>
              <a:t> </a:t>
            </a:r>
            <a:r>
              <a:rPr lang="de-DE" dirty="0" err="1" smtClean="0"/>
              <a:t>whether</a:t>
            </a:r>
            <a:r>
              <a:rPr lang="de-DE" dirty="0" smtClean="0"/>
              <a:t> </a:t>
            </a:r>
            <a:r>
              <a:rPr lang="de-DE" dirty="0" err="1" smtClean="0"/>
              <a:t>they</a:t>
            </a:r>
            <a:r>
              <a:rPr lang="de-DE" dirty="0" smtClean="0"/>
              <a:t> live </a:t>
            </a:r>
            <a:r>
              <a:rPr lang="de-DE" dirty="0" err="1" smtClean="0"/>
              <a:t>together</a:t>
            </a:r>
            <a:r>
              <a:rPr lang="de-DE" dirty="0" smtClean="0"/>
              <a:t>?</a:t>
            </a:r>
          </a:p>
          <a:p>
            <a:pPr marL="114300" indent="0">
              <a:buNone/>
            </a:pPr>
            <a:endParaRPr lang="de-DE" dirty="0"/>
          </a:p>
          <a:p>
            <a:pPr>
              <a:buFont typeface="Wingdings" panose="05000000000000000000" pitchFamily="2" charset="2"/>
              <a:buChar char="§"/>
            </a:pPr>
            <a:r>
              <a:rPr lang="de-DE" dirty="0" err="1" smtClean="0"/>
              <a:t>No</a:t>
            </a:r>
            <a:r>
              <a:rPr lang="de-DE" dirty="0" smtClean="0"/>
              <a:t>! </a:t>
            </a:r>
            <a:r>
              <a:rPr lang="de-DE" dirty="0" smtClean="0"/>
              <a:t>Familialistic </a:t>
            </a:r>
            <a:r>
              <a:rPr lang="de-DE" dirty="0" err="1" smtClean="0"/>
              <a:t>values</a:t>
            </a:r>
            <a:r>
              <a:rPr lang="de-DE" dirty="0" smtClean="0"/>
              <a:t> also </a:t>
            </a:r>
            <a:r>
              <a:rPr lang="de-DE" dirty="0" err="1" smtClean="0"/>
              <a:t>play</a:t>
            </a:r>
            <a:r>
              <a:rPr lang="de-DE" dirty="0" smtClean="0"/>
              <a:t> </a:t>
            </a:r>
            <a:r>
              <a:rPr lang="de-DE" dirty="0" smtClean="0"/>
              <a:t>a </a:t>
            </a:r>
            <a:r>
              <a:rPr lang="de-DE" dirty="0" err="1" smtClean="0"/>
              <a:t>role</a:t>
            </a:r>
            <a:endParaRPr lang="en-GB" dirty="0" smtClean="0"/>
          </a:p>
          <a:p>
            <a:pPr marL="1100138" indent="-342900">
              <a:buFont typeface="Wingdings" panose="05000000000000000000" pitchFamily="2" charset="2"/>
              <a:buChar char="§"/>
            </a:pPr>
            <a:r>
              <a:rPr lang="en-GB" dirty="0"/>
              <a:t>Taking in a relative in need implies a feeling of </a:t>
            </a:r>
            <a:r>
              <a:rPr lang="en-GB" dirty="0" smtClean="0"/>
              <a:t>solidarity</a:t>
            </a:r>
          </a:p>
          <a:p>
            <a:pPr marL="757238" indent="0">
              <a:buNone/>
            </a:pPr>
            <a:endParaRPr lang="en-GB" dirty="0"/>
          </a:p>
          <a:p>
            <a:pPr>
              <a:buFont typeface="Wingdings" panose="05000000000000000000" pitchFamily="2" charset="2"/>
              <a:buChar char="Ø"/>
            </a:pPr>
            <a:r>
              <a:rPr lang="de-DE" b="1" dirty="0" smtClean="0"/>
              <a:t>Szydlik‘s </a:t>
            </a:r>
            <a:r>
              <a:rPr lang="de-DE" b="1" dirty="0" err="1" smtClean="0"/>
              <a:t>model</a:t>
            </a:r>
            <a:r>
              <a:rPr lang="de-DE" b="1" dirty="0" smtClean="0"/>
              <a:t> </a:t>
            </a:r>
            <a:r>
              <a:rPr lang="de-DE" b="1" dirty="0" err="1" smtClean="0"/>
              <a:t>neglects</a:t>
            </a:r>
            <a:r>
              <a:rPr lang="de-DE" b="1" dirty="0" smtClean="0"/>
              <a:t> </a:t>
            </a:r>
            <a:r>
              <a:rPr lang="de-DE" b="1" dirty="0" err="1" smtClean="0"/>
              <a:t>the</a:t>
            </a:r>
            <a:r>
              <a:rPr lang="de-DE" b="1" dirty="0" smtClean="0"/>
              <a:t> </a:t>
            </a:r>
            <a:r>
              <a:rPr lang="de-DE" b="1" dirty="0" err="1" smtClean="0"/>
              <a:t>influence</a:t>
            </a:r>
            <a:r>
              <a:rPr lang="de-DE" b="1" dirty="0" smtClean="0"/>
              <a:t> </a:t>
            </a:r>
            <a:r>
              <a:rPr lang="de-DE" b="1" dirty="0" err="1" smtClean="0"/>
              <a:t>of</a:t>
            </a:r>
            <a:r>
              <a:rPr lang="de-DE" b="1" dirty="0" smtClean="0"/>
              <a:t> </a:t>
            </a:r>
            <a:r>
              <a:rPr lang="de-DE" b="1" dirty="0" err="1" smtClean="0"/>
              <a:t>other</a:t>
            </a:r>
            <a:r>
              <a:rPr lang="de-DE" b="1" dirty="0" smtClean="0"/>
              <a:t> </a:t>
            </a:r>
            <a:r>
              <a:rPr lang="de-DE" b="1" dirty="0" err="1" smtClean="0"/>
              <a:t>forms</a:t>
            </a:r>
            <a:r>
              <a:rPr lang="de-DE" b="1" dirty="0" smtClean="0"/>
              <a:t> </a:t>
            </a:r>
            <a:r>
              <a:rPr lang="de-DE" b="1" dirty="0" err="1" smtClean="0"/>
              <a:t>of</a:t>
            </a:r>
            <a:r>
              <a:rPr lang="de-DE" b="1" dirty="0" smtClean="0"/>
              <a:t> </a:t>
            </a:r>
            <a:r>
              <a:rPr lang="de-DE" b="1" dirty="0" err="1" smtClean="0"/>
              <a:t>solidarity</a:t>
            </a:r>
            <a:r>
              <a:rPr lang="de-DE" b="1" dirty="0" smtClean="0"/>
              <a:t> on intergenerational </a:t>
            </a:r>
            <a:r>
              <a:rPr lang="de-DE" b="1" dirty="0" err="1" smtClean="0"/>
              <a:t>cohabitation</a:t>
            </a:r>
            <a:endParaRPr lang="de-DE" b="1" dirty="0" smtClean="0"/>
          </a:p>
          <a:p>
            <a:pPr>
              <a:buFont typeface="Wingdings" panose="05000000000000000000" pitchFamily="2" charset="2"/>
              <a:buChar char="Ø"/>
            </a:pPr>
            <a:endParaRPr lang="en-GB" b="1" dirty="0" smtClean="0"/>
          </a:p>
          <a:p>
            <a:pPr>
              <a:buFont typeface="Wingdings" panose="05000000000000000000" pitchFamily="2" charset="2"/>
              <a:buChar char="Ø"/>
            </a:pPr>
            <a:r>
              <a:rPr lang="en-GB" b="1" dirty="0" smtClean="0"/>
              <a:t>Introduction </a:t>
            </a:r>
            <a:r>
              <a:rPr lang="en-GB" b="1" dirty="0" smtClean="0"/>
              <a:t>of </a:t>
            </a:r>
            <a:r>
              <a:rPr lang="en-GB" b="1" dirty="0" smtClean="0"/>
              <a:t>a </a:t>
            </a:r>
            <a:r>
              <a:rPr lang="en-GB" b="1" dirty="0" smtClean="0"/>
              <a:t>third dimension</a:t>
            </a:r>
          </a:p>
          <a:p>
            <a:pPr marL="985838">
              <a:buFont typeface="Wingdings" panose="05000000000000000000" pitchFamily="2" charset="2"/>
              <a:buChar char="Ø"/>
            </a:pPr>
            <a:endParaRPr lang="en-GB" dirty="0"/>
          </a:p>
        </p:txBody>
      </p:sp>
      <p:sp>
        <p:nvSpPr>
          <p:cNvPr id="2" name="Titel 1"/>
          <p:cNvSpPr>
            <a:spLocks noGrp="1"/>
          </p:cNvSpPr>
          <p:nvPr>
            <p:ph type="title"/>
          </p:nvPr>
        </p:nvSpPr>
        <p:spPr/>
        <p:txBody>
          <a:bodyPr>
            <a:normAutofit/>
          </a:bodyPr>
          <a:lstStyle/>
          <a:p>
            <a:r>
              <a:rPr lang="de-DE" dirty="0" smtClean="0"/>
              <a:t>Critical </a:t>
            </a:r>
            <a:r>
              <a:rPr lang="de-DE" dirty="0" err="1" smtClean="0"/>
              <a:t>appraisal</a:t>
            </a:r>
            <a:r>
              <a:rPr lang="de-DE" dirty="0" smtClean="0"/>
              <a:t> </a:t>
            </a:r>
            <a:r>
              <a:rPr lang="de-DE" dirty="0" err="1" smtClean="0"/>
              <a:t>of</a:t>
            </a:r>
            <a:r>
              <a:rPr lang="de-DE" dirty="0" smtClean="0"/>
              <a:t> </a:t>
            </a:r>
            <a:r>
              <a:rPr lang="de-DE" dirty="0" err="1" smtClean="0"/>
              <a:t>szydlik</a:t>
            </a:r>
            <a:r>
              <a:rPr lang="de-DE" dirty="0" smtClean="0"/>
              <a:t> </a:t>
            </a:r>
            <a:endParaRPr lang="de-DE" dirty="0"/>
          </a:p>
        </p:txBody>
      </p:sp>
    </p:spTree>
    <p:extLst>
      <p:ext uri="{BB962C8B-B14F-4D97-AF65-F5344CB8AC3E}">
        <p14:creationId xmlns:p14="http://schemas.microsoft.com/office/powerpoint/2010/main" val="341874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187624" y="2636912"/>
            <a:ext cx="7499176" cy="3489251"/>
          </a:xfrm>
        </p:spPr>
        <p:txBody>
          <a:bodyPr>
            <a:normAutofit/>
          </a:bodyPr>
          <a:lstStyle/>
          <a:p>
            <a:pPr marL="571500" indent="-457200">
              <a:buFont typeface="+mj-lt"/>
              <a:buAutoNum type="arabicParenR"/>
            </a:pPr>
            <a:r>
              <a:rPr lang="de-DE" sz="2400" dirty="0" smtClean="0"/>
              <a:t>Individual </a:t>
            </a:r>
            <a:r>
              <a:rPr lang="de-DE" sz="2400" dirty="0" err="1" smtClean="0"/>
              <a:t>level</a:t>
            </a:r>
            <a:r>
              <a:rPr lang="de-DE" sz="2400" dirty="0" smtClean="0"/>
              <a:t>: </a:t>
            </a:r>
            <a:r>
              <a:rPr lang="de-DE" sz="2400" dirty="0" smtClean="0"/>
              <a:t>Young adult</a:t>
            </a:r>
          </a:p>
          <a:p>
            <a:pPr marL="571500" indent="-457200">
              <a:buFont typeface="+mj-lt"/>
              <a:buAutoNum type="arabicParenR"/>
            </a:pPr>
            <a:endParaRPr lang="de-DE" sz="2400" dirty="0" smtClean="0"/>
          </a:p>
          <a:p>
            <a:pPr marL="571500" indent="-457200">
              <a:buFont typeface="+mj-lt"/>
              <a:buAutoNum type="arabicParenR"/>
            </a:pPr>
            <a:r>
              <a:rPr lang="de-DE" sz="2400" dirty="0" err="1" smtClean="0"/>
              <a:t>Meso</a:t>
            </a:r>
            <a:r>
              <a:rPr lang="de-DE" sz="2400" dirty="0" smtClean="0"/>
              <a:t> </a:t>
            </a:r>
            <a:r>
              <a:rPr lang="de-DE" sz="2400" dirty="0" err="1" smtClean="0"/>
              <a:t>level</a:t>
            </a:r>
            <a:r>
              <a:rPr lang="de-DE" sz="2400" dirty="0" smtClean="0"/>
              <a:t>: Parental </a:t>
            </a:r>
            <a:r>
              <a:rPr lang="de-DE" sz="2400" dirty="0" err="1" smtClean="0"/>
              <a:t>household</a:t>
            </a:r>
            <a:endParaRPr lang="de-DE" sz="2400" dirty="0" smtClean="0"/>
          </a:p>
          <a:p>
            <a:pPr marL="571500" indent="-457200">
              <a:buFont typeface="+mj-lt"/>
              <a:buAutoNum type="arabicParenR"/>
            </a:pPr>
            <a:endParaRPr lang="en-GB" sz="2400" dirty="0" smtClean="0"/>
          </a:p>
          <a:p>
            <a:pPr marL="571500" indent="-457200">
              <a:buFont typeface="+mj-lt"/>
              <a:buAutoNum type="arabicParenR"/>
            </a:pPr>
            <a:r>
              <a:rPr lang="de-DE" sz="2400" dirty="0" err="1" smtClean="0"/>
              <a:t>Macro</a:t>
            </a:r>
            <a:r>
              <a:rPr lang="de-DE" sz="2400" dirty="0" smtClean="0"/>
              <a:t> </a:t>
            </a:r>
            <a:r>
              <a:rPr lang="de-DE" sz="2400" dirty="0" err="1" smtClean="0"/>
              <a:t>level</a:t>
            </a:r>
            <a:r>
              <a:rPr lang="de-DE" sz="2400" dirty="0" smtClean="0"/>
              <a:t>: Country </a:t>
            </a:r>
            <a:r>
              <a:rPr lang="de-DE" sz="2400" dirty="0" err="1" smtClean="0"/>
              <a:t>of</a:t>
            </a:r>
            <a:r>
              <a:rPr lang="de-DE" sz="2400" dirty="0" smtClean="0"/>
              <a:t> </a:t>
            </a:r>
            <a:r>
              <a:rPr lang="de-DE" sz="2400" dirty="0" err="1" smtClean="0"/>
              <a:t>residence</a:t>
            </a:r>
            <a:endParaRPr lang="de-DE" sz="2400" dirty="0" smtClean="0"/>
          </a:p>
        </p:txBody>
      </p:sp>
      <p:sp>
        <p:nvSpPr>
          <p:cNvPr id="2" name="Titel 1"/>
          <p:cNvSpPr>
            <a:spLocks noGrp="1"/>
          </p:cNvSpPr>
          <p:nvPr>
            <p:ph type="title"/>
          </p:nvPr>
        </p:nvSpPr>
        <p:spPr/>
        <p:txBody>
          <a:bodyPr/>
          <a:lstStyle/>
          <a:p>
            <a:r>
              <a:rPr lang="de-DE" dirty="0" smtClean="0"/>
              <a:t>Levels </a:t>
            </a:r>
            <a:r>
              <a:rPr lang="de-DE" dirty="0" err="1" smtClean="0"/>
              <a:t>of</a:t>
            </a:r>
            <a:r>
              <a:rPr lang="de-DE" dirty="0" smtClean="0"/>
              <a:t> Analysis</a:t>
            </a:r>
            <a:endParaRPr lang="en-GB" dirty="0"/>
          </a:p>
        </p:txBody>
      </p:sp>
    </p:spTree>
    <p:extLst>
      <p:ext uri="{BB962C8B-B14F-4D97-AF65-F5344CB8AC3E}">
        <p14:creationId xmlns:p14="http://schemas.microsoft.com/office/powerpoint/2010/main" val="100134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844824"/>
            <a:ext cx="8568952" cy="4680520"/>
          </a:xfrm>
        </p:spPr>
        <p:txBody>
          <a:bodyPr>
            <a:normAutofit lnSpcReduction="10000"/>
          </a:bodyPr>
          <a:lstStyle/>
          <a:p>
            <a:pPr marL="628650" indent="-514350">
              <a:buFont typeface="+mj-lt"/>
              <a:buAutoNum type="romanUcPeriod"/>
            </a:pPr>
            <a:r>
              <a:rPr lang="de-DE" dirty="0" smtClean="0">
                <a:solidFill>
                  <a:schemeClr val="accent6">
                    <a:lumMod val="75000"/>
                  </a:schemeClr>
                </a:solidFill>
              </a:rPr>
              <a:t>The </a:t>
            </a:r>
            <a:r>
              <a:rPr lang="de-DE" dirty="0" err="1" smtClean="0">
                <a:solidFill>
                  <a:schemeClr val="accent6">
                    <a:lumMod val="75000"/>
                  </a:schemeClr>
                </a:solidFill>
              </a:rPr>
              <a:t>presence</a:t>
            </a:r>
            <a:r>
              <a:rPr lang="de-DE" dirty="0" smtClean="0">
                <a:solidFill>
                  <a:schemeClr val="accent6">
                    <a:lumMod val="75000"/>
                  </a:schemeClr>
                </a:solidFill>
              </a:rPr>
              <a:t> </a:t>
            </a:r>
            <a:r>
              <a:rPr lang="de-DE" dirty="0" err="1" smtClean="0">
                <a:solidFill>
                  <a:schemeClr val="accent6">
                    <a:lumMod val="75000"/>
                  </a:schemeClr>
                </a:solidFill>
              </a:rPr>
              <a:t>of</a:t>
            </a:r>
            <a:r>
              <a:rPr lang="de-DE" dirty="0" smtClean="0">
                <a:solidFill>
                  <a:schemeClr val="accent6">
                    <a:lumMod val="75000"/>
                  </a:schemeClr>
                </a:solidFill>
              </a:rPr>
              <a:t> </a:t>
            </a:r>
            <a:r>
              <a:rPr lang="de-DE" dirty="0" err="1" smtClean="0">
                <a:solidFill>
                  <a:schemeClr val="accent6">
                    <a:lumMod val="75000"/>
                  </a:schemeClr>
                </a:solidFill>
              </a:rPr>
              <a:t>under-aged</a:t>
            </a:r>
            <a:r>
              <a:rPr lang="de-DE" dirty="0" smtClean="0">
                <a:solidFill>
                  <a:schemeClr val="accent6">
                    <a:lumMod val="75000"/>
                  </a:schemeClr>
                </a:solidFill>
              </a:rPr>
              <a:t> </a:t>
            </a:r>
            <a:r>
              <a:rPr lang="de-DE" dirty="0" err="1" smtClean="0">
                <a:solidFill>
                  <a:schemeClr val="accent6">
                    <a:lumMod val="75000"/>
                  </a:schemeClr>
                </a:solidFill>
              </a:rPr>
              <a:t>siblings</a:t>
            </a:r>
            <a:r>
              <a:rPr lang="de-DE" dirty="0" smtClean="0">
                <a:solidFill>
                  <a:schemeClr val="accent6">
                    <a:lumMod val="75000"/>
                  </a:schemeClr>
                </a:solidFill>
              </a:rPr>
              <a:t> in </a:t>
            </a:r>
            <a:r>
              <a:rPr lang="de-DE" dirty="0" err="1" smtClean="0">
                <a:solidFill>
                  <a:schemeClr val="accent6">
                    <a:lumMod val="75000"/>
                  </a:schemeClr>
                </a:solidFill>
              </a:rPr>
              <a:t>the</a:t>
            </a:r>
            <a:r>
              <a:rPr lang="de-DE" dirty="0" smtClean="0">
                <a:solidFill>
                  <a:schemeClr val="accent6">
                    <a:lumMod val="75000"/>
                  </a:schemeClr>
                </a:solidFill>
              </a:rPr>
              <a:t> parental </a:t>
            </a:r>
            <a:r>
              <a:rPr lang="de-DE" dirty="0" err="1" smtClean="0">
                <a:solidFill>
                  <a:schemeClr val="accent6">
                    <a:lumMod val="75000"/>
                  </a:schemeClr>
                </a:solidFill>
              </a:rPr>
              <a:t>home</a:t>
            </a:r>
            <a:r>
              <a:rPr lang="de-DE" dirty="0" smtClean="0">
                <a:solidFill>
                  <a:schemeClr val="accent6">
                    <a:lumMod val="75000"/>
                  </a:schemeClr>
                </a:solidFill>
              </a:rPr>
              <a:t> </a:t>
            </a:r>
            <a:r>
              <a:rPr lang="de-DE" dirty="0" err="1" smtClean="0">
                <a:solidFill>
                  <a:schemeClr val="accent6">
                    <a:lumMod val="75000"/>
                  </a:schemeClr>
                </a:solidFill>
              </a:rPr>
              <a:t>should</a:t>
            </a:r>
            <a:r>
              <a:rPr lang="de-DE" dirty="0" smtClean="0">
                <a:solidFill>
                  <a:schemeClr val="accent6">
                    <a:lumMod val="75000"/>
                  </a:schemeClr>
                </a:solidFill>
              </a:rPr>
              <a:t> </a:t>
            </a:r>
            <a:r>
              <a:rPr lang="de-DE" dirty="0" err="1" smtClean="0">
                <a:solidFill>
                  <a:schemeClr val="accent6">
                    <a:lumMod val="75000"/>
                  </a:schemeClr>
                </a:solidFill>
              </a:rPr>
              <a:t>reduce</a:t>
            </a:r>
            <a:r>
              <a:rPr lang="de-DE" dirty="0" smtClean="0">
                <a:solidFill>
                  <a:schemeClr val="accent6">
                    <a:lumMod val="75000"/>
                  </a:schemeClr>
                </a:solidFill>
              </a:rPr>
              <a:t> </a:t>
            </a:r>
            <a:r>
              <a:rPr lang="de-DE" dirty="0" err="1" smtClean="0">
                <a:solidFill>
                  <a:schemeClr val="accent6">
                    <a:lumMod val="75000"/>
                  </a:schemeClr>
                </a:solidFill>
              </a:rPr>
              <a:t>the</a:t>
            </a:r>
            <a:r>
              <a:rPr lang="de-DE" dirty="0" smtClean="0">
                <a:solidFill>
                  <a:schemeClr val="accent6">
                    <a:lumMod val="75000"/>
                  </a:schemeClr>
                </a:solidFill>
              </a:rPr>
              <a:t> </a:t>
            </a:r>
            <a:r>
              <a:rPr lang="de-DE" dirty="0" err="1" smtClean="0">
                <a:solidFill>
                  <a:schemeClr val="accent6">
                    <a:lumMod val="75000"/>
                  </a:schemeClr>
                </a:solidFill>
              </a:rPr>
              <a:t>likelihood</a:t>
            </a:r>
            <a:r>
              <a:rPr lang="de-DE" dirty="0" smtClean="0">
                <a:solidFill>
                  <a:schemeClr val="accent6">
                    <a:lumMod val="75000"/>
                  </a:schemeClr>
                </a:solidFill>
              </a:rPr>
              <a:t> </a:t>
            </a:r>
            <a:r>
              <a:rPr lang="de-DE" dirty="0" err="1" smtClean="0">
                <a:solidFill>
                  <a:schemeClr val="accent6">
                    <a:lumMod val="75000"/>
                  </a:schemeClr>
                </a:solidFill>
              </a:rPr>
              <a:t>of</a:t>
            </a:r>
            <a:r>
              <a:rPr lang="de-DE" dirty="0" smtClean="0">
                <a:solidFill>
                  <a:schemeClr val="accent6">
                    <a:lumMod val="75000"/>
                  </a:schemeClr>
                </a:solidFill>
              </a:rPr>
              <a:t> </a:t>
            </a:r>
            <a:r>
              <a:rPr lang="de-DE" dirty="0" err="1" smtClean="0">
                <a:solidFill>
                  <a:schemeClr val="accent6">
                    <a:lumMod val="75000"/>
                  </a:schemeClr>
                </a:solidFill>
              </a:rPr>
              <a:t>cohabitation</a:t>
            </a:r>
            <a:r>
              <a:rPr lang="de-DE" dirty="0" smtClean="0">
                <a:solidFill>
                  <a:schemeClr val="accent6">
                    <a:lumMod val="75000"/>
                  </a:schemeClr>
                </a:solidFill>
              </a:rPr>
              <a:t> </a:t>
            </a:r>
            <a:r>
              <a:rPr lang="de-DE" dirty="0" err="1" smtClean="0">
                <a:solidFill>
                  <a:schemeClr val="accent6">
                    <a:lumMod val="75000"/>
                  </a:schemeClr>
                </a:solidFill>
              </a:rPr>
              <a:t>between</a:t>
            </a:r>
            <a:r>
              <a:rPr lang="de-DE" dirty="0" smtClean="0">
                <a:solidFill>
                  <a:schemeClr val="accent6">
                    <a:lumMod val="75000"/>
                  </a:schemeClr>
                </a:solidFill>
              </a:rPr>
              <a:t> </a:t>
            </a:r>
            <a:r>
              <a:rPr lang="de-DE" dirty="0" err="1" smtClean="0">
                <a:solidFill>
                  <a:schemeClr val="accent6">
                    <a:lumMod val="75000"/>
                  </a:schemeClr>
                </a:solidFill>
              </a:rPr>
              <a:t>young</a:t>
            </a:r>
            <a:r>
              <a:rPr lang="de-DE" dirty="0" smtClean="0">
                <a:solidFill>
                  <a:schemeClr val="accent6">
                    <a:lumMod val="75000"/>
                  </a:schemeClr>
                </a:solidFill>
              </a:rPr>
              <a:t> </a:t>
            </a:r>
            <a:r>
              <a:rPr lang="de-DE" dirty="0" err="1" smtClean="0">
                <a:solidFill>
                  <a:schemeClr val="accent6">
                    <a:lumMod val="75000"/>
                  </a:schemeClr>
                </a:solidFill>
              </a:rPr>
              <a:t>adults</a:t>
            </a:r>
            <a:r>
              <a:rPr lang="de-DE" dirty="0" smtClean="0">
                <a:solidFill>
                  <a:schemeClr val="accent6">
                    <a:lumMod val="75000"/>
                  </a:schemeClr>
                </a:solidFill>
              </a:rPr>
              <a:t> </a:t>
            </a:r>
            <a:r>
              <a:rPr lang="de-DE" dirty="0" err="1" smtClean="0">
                <a:solidFill>
                  <a:schemeClr val="accent6">
                    <a:lumMod val="75000"/>
                  </a:schemeClr>
                </a:solidFill>
              </a:rPr>
              <a:t>and</a:t>
            </a:r>
            <a:r>
              <a:rPr lang="de-DE" dirty="0" smtClean="0">
                <a:solidFill>
                  <a:schemeClr val="accent6">
                    <a:lumMod val="75000"/>
                  </a:schemeClr>
                </a:solidFill>
              </a:rPr>
              <a:t> </a:t>
            </a:r>
            <a:r>
              <a:rPr lang="de-DE" dirty="0" err="1" smtClean="0">
                <a:solidFill>
                  <a:schemeClr val="accent6">
                    <a:lumMod val="75000"/>
                  </a:schemeClr>
                </a:solidFill>
              </a:rPr>
              <a:t>their</a:t>
            </a:r>
            <a:r>
              <a:rPr lang="de-DE" dirty="0" smtClean="0">
                <a:solidFill>
                  <a:schemeClr val="accent6">
                    <a:lumMod val="75000"/>
                  </a:schemeClr>
                </a:solidFill>
              </a:rPr>
              <a:t> </a:t>
            </a:r>
            <a:r>
              <a:rPr lang="de-DE" dirty="0" err="1" smtClean="0">
                <a:solidFill>
                  <a:schemeClr val="accent6">
                    <a:lumMod val="75000"/>
                  </a:schemeClr>
                </a:solidFill>
              </a:rPr>
              <a:t>parents</a:t>
            </a:r>
            <a:r>
              <a:rPr lang="de-DE" dirty="0" smtClean="0">
                <a:solidFill>
                  <a:schemeClr val="accent6">
                    <a:lumMod val="75000"/>
                  </a:schemeClr>
                </a:solidFill>
              </a:rPr>
              <a:t> </a:t>
            </a:r>
          </a:p>
          <a:p>
            <a:pPr marL="628650" indent="-514350">
              <a:buFont typeface="+mj-lt"/>
              <a:buAutoNum type="romanUcPeriod"/>
            </a:pPr>
            <a:endParaRPr lang="en-GB" dirty="0" smtClean="0">
              <a:solidFill>
                <a:schemeClr val="accent6">
                  <a:lumMod val="75000"/>
                </a:schemeClr>
              </a:solidFill>
            </a:endParaRPr>
          </a:p>
          <a:p>
            <a:pPr marL="628650" indent="-514350">
              <a:buFont typeface="+mj-lt"/>
              <a:buAutoNum type="romanUcPeriod"/>
            </a:pPr>
            <a:r>
              <a:rPr lang="de-DE" dirty="0" smtClean="0">
                <a:solidFill>
                  <a:schemeClr val="accent6">
                    <a:lumMod val="75000"/>
                  </a:schemeClr>
                </a:solidFill>
              </a:rPr>
              <a:t>Young </a:t>
            </a:r>
            <a:r>
              <a:rPr lang="de-DE" dirty="0" err="1" smtClean="0">
                <a:solidFill>
                  <a:schemeClr val="accent6">
                    <a:lumMod val="75000"/>
                  </a:schemeClr>
                </a:solidFill>
              </a:rPr>
              <a:t>adults</a:t>
            </a:r>
            <a:r>
              <a:rPr lang="de-DE" dirty="0" smtClean="0">
                <a:solidFill>
                  <a:schemeClr val="accent6">
                    <a:lumMod val="75000"/>
                  </a:schemeClr>
                </a:solidFill>
              </a:rPr>
              <a:t> </a:t>
            </a:r>
            <a:r>
              <a:rPr lang="de-DE" dirty="0" err="1" smtClean="0">
                <a:solidFill>
                  <a:schemeClr val="accent6">
                    <a:lumMod val="75000"/>
                  </a:schemeClr>
                </a:solidFill>
              </a:rPr>
              <a:t>whose</a:t>
            </a:r>
            <a:r>
              <a:rPr lang="de-DE" dirty="0" smtClean="0">
                <a:solidFill>
                  <a:schemeClr val="accent6">
                    <a:lumMod val="75000"/>
                  </a:schemeClr>
                </a:solidFill>
              </a:rPr>
              <a:t> </a:t>
            </a:r>
            <a:r>
              <a:rPr lang="de-DE" dirty="0" err="1" smtClean="0">
                <a:solidFill>
                  <a:schemeClr val="accent6">
                    <a:lumMod val="75000"/>
                  </a:schemeClr>
                </a:solidFill>
              </a:rPr>
              <a:t>parents</a:t>
            </a:r>
            <a:r>
              <a:rPr lang="de-DE" dirty="0" smtClean="0">
                <a:solidFill>
                  <a:schemeClr val="accent6">
                    <a:lumMod val="75000"/>
                  </a:schemeClr>
                </a:solidFill>
              </a:rPr>
              <a:t> </a:t>
            </a:r>
            <a:r>
              <a:rPr lang="de-DE" dirty="0" err="1" smtClean="0">
                <a:solidFill>
                  <a:schemeClr val="accent6">
                    <a:lumMod val="75000"/>
                  </a:schemeClr>
                </a:solidFill>
              </a:rPr>
              <a:t>already</a:t>
            </a:r>
            <a:r>
              <a:rPr lang="de-DE" dirty="0" smtClean="0">
                <a:solidFill>
                  <a:schemeClr val="accent6">
                    <a:lumMod val="75000"/>
                  </a:schemeClr>
                </a:solidFill>
              </a:rPr>
              <a:t> </a:t>
            </a:r>
            <a:r>
              <a:rPr lang="de-DE" dirty="0" err="1" smtClean="0">
                <a:solidFill>
                  <a:schemeClr val="accent6">
                    <a:lumMod val="75000"/>
                  </a:schemeClr>
                </a:solidFill>
              </a:rPr>
              <a:t>cohabitate</a:t>
            </a:r>
            <a:r>
              <a:rPr lang="de-DE" dirty="0" smtClean="0">
                <a:solidFill>
                  <a:schemeClr val="accent6">
                    <a:lumMod val="75000"/>
                  </a:schemeClr>
                </a:solidFill>
              </a:rPr>
              <a:t> </a:t>
            </a:r>
            <a:r>
              <a:rPr lang="de-DE" dirty="0" err="1" smtClean="0">
                <a:solidFill>
                  <a:schemeClr val="accent6">
                    <a:lumMod val="75000"/>
                  </a:schemeClr>
                </a:solidFill>
              </a:rPr>
              <a:t>with</a:t>
            </a:r>
            <a:r>
              <a:rPr lang="de-DE" dirty="0" smtClean="0">
                <a:solidFill>
                  <a:schemeClr val="accent6">
                    <a:lumMod val="75000"/>
                  </a:schemeClr>
                </a:solidFill>
              </a:rPr>
              <a:t> </a:t>
            </a:r>
            <a:r>
              <a:rPr lang="de-DE" dirty="0" err="1" smtClean="0">
                <a:solidFill>
                  <a:schemeClr val="accent6">
                    <a:lumMod val="75000"/>
                  </a:schemeClr>
                </a:solidFill>
              </a:rPr>
              <a:t>another</a:t>
            </a:r>
            <a:r>
              <a:rPr lang="de-DE" dirty="0" smtClean="0">
                <a:solidFill>
                  <a:schemeClr val="accent6">
                    <a:lumMod val="75000"/>
                  </a:schemeClr>
                </a:solidFill>
              </a:rPr>
              <a:t> </a:t>
            </a:r>
            <a:r>
              <a:rPr lang="de-DE" dirty="0" err="1" smtClean="0">
                <a:solidFill>
                  <a:schemeClr val="accent6">
                    <a:lumMod val="75000"/>
                  </a:schemeClr>
                </a:solidFill>
              </a:rPr>
              <a:t>young</a:t>
            </a:r>
            <a:r>
              <a:rPr lang="de-DE" dirty="0" smtClean="0">
                <a:solidFill>
                  <a:schemeClr val="accent6">
                    <a:lumMod val="75000"/>
                  </a:schemeClr>
                </a:solidFill>
              </a:rPr>
              <a:t> adult </a:t>
            </a:r>
            <a:r>
              <a:rPr lang="de-DE" dirty="0" err="1" smtClean="0">
                <a:solidFill>
                  <a:schemeClr val="accent6">
                    <a:lumMod val="75000"/>
                  </a:schemeClr>
                </a:solidFill>
              </a:rPr>
              <a:t>are</a:t>
            </a:r>
            <a:r>
              <a:rPr lang="de-DE" dirty="0" smtClean="0">
                <a:solidFill>
                  <a:schemeClr val="accent6">
                    <a:lumMod val="75000"/>
                  </a:schemeClr>
                </a:solidFill>
              </a:rPr>
              <a:t> </a:t>
            </a:r>
            <a:r>
              <a:rPr lang="de-DE" dirty="0" err="1" smtClean="0">
                <a:solidFill>
                  <a:schemeClr val="accent6">
                    <a:lumMod val="75000"/>
                  </a:schemeClr>
                </a:solidFill>
              </a:rPr>
              <a:t>more</a:t>
            </a:r>
            <a:r>
              <a:rPr lang="de-DE" dirty="0" smtClean="0">
                <a:solidFill>
                  <a:schemeClr val="accent6">
                    <a:lumMod val="75000"/>
                  </a:schemeClr>
                </a:solidFill>
              </a:rPr>
              <a:t> </a:t>
            </a:r>
            <a:r>
              <a:rPr lang="de-DE" dirty="0" err="1" smtClean="0">
                <a:solidFill>
                  <a:schemeClr val="accent6">
                    <a:lumMod val="75000"/>
                  </a:schemeClr>
                </a:solidFill>
              </a:rPr>
              <a:t>likely</a:t>
            </a:r>
            <a:r>
              <a:rPr lang="de-DE" dirty="0" smtClean="0">
                <a:solidFill>
                  <a:schemeClr val="accent6">
                    <a:lumMod val="75000"/>
                  </a:schemeClr>
                </a:solidFill>
              </a:rPr>
              <a:t> </a:t>
            </a:r>
            <a:r>
              <a:rPr lang="de-DE" dirty="0" err="1" smtClean="0">
                <a:solidFill>
                  <a:schemeClr val="accent6">
                    <a:lumMod val="75000"/>
                  </a:schemeClr>
                </a:solidFill>
              </a:rPr>
              <a:t>to</a:t>
            </a:r>
            <a:r>
              <a:rPr lang="de-DE" dirty="0" smtClean="0">
                <a:solidFill>
                  <a:schemeClr val="accent6">
                    <a:lumMod val="75000"/>
                  </a:schemeClr>
                </a:solidFill>
              </a:rPr>
              <a:t> live in </a:t>
            </a:r>
            <a:r>
              <a:rPr lang="de-DE" dirty="0" err="1" smtClean="0">
                <a:solidFill>
                  <a:schemeClr val="accent6">
                    <a:lumMod val="75000"/>
                  </a:schemeClr>
                </a:solidFill>
              </a:rPr>
              <a:t>the</a:t>
            </a:r>
            <a:r>
              <a:rPr lang="de-DE" dirty="0" smtClean="0">
                <a:solidFill>
                  <a:schemeClr val="accent6">
                    <a:lumMod val="75000"/>
                  </a:schemeClr>
                </a:solidFill>
              </a:rPr>
              <a:t> parental </a:t>
            </a:r>
            <a:r>
              <a:rPr lang="de-DE" dirty="0" err="1" smtClean="0">
                <a:solidFill>
                  <a:schemeClr val="accent6">
                    <a:lumMod val="75000"/>
                  </a:schemeClr>
                </a:solidFill>
              </a:rPr>
              <a:t>home</a:t>
            </a:r>
            <a:r>
              <a:rPr lang="de-DE" dirty="0" smtClean="0">
                <a:solidFill>
                  <a:schemeClr val="accent6">
                    <a:lumMod val="75000"/>
                  </a:schemeClr>
                </a:solidFill>
              </a:rPr>
              <a:t> </a:t>
            </a:r>
            <a:r>
              <a:rPr lang="de-DE" dirty="0" err="1" smtClean="0">
                <a:solidFill>
                  <a:schemeClr val="accent6">
                    <a:lumMod val="75000"/>
                  </a:schemeClr>
                </a:solidFill>
              </a:rPr>
              <a:t>than</a:t>
            </a:r>
            <a:r>
              <a:rPr lang="de-DE" dirty="0" smtClean="0">
                <a:solidFill>
                  <a:schemeClr val="accent6">
                    <a:lumMod val="75000"/>
                  </a:schemeClr>
                </a:solidFill>
              </a:rPr>
              <a:t> </a:t>
            </a:r>
            <a:r>
              <a:rPr lang="de-DE" dirty="0" err="1" smtClean="0">
                <a:solidFill>
                  <a:schemeClr val="accent6">
                    <a:lumMod val="75000"/>
                  </a:schemeClr>
                </a:solidFill>
              </a:rPr>
              <a:t>their</a:t>
            </a:r>
            <a:r>
              <a:rPr lang="de-DE" dirty="0" smtClean="0">
                <a:solidFill>
                  <a:schemeClr val="accent6">
                    <a:lumMod val="75000"/>
                  </a:schemeClr>
                </a:solidFill>
              </a:rPr>
              <a:t> </a:t>
            </a:r>
            <a:r>
              <a:rPr lang="de-DE" dirty="0" err="1" smtClean="0">
                <a:solidFill>
                  <a:schemeClr val="accent6">
                    <a:lumMod val="75000"/>
                  </a:schemeClr>
                </a:solidFill>
              </a:rPr>
              <a:t>peers</a:t>
            </a:r>
            <a:r>
              <a:rPr lang="de-DE" dirty="0" smtClean="0">
                <a:solidFill>
                  <a:schemeClr val="accent6">
                    <a:lumMod val="75000"/>
                  </a:schemeClr>
                </a:solidFill>
              </a:rPr>
              <a:t> </a:t>
            </a:r>
            <a:r>
              <a:rPr lang="de-DE" dirty="0" err="1" smtClean="0">
                <a:solidFill>
                  <a:schemeClr val="accent6">
                    <a:lumMod val="75000"/>
                  </a:schemeClr>
                </a:solidFill>
              </a:rPr>
              <a:t>whose</a:t>
            </a:r>
            <a:r>
              <a:rPr lang="de-DE" dirty="0" smtClean="0">
                <a:solidFill>
                  <a:schemeClr val="accent6">
                    <a:lumMod val="75000"/>
                  </a:schemeClr>
                </a:solidFill>
              </a:rPr>
              <a:t> adult </a:t>
            </a:r>
            <a:r>
              <a:rPr lang="de-DE" dirty="0" err="1" smtClean="0">
                <a:solidFill>
                  <a:schemeClr val="accent6">
                    <a:lumMod val="75000"/>
                  </a:schemeClr>
                </a:solidFill>
              </a:rPr>
              <a:t>siblings</a:t>
            </a:r>
            <a:r>
              <a:rPr lang="de-DE" dirty="0" smtClean="0">
                <a:solidFill>
                  <a:schemeClr val="accent6">
                    <a:lumMod val="75000"/>
                  </a:schemeClr>
                </a:solidFill>
              </a:rPr>
              <a:t> live </a:t>
            </a:r>
            <a:r>
              <a:rPr lang="de-DE" dirty="0" err="1" smtClean="0">
                <a:solidFill>
                  <a:schemeClr val="accent6">
                    <a:lumMod val="75000"/>
                  </a:schemeClr>
                </a:solidFill>
              </a:rPr>
              <a:t>independently</a:t>
            </a:r>
            <a:r>
              <a:rPr lang="de-DE" dirty="0" smtClean="0">
                <a:solidFill>
                  <a:schemeClr val="accent6">
                    <a:lumMod val="75000"/>
                  </a:schemeClr>
                </a:solidFill>
              </a:rPr>
              <a:t>  </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de-DE" dirty="0" smtClean="0">
                <a:solidFill>
                  <a:schemeClr val="accent6">
                    <a:lumMod val="75000"/>
                  </a:schemeClr>
                </a:solidFill>
              </a:rPr>
              <a:t>Parental </a:t>
            </a:r>
            <a:r>
              <a:rPr lang="de-DE" dirty="0" err="1" smtClean="0">
                <a:solidFill>
                  <a:schemeClr val="accent6">
                    <a:lumMod val="75000"/>
                  </a:schemeClr>
                </a:solidFill>
              </a:rPr>
              <a:t>support</a:t>
            </a:r>
            <a:r>
              <a:rPr lang="de-DE" dirty="0" smtClean="0">
                <a:solidFill>
                  <a:schemeClr val="accent6">
                    <a:lumMod val="75000"/>
                  </a:schemeClr>
                </a:solidFill>
              </a:rPr>
              <a:t> </a:t>
            </a:r>
            <a:r>
              <a:rPr lang="de-DE" dirty="0" err="1" smtClean="0">
                <a:solidFill>
                  <a:schemeClr val="accent6">
                    <a:lumMod val="75000"/>
                  </a:schemeClr>
                </a:solidFill>
              </a:rPr>
              <a:t>towards</a:t>
            </a:r>
            <a:r>
              <a:rPr lang="de-DE" dirty="0" smtClean="0">
                <a:solidFill>
                  <a:schemeClr val="accent6">
                    <a:lumMod val="75000"/>
                  </a:schemeClr>
                </a:solidFill>
              </a:rPr>
              <a:t> </a:t>
            </a:r>
            <a:r>
              <a:rPr lang="de-DE" dirty="0" err="1" smtClean="0">
                <a:solidFill>
                  <a:schemeClr val="accent6">
                    <a:lumMod val="75000"/>
                  </a:schemeClr>
                </a:solidFill>
              </a:rPr>
              <a:t>other</a:t>
            </a:r>
            <a:r>
              <a:rPr lang="de-DE" dirty="0" smtClean="0">
                <a:solidFill>
                  <a:schemeClr val="accent6">
                    <a:lumMod val="75000"/>
                  </a:schemeClr>
                </a:solidFill>
              </a:rPr>
              <a:t> adult </a:t>
            </a:r>
            <a:r>
              <a:rPr lang="de-DE" dirty="0" err="1" smtClean="0">
                <a:solidFill>
                  <a:schemeClr val="accent6">
                    <a:lumMod val="75000"/>
                  </a:schemeClr>
                </a:solidFill>
              </a:rPr>
              <a:t>siblings</a:t>
            </a:r>
            <a:r>
              <a:rPr lang="de-DE" dirty="0" smtClean="0">
                <a:solidFill>
                  <a:schemeClr val="accent6">
                    <a:lumMod val="75000"/>
                  </a:schemeClr>
                </a:solidFill>
              </a:rPr>
              <a:t> </a:t>
            </a:r>
            <a:r>
              <a:rPr lang="de-DE" dirty="0" err="1" smtClean="0">
                <a:solidFill>
                  <a:schemeClr val="accent6">
                    <a:lumMod val="75000"/>
                  </a:schemeClr>
                </a:solidFill>
              </a:rPr>
              <a:t>increases</a:t>
            </a:r>
            <a:r>
              <a:rPr lang="de-DE" dirty="0" smtClean="0">
                <a:solidFill>
                  <a:schemeClr val="accent6">
                    <a:lumMod val="75000"/>
                  </a:schemeClr>
                </a:solidFill>
              </a:rPr>
              <a:t> </a:t>
            </a:r>
            <a:r>
              <a:rPr lang="de-DE" dirty="0" err="1" smtClean="0">
                <a:solidFill>
                  <a:schemeClr val="accent6">
                    <a:lumMod val="75000"/>
                  </a:schemeClr>
                </a:solidFill>
              </a:rPr>
              <a:t>the</a:t>
            </a:r>
            <a:r>
              <a:rPr lang="de-DE" dirty="0" smtClean="0">
                <a:solidFill>
                  <a:schemeClr val="accent6">
                    <a:lumMod val="75000"/>
                  </a:schemeClr>
                </a:solidFill>
              </a:rPr>
              <a:t> </a:t>
            </a:r>
            <a:r>
              <a:rPr lang="de-DE" dirty="0" err="1" smtClean="0">
                <a:solidFill>
                  <a:schemeClr val="accent6">
                    <a:lumMod val="75000"/>
                  </a:schemeClr>
                </a:solidFill>
              </a:rPr>
              <a:t>likelihood</a:t>
            </a:r>
            <a:r>
              <a:rPr lang="de-DE" dirty="0" smtClean="0">
                <a:solidFill>
                  <a:schemeClr val="accent6">
                    <a:lumMod val="75000"/>
                  </a:schemeClr>
                </a:solidFill>
              </a:rPr>
              <a:t> </a:t>
            </a:r>
            <a:r>
              <a:rPr lang="de-DE" dirty="0" err="1" smtClean="0">
                <a:solidFill>
                  <a:schemeClr val="accent6">
                    <a:lumMod val="75000"/>
                  </a:schemeClr>
                </a:solidFill>
              </a:rPr>
              <a:t>of</a:t>
            </a:r>
            <a:r>
              <a:rPr lang="de-DE" dirty="0" smtClean="0">
                <a:solidFill>
                  <a:schemeClr val="accent6">
                    <a:lumMod val="75000"/>
                  </a:schemeClr>
                </a:solidFill>
              </a:rPr>
              <a:t> </a:t>
            </a:r>
            <a:r>
              <a:rPr lang="de-DE" dirty="0" err="1" smtClean="0">
                <a:solidFill>
                  <a:schemeClr val="accent6">
                    <a:lumMod val="75000"/>
                  </a:schemeClr>
                </a:solidFill>
              </a:rPr>
              <a:t>shared</a:t>
            </a:r>
            <a:r>
              <a:rPr lang="de-DE" dirty="0" smtClean="0">
                <a:solidFill>
                  <a:schemeClr val="accent6">
                    <a:lumMod val="75000"/>
                  </a:schemeClr>
                </a:solidFill>
              </a:rPr>
              <a:t> </a:t>
            </a:r>
            <a:r>
              <a:rPr lang="de-DE" dirty="0" err="1" smtClean="0">
                <a:solidFill>
                  <a:schemeClr val="accent6">
                    <a:lumMod val="75000"/>
                  </a:schemeClr>
                </a:solidFill>
              </a:rPr>
              <a:t>residency</a:t>
            </a:r>
            <a:r>
              <a:rPr lang="de-DE" dirty="0" smtClean="0">
                <a:solidFill>
                  <a:schemeClr val="accent6">
                    <a:lumMod val="75000"/>
                  </a:schemeClr>
                </a:solidFill>
              </a:rPr>
              <a:t> </a:t>
            </a:r>
            <a:r>
              <a:rPr lang="de-DE" dirty="0" err="1" smtClean="0">
                <a:solidFill>
                  <a:schemeClr val="accent6">
                    <a:lumMod val="75000"/>
                  </a:schemeClr>
                </a:solidFill>
              </a:rPr>
              <a:t>between</a:t>
            </a:r>
            <a:r>
              <a:rPr lang="de-DE" dirty="0" smtClean="0">
                <a:solidFill>
                  <a:schemeClr val="accent6">
                    <a:lumMod val="75000"/>
                  </a:schemeClr>
                </a:solidFill>
              </a:rPr>
              <a:t> </a:t>
            </a:r>
            <a:r>
              <a:rPr lang="de-DE" dirty="0" err="1" smtClean="0">
                <a:solidFill>
                  <a:schemeClr val="accent6">
                    <a:lumMod val="75000"/>
                  </a:schemeClr>
                </a:solidFill>
              </a:rPr>
              <a:t>young</a:t>
            </a:r>
            <a:r>
              <a:rPr lang="de-DE" dirty="0" smtClean="0">
                <a:solidFill>
                  <a:schemeClr val="accent6">
                    <a:lumMod val="75000"/>
                  </a:schemeClr>
                </a:solidFill>
              </a:rPr>
              <a:t> adult </a:t>
            </a:r>
            <a:r>
              <a:rPr lang="de-DE" dirty="0" err="1" smtClean="0">
                <a:solidFill>
                  <a:schemeClr val="accent6">
                    <a:lumMod val="75000"/>
                  </a:schemeClr>
                </a:solidFill>
              </a:rPr>
              <a:t>and</a:t>
            </a:r>
            <a:r>
              <a:rPr lang="de-DE" dirty="0" smtClean="0">
                <a:solidFill>
                  <a:schemeClr val="accent6">
                    <a:lumMod val="75000"/>
                  </a:schemeClr>
                </a:solidFill>
              </a:rPr>
              <a:t> </a:t>
            </a:r>
            <a:r>
              <a:rPr lang="de-DE" dirty="0" err="1" smtClean="0">
                <a:solidFill>
                  <a:schemeClr val="accent6">
                    <a:lumMod val="75000"/>
                  </a:schemeClr>
                </a:solidFill>
              </a:rPr>
              <a:t>parents</a:t>
            </a:r>
            <a:endParaRPr lang="de-DE" dirty="0" smtClean="0">
              <a:solidFill>
                <a:schemeClr val="accent6">
                  <a:lumMod val="75000"/>
                </a:schemeClr>
              </a:solidFill>
            </a:endParaRP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de-DE" dirty="0" smtClean="0">
                <a:solidFill>
                  <a:schemeClr val="accent6">
                    <a:lumMod val="75000"/>
                  </a:schemeClr>
                </a:solidFill>
              </a:rPr>
              <a:t>High </a:t>
            </a:r>
            <a:r>
              <a:rPr lang="de-DE" dirty="0" err="1" smtClean="0">
                <a:solidFill>
                  <a:schemeClr val="accent6">
                    <a:lumMod val="75000"/>
                  </a:schemeClr>
                </a:solidFill>
              </a:rPr>
              <a:t>family</a:t>
            </a:r>
            <a:r>
              <a:rPr lang="de-DE" dirty="0" smtClean="0">
                <a:solidFill>
                  <a:schemeClr val="accent6">
                    <a:lumMod val="75000"/>
                  </a:schemeClr>
                </a:solidFill>
              </a:rPr>
              <a:t> </a:t>
            </a:r>
            <a:r>
              <a:rPr lang="de-DE" dirty="0" err="1" smtClean="0">
                <a:solidFill>
                  <a:schemeClr val="accent6">
                    <a:lumMod val="75000"/>
                  </a:schemeClr>
                </a:solidFill>
              </a:rPr>
              <a:t>expenditures</a:t>
            </a:r>
            <a:r>
              <a:rPr lang="de-DE" dirty="0" smtClean="0">
                <a:solidFill>
                  <a:schemeClr val="accent6">
                    <a:lumMod val="75000"/>
                  </a:schemeClr>
                </a:solidFill>
              </a:rPr>
              <a:t> </a:t>
            </a:r>
            <a:r>
              <a:rPr lang="de-DE" dirty="0" err="1" smtClean="0">
                <a:solidFill>
                  <a:schemeClr val="accent6">
                    <a:lumMod val="75000"/>
                  </a:schemeClr>
                </a:solidFill>
              </a:rPr>
              <a:t>and</a:t>
            </a:r>
            <a:r>
              <a:rPr lang="de-DE" dirty="0" smtClean="0">
                <a:solidFill>
                  <a:schemeClr val="accent6">
                    <a:lumMod val="75000"/>
                  </a:schemeClr>
                </a:solidFill>
              </a:rPr>
              <a:t> a </a:t>
            </a:r>
            <a:r>
              <a:rPr lang="de-DE" dirty="0" err="1" smtClean="0">
                <a:solidFill>
                  <a:schemeClr val="accent6">
                    <a:lumMod val="75000"/>
                  </a:schemeClr>
                </a:solidFill>
              </a:rPr>
              <a:t>good</a:t>
            </a:r>
            <a:r>
              <a:rPr lang="de-DE" dirty="0" smtClean="0">
                <a:solidFill>
                  <a:schemeClr val="accent6">
                    <a:lumMod val="75000"/>
                  </a:schemeClr>
                </a:solidFill>
              </a:rPr>
              <a:t> </a:t>
            </a:r>
            <a:r>
              <a:rPr lang="de-DE" dirty="0" err="1" smtClean="0">
                <a:solidFill>
                  <a:schemeClr val="accent6">
                    <a:lumMod val="75000"/>
                  </a:schemeClr>
                </a:solidFill>
              </a:rPr>
              <a:t>overall</a:t>
            </a:r>
            <a:r>
              <a:rPr lang="de-DE" dirty="0" smtClean="0">
                <a:solidFill>
                  <a:schemeClr val="accent6">
                    <a:lumMod val="75000"/>
                  </a:schemeClr>
                </a:solidFill>
              </a:rPr>
              <a:t> </a:t>
            </a:r>
            <a:r>
              <a:rPr lang="de-DE" dirty="0" err="1" smtClean="0">
                <a:solidFill>
                  <a:schemeClr val="accent6">
                    <a:lumMod val="75000"/>
                  </a:schemeClr>
                </a:solidFill>
              </a:rPr>
              <a:t>economic</a:t>
            </a:r>
            <a:r>
              <a:rPr lang="de-DE" dirty="0" smtClean="0">
                <a:solidFill>
                  <a:schemeClr val="accent6">
                    <a:lumMod val="75000"/>
                  </a:schemeClr>
                </a:solidFill>
              </a:rPr>
              <a:t> </a:t>
            </a:r>
            <a:r>
              <a:rPr lang="de-DE" dirty="0" err="1" smtClean="0">
                <a:solidFill>
                  <a:schemeClr val="accent6">
                    <a:lumMod val="75000"/>
                  </a:schemeClr>
                </a:solidFill>
              </a:rPr>
              <a:t>situation</a:t>
            </a:r>
            <a:r>
              <a:rPr lang="de-DE" dirty="0" smtClean="0">
                <a:solidFill>
                  <a:schemeClr val="accent6">
                    <a:lumMod val="75000"/>
                  </a:schemeClr>
                </a:solidFill>
              </a:rPr>
              <a:t> </a:t>
            </a:r>
            <a:r>
              <a:rPr lang="de-DE" dirty="0" err="1" smtClean="0">
                <a:solidFill>
                  <a:schemeClr val="accent6">
                    <a:lumMod val="75000"/>
                  </a:schemeClr>
                </a:solidFill>
              </a:rPr>
              <a:t>are</a:t>
            </a:r>
            <a:r>
              <a:rPr lang="de-DE" dirty="0" smtClean="0">
                <a:solidFill>
                  <a:schemeClr val="accent6">
                    <a:lumMod val="75000"/>
                  </a:schemeClr>
                </a:solidFill>
              </a:rPr>
              <a:t> </a:t>
            </a:r>
            <a:r>
              <a:rPr lang="de-DE" dirty="0" err="1" smtClean="0">
                <a:solidFill>
                  <a:schemeClr val="accent6">
                    <a:lumMod val="75000"/>
                  </a:schemeClr>
                </a:solidFill>
              </a:rPr>
              <a:t>expected</a:t>
            </a:r>
            <a:r>
              <a:rPr lang="de-DE" dirty="0" smtClean="0">
                <a:solidFill>
                  <a:schemeClr val="accent6">
                    <a:lumMod val="75000"/>
                  </a:schemeClr>
                </a:solidFill>
              </a:rPr>
              <a:t> </a:t>
            </a:r>
            <a:r>
              <a:rPr lang="de-DE" dirty="0" err="1" smtClean="0">
                <a:solidFill>
                  <a:schemeClr val="accent6">
                    <a:lumMod val="75000"/>
                  </a:schemeClr>
                </a:solidFill>
              </a:rPr>
              <a:t>to</a:t>
            </a:r>
            <a:r>
              <a:rPr lang="de-DE" dirty="0" smtClean="0">
                <a:solidFill>
                  <a:schemeClr val="accent6">
                    <a:lumMod val="75000"/>
                  </a:schemeClr>
                </a:solidFill>
              </a:rPr>
              <a:t> </a:t>
            </a:r>
            <a:r>
              <a:rPr lang="de-DE" dirty="0" err="1" smtClean="0">
                <a:solidFill>
                  <a:schemeClr val="accent6">
                    <a:lumMod val="75000"/>
                  </a:schemeClr>
                </a:solidFill>
              </a:rPr>
              <a:t>be</a:t>
            </a:r>
            <a:r>
              <a:rPr lang="de-DE" dirty="0" smtClean="0">
                <a:solidFill>
                  <a:schemeClr val="accent6">
                    <a:lumMod val="75000"/>
                  </a:schemeClr>
                </a:solidFill>
              </a:rPr>
              <a:t> </a:t>
            </a:r>
            <a:r>
              <a:rPr lang="de-DE" dirty="0" err="1" smtClean="0">
                <a:solidFill>
                  <a:schemeClr val="accent6">
                    <a:lumMod val="75000"/>
                  </a:schemeClr>
                </a:solidFill>
              </a:rPr>
              <a:t>negatively</a:t>
            </a:r>
            <a:r>
              <a:rPr lang="de-DE" dirty="0" smtClean="0">
                <a:solidFill>
                  <a:schemeClr val="accent6">
                    <a:lumMod val="75000"/>
                  </a:schemeClr>
                </a:solidFill>
              </a:rPr>
              <a:t> </a:t>
            </a:r>
            <a:r>
              <a:rPr lang="de-DE" dirty="0" err="1" smtClean="0">
                <a:solidFill>
                  <a:schemeClr val="accent6">
                    <a:lumMod val="75000"/>
                  </a:schemeClr>
                </a:solidFill>
              </a:rPr>
              <a:t>associated</a:t>
            </a:r>
            <a:r>
              <a:rPr lang="de-DE" dirty="0" smtClean="0">
                <a:solidFill>
                  <a:schemeClr val="accent6">
                    <a:lumMod val="75000"/>
                  </a:schemeClr>
                </a:solidFill>
              </a:rPr>
              <a:t> </a:t>
            </a:r>
            <a:r>
              <a:rPr lang="de-DE" dirty="0" err="1" smtClean="0">
                <a:solidFill>
                  <a:schemeClr val="accent6">
                    <a:lumMod val="75000"/>
                  </a:schemeClr>
                </a:solidFill>
              </a:rPr>
              <a:t>with</a:t>
            </a:r>
            <a:r>
              <a:rPr lang="de-DE" dirty="0" smtClean="0">
                <a:solidFill>
                  <a:schemeClr val="accent6">
                    <a:lumMod val="75000"/>
                  </a:schemeClr>
                </a:solidFill>
              </a:rPr>
              <a:t> </a:t>
            </a:r>
            <a:r>
              <a:rPr lang="de-DE" dirty="0" err="1" smtClean="0">
                <a:solidFill>
                  <a:schemeClr val="accent6">
                    <a:lumMod val="75000"/>
                  </a:schemeClr>
                </a:solidFill>
              </a:rPr>
              <a:t>the</a:t>
            </a:r>
            <a:r>
              <a:rPr lang="de-DE" dirty="0" smtClean="0">
                <a:solidFill>
                  <a:schemeClr val="accent6">
                    <a:lumMod val="75000"/>
                  </a:schemeClr>
                </a:solidFill>
              </a:rPr>
              <a:t> </a:t>
            </a:r>
            <a:r>
              <a:rPr lang="de-DE" dirty="0" err="1" smtClean="0">
                <a:solidFill>
                  <a:schemeClr val="accent6">
                    <a:lumMod val="75000"/>
                  </a:schemeClr>
                </a:solidFill>
              </a:rPr>
              <a:t>likelihood</a:t>
            </a:r>
            <a:r>
              <a:rPr lang="de-DE" dirty="0" smtClean="0">
                <a:solidFill>
                  <a:schemeClr val="accent6">
                    <a:lumMod val="75000"/>
                  </a:schemeClr>
                </a:solidFill>
              </a:rPr>
              <a:t> </a:t>
            </a:r>
            <a:r>
              <a:rPr lang="de-DE" dirty="0" err="1" smtClean="0">
                <a:solidFill>
                  <a:schemeClr val="accent6">
                    <a:lumMod val="75000"/>
                  </a:schemeClr>
                </a:solidFill>
              </a:rPr>
              <a:t>of</a:t>
            </a:r>
            <a:r>
              <a:rPr lang="de-DE" dirty="0" smtClean="0">
                <a:solidFill>
                  <a:schemeClr val="accent6">
                    <a:lumMod val="75000"/>
                  </a:schemeClr>
                </a:solidFill>
              </a:rPr>
              <a:t> intergenerational </a:t>
            </a:r>
            <a:r>
              <a:rPr lang="de-DE" dirty="0" err="1" smtClean="0">
                <a:solidFill>
                  <a:schemeClr val="accent6">
                    <a:lumMod val="75000"/>
                  </a:schemeClr>
                </a:solidFill>
              </a:rPr>
              <a:t>cohabitation</a:t>
            </a:r>
            <a:endParaRPr lang="de-DE" dirty="0" smtClean="0">
              <a:solidFill>
                <a:schemeClr val="accent6">
                  <a:lumMod val="75000"/>
                </a:schemeClr>
              </a:solidFill>
            </a:endParaRPr>
          </a:p>
          <a:p>
            <a:endParaRPr lang="de-DE" dirty="0">
              <a:solidFill>
                <a:schemeClr val="accent6">
                  <a:lumMod val="75000"/>
                </a:schemeClr>
              </a:solidFill>
            </a:endParaRPr>
          </a:p>
          <a:p>
            <a:endParaRPr lang="de-DE" dirty="0">
              <a:solidFill>
                <a:schemeClr val="accent6">
                  <a:lumMod val="75000"/>
                </a:schemeClr>
              </a:solidFill>
            </a:endParaRPr>
          </a:p>
        </p:txBody>
      </p:sp>
      <p:sp>
        <p:nvSpPr>
          <p:cNvPr id="2" name="Titel 1"/>
          <p:cNvSpPr>
            <a:spLocks noGrp="1"/>
          </p:cNvSpPr>
          <p:nvPr>
            <p:ph type="title"/>
          </p:nvPr>
        </p:nvSpPr>
        <p:spPr/>
        <p:txBody>
          <a:bodyPr>
            <a:normAutofit/>
          </a:bodyPr>
          <a:lstStyle/>
          <a:p>
            <a:r>
              <a:rPr lang="de-DE" dirty="0" err="1" smtClean="0"/>
              <a:t>Hypotheses</a:t>
            </a:r>
            <a:endParaRPr lang="de-DE" dirty="0"/>
          </a:p>
        </p:txBody>
      </p:sp>
    </p:spTree>
    <p:extLst>
      <p:ext uri="{BB962C8B-B14F-4D97-AF65-F5344CB8AC3E}">
        <p14:creationId xmlns:p14="http://schemas.microsoft.com/office/powerpoint/2010/main" val="12268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GB" dirty="0" smtClean="0"/>
              <a:t>Data set: Survey on Health, Aging and Retirement in Europe (SHARE), wave </a:t>
            </a:r>
            <a:r>
              <a:rPr lang="en-GB" dirty="0" smtClean="0"/>
              <a:t>6 </a:t>
            </a:r>
            <a:r>
              <a:rPr lang="en-GB" dirty="0" smtClean="0"/>
              <a:t>(</a:t>
            </a:r>
            <a:r>
              <a:rPr lang="en-GB" dirty="0" smtClean="0"/>
              <a:t>2015)</a:t>
            </a:r>
          </a:p>
          <a:p>
            <a:endParaRPr lang="en-GB" dirty="0" smtClean="0"/>
          </a:p>
          <a:p>
            <a:r>
              <a:rPr lang="de-DE" dirty="0" err="1"/>
              <a:t>Exclusion</a:t>
            </a:r>
            <a:r>
              <a:rPr lang="de-DE" dirty="0"/>
              <a:t> </a:t>
            </a:r>
            <a:r>
              <a:rPr lang="de-DE" dirty="0" err="1" smtClean="0"/>
              <a:t>criteria</a:t>
            </a:r>
            <a:endParaRPr lang="de-DE" dirty="0"/>
          </a:p>
          <a:p>
            <a:pPr marL="800100"/>
            <a:r>
              <a:rPr lang="de-DE" dirty="0" smtClean="0"/>
              <a:t>Young adult </a:t>
            </a:r>
            <a:r>
              <a:rPr lang="de-DE" dirty="0" err="1" smtClean="0"/>
              <a:t>disabled</a:t>
            </a:r>
            <a:endParaRPr lang="de-DE" dirty="0" smtClean="0"/>
          </a:p>
          <a:p>
            <a:pPr marL="800100"/>
            <a:r>
              <a:rPr lang="de-DE" dirty="0" smtClean="0"/>
              <a:t>Parent in care </a:t>
            </a:r>
            <a:r>
              <a:rPr lang="de-DE" dirty="0" err="1" smtClean="0"/>
              <a:t>facilities</a:t>
            </a:r>
            <a:endParaRPr lang="de-DE" dirty="0" smtClean="0"/>
          </a:p>
          <a:p>
            <a:pPr marL="800100"/>
            <a:r>
              <a:rPr lang="de-DE" dirty="0" err="1" smtClean="0"/>
              <a:t>Parents</a:t>
            </a:r>
            <a:r>
              <a:rPr lang="de-DE" dirty="0" smtClean="0"/>
              <a:t> </a:t>
            </a:r>
            <a:r>
              <a:rPr lang="de-DE" dirty="0" err="1" smtClean="0"/>
              <a:t>separated</a:t>
            </a:r>
            <a:endParaRPr lang="en-GB" dirty="0"/>
          </a:p>
          <a:p>
            <a:endParaRPr lang="en-GB" dirty="0" smtClean="0"/>
          </a:p>
          <a:p>
            <a:pPr>
              <a:buFont typeface="Wingdings" panose="05000000000000000000" pitchFamily="2" charset="2"/>
              <a:buChar char="Ø"/>
            </a:pPr>
            <a:r>
              <a:rPr lang="de-DE" dirty="0" smtClean="0"/>
              <a:t>XX</a:t>
            </a:r>
            <a:r>
              <a:rPr lang="de-DE" dirty="0" smtClean="0"/>
              <a:t>.XXX </a:t>
            </a:r>
            <a:r>
              <a:rPr lang="de-DE" dirty="0" err="1" smtClean="0"/>
              <a:t>young</a:t>
            </a:r>
            <a:r>
              <a:rPr lang="de-DE" dirty="0" smtClean="0"/>
              <a:t> </a:t>
            </a:r>
            <a:r>
              <a:rPr lang="de-DE" dirty="0" err="1" smtClean="0"/>
              <a:t>adults</a:t>
            </a:r>
            <a:r>
              <a:rPr lang="de-DE" dirty="0" smtClean="0"/>
              <a:t> </a:t>
            </a:r>
            <a:r>
              <a:rPr lang="de-DE" dirty="0" err="1" smtClean="0"/>
              <a:t>from</a:t>
            </a:r>
            <a:r>
              <a:rPr lang="de-DE" dirty="0" smtClean="0"/>
              <a:t> </a:t>
            </a:r>
            <a:r>
              <a:rPr lang="de-DE" dirty="0" smtClean="0"/>
              <a:t>18</a:t>
            </a:r>
            <a:r>
              <a:rPr lang="de-DE" dirty="0" smtClean="0"/>
              <a:t>-35 </a:t>
            </a:r>
            <a:r>
              <a:rPr lang="de-DE" dirty="0" err="1" smtClean="0"/>
              <a:t>and</a:t>
            </a:r>
            <a:r>
              <a:rPr lang="de-DE" dirty="0" smtClean="0"/>
              <a:t> </a:t>
            </a:r>
            <a:r>
              <a:rPr lang="de-DE" dirty="0" err="1" smtClean="0"/>
              <a:t>their</a:t>
            </a:r>
            <a:r>
              <a:rPr lang="de-DE" dirty="0" smtClean="0"/>
              <a:t> </a:t>
            </a:r>
            <a:r>
              <a:rPr lang="de-DE" dirty="0" err="1" smtClean="0"/>
              <a:t>parents</a:t>
            </a:r>
            <a:endParaRPr lang="de-DE" dirty="0" smtClean="0"/>
          </a:p>
          <a:p>
            <a:endParaRPr lang="de-DE" dirty="0" smtClean="0"/>
          </a:p>
          <a:p>
            <a:r>
              <a:rPr lang="de-DE" dirty="0" smtClean="0"/>
              <a:t>Multi-level </a:t>
            </a:r>
            <a:r>
              <a:rPr lang="de-DE" dirty="0" err="1" smtClean="0"/>
              <a:t>logistic</a:t>
            </a:r>
            <a:r>
              <a:rPr lang="de-DE" dirty="0" smtClean="0"/>
              <a:t> </a:t>
            </a:r>
            <a:r>
              <a:rPr lang="de-DE" dirty="0" err="1" smtClean="0"/>
              <a:t>regression</a:t>
            </a:r>
            <a:r>
              <a:rPr lang="de-DE" dirty="0" smtClean="0"/>
              <a:t> </a:t>
            </a:r>
            <a:r>
              <a:rPr lang="de-DE" dirty="0" err="1" smtClean="0"/>
              <a:t>with</a:t>
            </a:r>
            <a:r>
              <a:rPr lang="de-DE" dirty="0" smtClean="0"/>
              <a:t> 3 </a:t>
            </a:r>
            <a:r>
              <a:rPr lang="de-DE" dirty="0" err="1" smtClean="0"/>
              <a:t>levels</a:t>
            </a:r>
            <a:endParaRPr lang="de-DE" dirty="0" smtClean="0"/>
          </a:p>
        </p:txBody>
      </p:sp>
      <p:sp>
        <p:nvSpPr>
          <p:cNvPr id="2" name="Titel 1"/>
          <p:cNvSpPr>
            <a:spLocks noGrp="1"/>
          </p:cNvSpPr>
          <p:nvPr>
            <p:ph type="title"/>
          </p:nvPr>
        </p:nvSpPr>
        <p:spPr/>
        <p:txBody>
          <a:bodyPr>
            <a:normAutofit/>
          </a:bodyPr>
          <a:lstStyle/>
          <a:p>
            <a:r>
              <a:rPr lang="de-DE" dirty="0" smtClean="0"/>
              <a:t>Data </a:t>
            </a:r>
            <a:r>
              <a:rPr lang="de-DE" dirty="0" err="1" smtClean="0"/>
              <a:t>set</a:t>
            </a:r>
            <a:r>
              <a:rPr lang="de-DE" dirty="0" smtClean="0"/>
              <a:t>, </a:t>
            </a:r>
            <a:r>
              <a:rPr lang="de-DE" dirty="0" err="1" smtClean="0"/>
              <a:t>case</a:t>
            </a:r>
            <a:r>
              <a:rPr lang="de-DE" dirty="0" smtClean="0"/>
              <a:t> </a:t>
            </a:r>
            <a:r>
              <a:rPr lang="de-DE" dirty="0" err="1" smtClean="0"/>
              <a:t>selection</a:t>
            </a:r>
            <a:r>
              <a:rPr lang="de-DE" dirty="0" smtClean="0"/>
              <a:t> &amp; </a:t>
            </a:r>
            <a:r>
              <a:rPr lang="de-DE" dirty="0" err="1" smtClean="0"/>
              <a:t>methods</a:t>
            </a:r>
            <a:endParaRPr lang="de-DE" dirty="0"/>
          </a:p>
        </p:txBody>
      </p:sp>
    </p:spTree>
    <p:extLst>
      <p:ext uri="{BB962C8B-B14F-4D97-AF65-F5344CB8AC3E}">
        <p14:creationId xmlns:p14="http://schemas.microsoft.com/office/powerpoint/2010/main" val="27663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ster">
  <a:themeElements>
    <a:clrScheme name="Raster">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Raster">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Raster">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0</TotalTime>
  <Words>1479</Words>
  <Application>Microsoft Office PowerPoint</Application>
  <PresentationFormat>Bildschirmpräsentation (4:3)</PresentationFormat>
  <Paragraphs>162</Paragraphs>
  <Slides>13</Slides>
  <Notes>13</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Raster</vt:lpstr>
      <vt:lpstr>There is no place like the parents’ home</vt:lpstr>
      <vt:lpstr>Motivation</vt:lpstr>
      <vt:lpstr>research question </vt:lpstr>
      <vt:lpstr>Previous research</vt:lpstr>
      <vt:lpstr>Szydlik‘s theory of intergenerational solidarity </vt:lpstr>
      <vt:lpstr>Critical appraisal of szydlik </vt:lpstr>
      <vt:lpstr>Levels of Analysis</vt:lpstr>
      <vt:lpstr>Hypotheses</vt:lpstr>
      <vt:lpstr>Data set, case selection &amp; methods</vt:lpstr>
      <vt:lpstr>Operationalization: Parental familial support</vt:lpstr>
      <vt:lpstr>Results: Familial Support</vt:lpstr>
      <vt:lpstr>Results: Contextual factors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dc:creator>
  <cp:lastModifiedBy>Julia</cp:lastModifiedBy>
  <cp:revision>142</cp:revision>
  <dcterms:created xsi:type="dcterms:W3CDTF">2017-08-27T12:02:22Z</dcterms:created>
  <dcterms:modified xsi:type="dcterms:W3CDTF">2018-04-30T10:40:35Z</dcterms:modified>
</cp:coreProperties>
</file>