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69" r:id="rId7"/>
    <p:sldId id="263" r:id="rId8"/>
    <p:sldId id="267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3" autoAdjust="0"/>
  </p:normalViewPr>
  <p:slideViewPr>
    <p:cSldViewPr>
      <p:cViewPr>
        <p:scale>
          <a:sx n="60" d="100"/>
          <a:sy n="60" d="100"/>
        </p:scale>
        <p:origin x="-15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88CE0-3DF5-4D8E-B9EA-CA8B987055DC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D0E99-2C53-4887-ACAA-1DF4183297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45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programs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type of </a:t>
            </a:r>
            <a:r>
              <a:rPr lang="de-DE" baseline="0" dirty="0" err="1" smtClean="0"/>
              <a:t>labour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market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shocks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living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arrangements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security benefits have the purpose to allow for a high level of employment. Cohabitation of young adults and their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parents therefore can be seen as an information source indicating which economic insecurities are not sufficiently counterbalanced by existing welfare policies.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D0E99-2C53-4887-ACAA-1DF4183297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51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2008, sociologist and life course researcher Szydlik proposed his theoretical model of intergenerational solidarity.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its name suggests, the model applies to various types of family solidarity, including support, contact frequency as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 as cohabitation. 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the model, at the micro-level, solidarity between adult children and their parents is influenced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their respective needs and opportunities.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These, in turn, are affected by the family structure at the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-level.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Lastly, cultural-contextual factors at the macro-level have an impact on all, family structure as well as potential needs and opportunities.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D0E99-2C53-4887-ACAA-1DF41832971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family structure and cultural-contextual structures exert their effect either via the need or the opportunity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channel. This stepwise development of the model convinced me that it can be boiled down to the two core dimensions of need and opportunity.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instance, welfare state policies, which lead to crowding out, affect residency decisions by decreasing the young adults’ as well as their parent’s need for shared living.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behaviour is in its motivations similar to young adults and parents living separately who, for example, give support with daily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chores, assume responsibility for care or provide financial assistance.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fostering social relationships feelings of reciprocity and even obligation are generated.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D0E99-2C53-4887-ACAA-1DF4183297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90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Parents who provide regular support to their children are anticipated to have a strong sense of family cohesion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normative intergenerational solidarity. 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so, this connection can be presumed to be even stronger for parents who support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adult children as such behaviour is not only indicative of general familialistic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but feelings of parental responsibility for their adult children.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D0E99-2C53-4887-ACAA-1DF41832971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550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Contributing to this effect, generous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welfare state policies are commonly linked to a decline in family solidarity and financially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stable parents are more likely to support their children monetarily rather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offering cohabitation.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 larger scale, the coverage of pension benefits is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closely associated to pension entitlement supplementing earning-related pensions.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Analogous to the aforementioned hypothesis, it can be therefore argued that…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D0E99-2C53-4887-ACAA-1DF4183297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29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D0E99-2C53-4887-ACAA-1DF41832971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693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Focus on </a:t>
            </a:r>
            <a:r>
              <a:rPr lang="de-DE" dirty="0" err="1" smtClean="0"/>
              <a:t>problematic</a:t>
            </a:r>
            <a:r>
              <a:rPr lang="de-DE" baseline="0" dirty="0" smtClean="0"/>
              <a:t> variables.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I do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better</a:t>
            </a:r>
            <a:r>
              <a:rPr lang="de-DE" baseline="0" dirty="0" smtClean="0"/>
              <a:t>?</a:t>
            </a:r>
            <a:r>
              <a:rPr lang="en-GB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Social support: single child no information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D0E99-2C53-4887-ACAA-1DF41832971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01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Logistic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regression</a:t>
            </a:r>
            <a:r>
              <a:rPr lang="de-DE" baseline="0" dirty="0" smtClean="0"/>
              <a:t>, 3 </a:t>
            </a:r>
            <a:r>
              <a:rPr lang="de-DE" baseline="0" dirty="0" err="1" smtClean="0"/>
              <a:t>levels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young</a:t>
            </a:r>
            <a:r>
              <a:rPr lang="de-DE" baseline="0" dirty="0" smtClean="0"/>
              <a:t> adult, parental 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country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Scale</a:t>
            </a:r>
            <a:r>
              <a:rPr lang="de-DE" baseline="0" dirty="0" smtClean="0"/>
              <a:t> 0-5</a:t>
            </a:r>
          </a:p>
          <a:p>
            <a:endParaRPr lang="de-DE" baseline="0" dirty="0" smtClean="0"/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odds ratio of 1.3 for the support of adult children indicates that an increase of one on the support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corresponds to a 26% higher chance of living together. Respectively,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children of parents scoring two values higher have a 52% greater probability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shared residency. 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Hence, the hypothesis, which states a connection between parental support for adult children and the likelihood of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intergenerational cohabitation, can be sustained. 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Turning to support provided to the grandparents, no significant impact on the young adults’ place of residence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found. 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fact that support for children seems to have an effect but not support for grandparents suggests that both behaviours may not be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rooted in the same normative solidarity, but values specific to one’s children or parents.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very well conceivable for one person to have strong feelings of parental duty towards one’s children, but only a weak sense of filial responsibility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towards one’s parents, or vice versa.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D0E99-2C53-4887-ACAA-1DF41832971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49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odds ratio shows, the more a country invests in family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support, the lower the probability of resident young adults to live with their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parents. To be precise, an increase of expenditure of 1% corresponds to an on average around 30% lower likelihood of cohabitation. This effect size seems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quite impressive. Taking a look at the values of family expenditures in the selected countries however, it becomes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evident that they range only between 1.3% and 4%.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each additional percent of the active population being unemployed, cohabitation in the respective country becomes 2% more likely.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first sight, this effect seems almost meaningless because of the small effect size. 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unemployment rates differ substantially between the analysed countries, from around 3% to almost 20%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Turning to the last Hypothesis, it was assumed that high public expenses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old age security would guarantee financial security. The results of the regression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that there is no empirical evidence supporting this claim.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D0E99-2C53-4887-ACAA-1DF4183297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34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EC0-A59C-4987-9EC1-7BBA60ADA00A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09FD11-19D5-41A7-90CB-B951E582815C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EC0-A59C-4987-9EC1-7BBA60ADA00A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FD11-19D5-41A7-90CB-B951E582815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EC0-A59C-4987-9EC1-7BBA60ADA00A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FD11-19D5-41A7-90CB-B951E582815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EC0-A59C-4987-9EC1-7BBA60ADA00A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FD11-19D5-41A7-90CB-B951E582815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EC0-A59C-4987-9EC1-7BBA60ADA00A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FD11-19D5-41A7-90CB-B951E582815C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EC0-A59C-4987-9EC1-7BBA60ADA00A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FD11-19D5-41A7-90CB-B951E582815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EC0-A59C-4987-9EC1-7BBA60ADA00A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FD11-19D5-41A7-90CB-B951E582815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EC0-A59C-4987-9EC1-7BBA60ADA00A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FD11-19D5-41A7-90CB-B951E582815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EC0-A59C-4987-9EC1-7BBA60ADA00A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FD11-19D5-41A7-90CB-B951E582815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EC0-A59C-4987-9EC1-7BBA60ADA00A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FD11-19D5-41A7-90CB-B951E582815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EC0-A59C-4987-9EC1-7BBA60ADA00A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FD11-19D5-41A7-90CB-B951E582815C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25E9EC0-A59C-4987-9EC1-7BBA60ADA00A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609FD11-19D5-41A7-90CB-B951E582815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805" y="4581128"/>
            <a:ext cx="6553200" cy="648072"/>
          </a:xfrm>
        </p:spPr>
        <p:txBody>
          <a:bodyPr>
            <a:noAutofit/>
          </a:bodyPr>
          <a:lstStyle/>
          <a:p>
            <a:r>
              <a:rPr lang="de-DE" sz="1400" dirty="0" smtClean="0"/>
              <a:t>A multi-level Analysis of intergenerational </a:t>
            </a:r>
            <a:r>
              <a:rPr lang="en-US" sz="1400" dirty="0" smtClean="0"/>
              <a:t>cohabitation</a:t>
            </a:r>
            <a:r>
              <a:rPr lang="de-DE" sz="1400" dirty="0" smtClean="0"/>
              <a:t> </a:t>
            </a:r>
            <a:r>
              <a:rPr lang="de-DE" sz="1400" dirty="0" err="1" smtClean="0"/>
              <a:t>across</a:t>
            </a:r>
            <a:r>
              <a:rPr lang="de-DE" sz="1400" dirty="0" smtClean="0"/>
              <a:t> </a:t>
            </a:r>
            <a:r>
              <a:rPr lang="de-DE" sz="1400" dirty="0" err="1" smtClean="0"/>
              <a:t>europE</a:t>
            </a:r>
            <a:endParaRPr lang="de-DE" sz="1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There is no place like the parents` home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115616" y="5517232"/>
            <a:ext cx="547260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Julia Büschges, Free University of Berlin, Germany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1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: </a:t>
            </a:r>
            <a:r>
              <a:rPr lang="de-DE" dirty="0" err="1" smtClean="0"/>
              <a:t>Contextual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74619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907704" y="2276872"/>
            <a:ext cx="5256584" cy="1661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52402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Bibliography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Kaplan, 2012</a:t>
            </a:r>
          </a:p>
          <a:p>
            <a:r>
              <a:rPr lang="de-DE" dirty="0" smtClean="0"/>
              <a:t>Szydlik, 2008</a:t>
            </a:r>
          </a:p>
          <a:p>
            <a:r>
              <a:rPr lang="de-DE" dirty="0" err="1" smtClean="0"/>
              <a:t>Furstenberg</a:t>
            </a:r>
            <a:r>
              <a:rPr lang="de-DE" dirty="0" smtClean="0"/>
              <a:t> et al, 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62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r>
              <a:rPr lang="de-DE" dirty="0" smtClean="0"/>
              <a:t> &amp; Topic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752600"/>
            <a:ext cx="8435280" cy="4916760"/>
          </a:xfrm>
        </p:spPr>
        <p:txBody>
          <a:bodyPr>
            <a:normAutofit/>
          </a:bodyPr>
          <a:lstStyle/>
          <a:p>
            <a:r>
              <a:rPr lang="en-GB" dirty="0" smtClean="0"/>
              <a:t>Why </a:t>
            </a:r>
            <a:r>
              <a:rPr lang="en-GB" dirty="0"/>
              <a:t>do young adults stay with their parents during a </a:t>
            </a:r>
            <a:r>
              <a:rPr lang="en-GB" dirty="0" smtClean="0"/>
              <a:t>life phase </a:t>
            </a:r>
            <a:r>
              <a:rPr lang="en-GB" dirty="0"/>
              <a:t>that is commonly characterized by independence? </a:t>
            </a:r>
            <a:r>
              <a:rPr lang="en-GB" dirty="0" smtClean="0"/>
              <a:t>How </a:t>
            </a:r>
            <a:r>
              <a:rPr lang="en-GB" dirty="0"/>
              <a:t>can the </a:t>
            </a:r>
            <a:r>
              <a:rPr lang="en-GB" dirty="0" smtClean="0"/>
              <a:t>relevant factors </a:t>
            </a:r>
            <a:r>
              <a:rPr lang="en-GB" dirty="0"/>
              <a:t>be integrated into a theoretical framework</a:t>
            </a:r>
            <a:r>
              <a:rPr lang="en-GB" dirty="0" smtClean="0"/>
              <a:t>?</a:t>
            </a:r>
          </a:p>
          <a:p>
            <a:endParaRPr lang="de-DE" dirty="0"/>
          </a:p>
          <a:p>
            <a:r>
              <a:rPr lang="en-GB" dirty="0"/>
              <a:t>K</a:t>
            </a:r>
            <a:r>
              <a:rPr lang="en-GB" dirty="0" smtClean="0"/>
              <a:t>ey </a:t>
            </a:r>
            <a:r>
              <a:rPr lang="en-GB" dirty="0"/>
              <a:t>driver of </a:t>
            </a:r>
            <a:r>
              <a:rPr lang="en-GB" dirty="0" smtClean="0"/>
              <a:t>residential autonomy: economic </a:t>
            </a:r>
            <a:r>
              <a:rPr lang="en-GB" dirty="0"/>
              <a:t>independence </a:t>
            </a:r>
            <a:r>
              <a:rPr lang="en-GB" dirty="0" smtClean="0"/>
              <a:t>(Furstenberg et al., XX)</a:t>
            </a:r>
            <a:endParaRPr lang="en-GB" dirty="0"/>
          </a:p>
          <a:p>
            <a:r>
              <a:rPr lang="en-GB" dirty="0"/>
              <a:t>S</a:t>
            </a:r>
            <a:r>
              <a:rPr lang="de-DE" dirty="0" err="1" smtClean="0"/>
              <a:t>trong</a:t>
            </a:r>
            <a:r>
              <a:rPr lang="de-DE" dirty="0" smtClean="0"/>
              <a:t> </a:t>
            </a:r>
            <a:r>
              <a:rPr lang="de-DE" dirty="0" err="1" smtClean="0"/>
              <a:t>impact</a:t>
            </a:r>
            <a:r>
              <a:rPr lang="de-DE" dirty="0" smtClean="0"/>
              <a:t> of national </a:t>
            </a:r>
            <a:r>
              <a:rPr lang="de-DE" dirty="0" err="1" smtClean="0"/>
              <a:t>welfare</a:t>
            </a:r>
            <a:r>
              <a:rPr lang="de-DE" dirty="0" smtClean="0"/>
              <a:t> </a:t>
            </a:r>
            <a:r>
              <a:rPr lang="de-DE" dirty="0" err="1" smtClean="0"/>
              <a:t>policies</a:t>
            </a:r>
            <a:r>
              <a:rPr lang="de-DE" dirty="0"/>
              <a:t> </a:t>
            </a:r>
            <a:r>
              <a:rPr lang="de-DE" dirty="0" smtClean="0"/>
              <a:t>on </a:t>
            </a:r>
            <a:r>
              <a:rPr lang="de-DE" dirty="0" err="1" smtClean="0"/>
              <a:t>household</a:t>
            </a:r>
            <a:r>
              <a:rPr lang="de-DE" dirty="0" smtClean="0"/>
              <a:t> </a:t>
            </a:r>
            <a:r>
              <a:rPr lang="de-DE" dirty="0" err="1" smtClean="0"/>
              <a:t>compositions</a:t>
            </a:r>
            <a:r>
              <a:rPr lang="de-DE" dirty="0" smtClean="0"/>
              <a:t> (Kaplan, 2012)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 smtClean="0"/>
              <a:t>Cohabitation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indicating which economic insecurities are not sufficiently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counterbalanced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by existing welfare policies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08372"/>
            <a:ext cx="8424936" cy="103942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Szydlik`s </a:t>
            </a:r>
            <a:r>
              <a:rPr lang="de-DE" dirty="0" err="1" smtClean="0"/>
              <a:t>theory</a:t>
            </a:r>
            <a:r>
              <a:rPr lang="de-DE" dirty="0" smtClean="0"/>
              <a:t> of intergenerational solidarity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arenR"/>
            </a:pPr>
            <a:r>
              <a:rPr lang="en-GB" dirty="0" smtClean="0"/>
              <a:t>Micro level</a:t>
            </a:r>
          </a:p>
          <a:p>
            <a:pPr marL="1528763"/>
            <a:r>
              <a:rPr lang="en-GB" dirty="0" smtClean="0"/>
              <a:t>opportunities: e.g. living space</a:t>
            </a:r>
          </a:p>
          <a:p>
            <a:pPr marL="1528763"/>
            <a:r>
              <a:rPr lang="en-GB" dirty="0" smtClean="0"/>
              <a:t>needs: economic, social, care </a:t>
            </a:r>
          </a:p>
          <a:p>
            <a:pPr marL="571500" indent="-457200">
              <a:buFont typeface="+mj-lt"/>
              <a:buAutoNum type="arabicParenR" startAt="2"/>
            </a:pPr>
            <a:r>
              <a:rPr lang="en-GB" dirty="0" smtClean="0"/>
              <a:t>Meso level</a:t>
            </a:r>
          </a:p>
          <a:p>
            <a:pPr marL="1528763"/>
            <a:r>
              <a:rPr lang="en-GB" dirty="0" smtClean="0"/>
              <a:t>family structure: e.g. relationship status, number of children </a:t>
            </a:r>
          </a:p>
          <a:p>
            <a:pPr marL="571500" indent="-457200">
              <a:buFont typeface="+mj-lt"/>
              <a:buAutoNum type="arabicParenR" startAt="3"/>
            </a:pPr>
            <a:r>
              <a:rPr lang="en-GB" dirty="0" smtClean="0"/>
              <a:t>Macro level </a:t>
            </a:r>
          </a:p>
          <a:p>
            <a:pPr marL="1528763"/>
            <a:r>
              <a:rPr lang="en-GB" dirty="0" smtClean="0"/>
              <a:t>cultural-contextual factors: e.g. national family expenses, overall economic situation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52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Critical </a:t>
            </a:r>
            <a:r>
              <a:rPr lang="de-DE" dirty="0" err="1" smtClean="0"/>
              <a:t>appraisal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Reduction to two core dimensions: need &amp; opportunity </a:t>
            </a:r>
          </a:p>
          <a:p>
            <a:pPr marL="114300" indent="0">
              <a:buNone/>
            </a:pPr>
            <a:endParaRPr lang="en-GB" dirty="0" smtClean="0"/>
          </a:p>
          <a:p>
            <a:r>
              <a:rPr lang="en-GB" dirty="0" smtClean="0"/>
              <a:t>Introduction of social motivation as a third dimension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en-GB" dirty="0" smtClean="0"/>
              <a:t>Taking in a relative in need implies a feeling of solidarity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de-DE" dirty="0" smtClean="0"/>
              <a:t>Reciprocal nature of solidarity</a:t>
            </a:r>
            <a:endParaRPr lang="en-GB" dirty="0" smtClean="0"/>
          </a:p>
          <a:p>
            <a:pPr marL="985838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74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HypothesEs</a:t>
            </a:r>
            <a:r>
              <a:rPr lang="de-DE" dirty="0" smtClean="0"/>
              <a:t>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844824"/>
            <a:ext cx="8147248" cy="4281339"/>
          </a:xfrm>
        </p:spPr>
        <p:txBody>
          <a:bodyPr/>
          <a:lstStyle/>
          <a:p>
            <a:pPr marL="628650" indent="-514350">
              <a:buFont typeface="+mj-lt"/>
              <a:buAutoNum type="romanUcPeriod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Young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adults whose parents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support grandparents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are more likely to cohabitate than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their peers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whose parents do not support the older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generation</a:t>
            </a:r>
          </a:p>
          <a:p>
            <a:pPr marL="114300" indent="0"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628650" indent="-514350">
              <a:buFont typeface="+mj-lt"/>
              <a:buAutoNum type="romanUcPeriod" startAt="2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Young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adults whose parents provide support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to their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other adult children are more likely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to cohabitate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than those whose parents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do not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support their adult offspring 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Hypotheses</a:t>
            </a:r>
            <a:r>
              <a:rPr lang="de-DE" dirty="0" smtClean="0"/>
              <a:t> II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+mj-lt"/>
              <a:buAutoNum type="romanUcPeriod" startAt="3"/>
            </a:pPr>
            <a:r>
              <a:rPr lang="en-GB" dirty="0" smtClean="0"/>
              <a:t>High </a:t>
            </a:r>
            <a:r>
              <a:rPr lang="en-GB" dirty="0"/>
              <a:t>family expenditures and a good overall economic situation are expected to </a:t>
            </a:r>
            <a:r>
              <a:rPr lang="en-GB" dirty="0" smtClean="0"/>
              <a:t>be negatively </a:t>
            </a:r>
            <a:r>
              <a:rPr lang="en-GB" dirty="0"/>
              <a:t>associated with the likelihood of intergenerational cohabitation </a:t>
            </a:r>
            <a:endParaRPr lang="en-GB" dirty="0" smtClean="0"/>
          </a:p>
          <a:p>
            <a:pPr marL="628650" indent="-514350">
              <a:buFont typeface="+mj-lt"/>
              <a:buAutoNum type="romanUcPeriod" startAt="3"/>
            </a:pPr>
            <a:endParaRPr lang="de-DE" dirty="0"/>
          </a:p>
          <a:p>
            <a:pPr marL="628650" indent="-514350">
              <a:buFont typeface="+mj-lt"/>
              <a:buAutoNum type="romanUcPeriod" startAt="3"/>
            </a:pPr>
            <a:r>
              <a:rPr lang="en-GB" dirty="0" smtClean="0"/>
              <a:t>High expenditures </a:t>
            </a:r>
            <a:r>
              <a:rPr lang="en-GB" dirty="0"/>
              <a:t>for old age security decreases the parental need for support and in </a:t>
            </a:r>
            <a:r>
              <a:rPr lang="en-GB" dirty="0" smtClean="0"/>
              <a:t>turn their </a:t>
            </a:r>
            <a:r>
              <a:rPr lang="en-GB" dirty="0"/>
              <a:t>motivation to </a:t>
            </a:r>
            <a:r>
              <a:rPr lang="en-GB" dirty="0" smtClean="0"/>
              <a:t>accommodate </a:t>
            </a:r>
            <a:r>
              <a:rPr lang="en-GB" dirty="0"/>
              <a:t>their adult children</a:t>
            </a:r>
          </a:p>
        </p:txBody>
      </p:sp>
    </p:spTree>
    <p:extLst>
      <p:ext uri="{BB962C8B-B14F-4D97-AF65-F5344CB8AC3E}">
        <p14:creationId xmlns:p14="http://schemas.microsoft.com/office/powerpoint/2010/main" val="198891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set</a:t>
            </a:r>
            <a:r>
              <a:rPr lang="de-DE" dirty="0" smtClean="0"/>
              <a:t> &amp;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set: Survey on Health, Aging and Retirement in Europe (SHARE), wave 5 (2013)</a:t>
            </a:r>
          </a:p>
          <a:p>
            <a:r>
              <a:rPr lang="de-DE" dirty="0" err="1"/>
              <a:t>Exclusion</a:t>
            </a:r>
            <a:r>
              <a:rPr lang="de-DE" dirty="0"/>
              <a:t> </a:t>
            </a:r>
            <a:r>
              <a:rPr lang="de-DE" dirty="0" err="1" smtClean="0"/>
              <a:t>criteria</a:t>
            </a:r>
            <a:endParaRPr lang="de-DE" dirty="0"/>
          </a:p>
          <a:p>
            <a:pPr marL="800100"/>
            <a:r>
              <a:rPr lang="de-DE" dirty="0" smtClean="0"/>
              <a:t>Young adult </a:t>
            </a:r>
            <a:r>
              <a:rPr lang="de-DE" dirty="0" err="1" smtClean="0"/>
              <a:t>disabled</a:t>
            </a:r>
            <a:endParaRPr lang="de-DE" dirty="0" smtClean="0"/>
          </a:p>
          <a:p>
            <a:pPr marL="800100"/>
            <a:r>
              <a:rPr lang="de-DE" dirty="0" smtClean="0"/>
              <a:t>Parent in care </a:t>
            </a:r>
            <a:r>
              <a:rPr lang="de-DE" dirty="0" err="1" smtClean="0"/>
              <a:t>facilities</a:t>
            </a:r>
            <a:endParaRPr lang="en-GB" dirty="0"/>
          </a:p>
          <a:p>
            <a:endParaRPr lang="en-GB" dirty="0" smtClean="0"/>
          </a:p>
          <a:p>
            <a:r>
              <a:rPr lang="de-DE" dirty="0" smtClean="0"/>
              <a:t>12.509 </a:t>
            </a:r>
            <a:r>
              <a:rPr lang="de-DE" dirty="0" err="1" smtClean="0"/>
              <a:t>young</a:t>
            </a:r>
            <a:r>
              <a:rPr lang="de-DE" dirty="0" smtClean="0"/>
              <a:t> </a:t>
            </a:r>
            <a:r>
              <a:rPr lang="de-DE" dirty="0" err="1" smtClean="0"/>
              <a:t>adults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20-39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parents</a:t>
            </a:r>
            <a:endParaRPr lang="de-D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3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Operationalization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Dependent</a:t>
            </a:r>
            <a:r>
              <a:rPr lang="de-DE" dirty="0" smtClean="0"/>
              <a:t> variable: </a:t>
            </a:r>
            <a:r>
              <a:rPr lang="de-DE" dirty="0" err="1" smtClean="0"/>
              <a:t>cohabitation</a:t>
            </a:r>
            <a:r>
              <a:rPr lang="de-DE" dirty="0" smtClean="0"/>
              <a:t> vs. </a:t>
            </a:r>
            <a:r>
              <a:rPr lang="de-DE" dirty="0" err="1" smtClean="0"/>
              <a:t>living</a:t>
            </a:r>
            <a:r>
              <a:rPr lang="de-DE" dirty="0" smtClean="0"/>
              <a:t> </a:t>
            </a:r>
            <a:r>
              <a:rPr lang="de-DE" dirty="0" err="1" smtClean="0"/>
              <a:t>autonomo</a:t>
            </a:r>
            <a:r>
              <a:rPr lang="en-GB" dirty="0" err="1" smtClean="0"/>
              <a:t>usly</a:t>
            </a:r>
            <a:endParaRPr lang="en-GB" dirty="0" smtClean="0"/>
          </a:p>
          <a:p>
            <a:r>
              <a:rPr lang="en-GB" dirty="0" smtClean="0"/>
              <a:t>Independent variables, </a:t>
            </a:r>
            <a:r>
              <a:rPr lang="en-GB" dirty="0" err="1" smtClean="0"/>
              <a:t>i.a</a:t>
            </a:r>
            <a:r>
              <a:rPr lang="en-GB" dirty="0" smtClean="0"/>
              <a:t>.:</a:t>
            </a:r>
          </a:p>
          <a:p>
            <a:pPr marL="1014413" indent="-342900">
              <a:buFont typeface="Wingdings" panose="05000000000000000000" pitchFamily="2" charset="2"/>
              <a:buChar char="Ø"/>
            </a:pPr>
            <a:r>
              <a:rPr lang="en-GB" dirty="0" smtClean="0"/>
              <a:t>parental familial support</a:t>
            </a:r>
          </a:p>
          <a:p>
            <a:pPr marL="1428750" indent="-342900"/>
            <a:r>
              <a:rPr lang="en-GB" dirty="0" smtClean="0"/>
              <a:t>Survey: Parents indicate number children supported &amp; frequency</a:t>
            </a:r>
          </a:p>
          <a:p>
            <a:pPr marL="1428750" indent="-342900"/>
            <a:r>
              <a:rPr lang="en-GB" dirty="0" smtClean="0"/>
              <a:t>Calculation: Share of children supported multiplied by average support frequency, mean value for parental couples</a:t>
            </a:r>
            <a:r>
              <a:rPr lang="de-DE" dirty="0" smtClean="0"/>
              <a:t>, </a:t>
            </a:r>
            <a:r>
              <a:rPr lang="de-DE" dirty="0" err="1" smtClean="0"/>
              <a:t>grouped</a:t>
            </a:r>
            <a:r>
              <a:rPr lang="de-DE" dirty="0" smtClean="0"/>
              <a:t> in 5 </a:t>
            </a:r>
            <a:r>
              <a:rPr lang="de-DE" dirty="0" err="1" smtClean="0"/>
              <a:t>categories</a:t>
            </a:r>
            <a:endParaRPr lang="de-DE" dirty="0" smtClean="0"/>
          </a:p>
          <a:p>
            <a:pPr marL="1428750" indent="-34290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649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: Familial Support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59036"/>
            <a:ext cx="5040560" cy="503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411760" y="4960002"/>
            <a:ext cx="367240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544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1213</Words>
  <Application>Microsoft Office PowerPoint</Application>
  <PresentationFormat>Bildschirmpräsentation (4:3)</PresentationFormat>
  <Paragraphs>134</Paragraphs>
  <Slides>11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Apotheke</vt:lpstr>
      <vt:lpstr>There is no place like the parents` home</vt:lpstr>
      <vt:lpstr>research question &amp; Topic</vt:lpstr>
      <vt:lpstr>Szydlik`s theory of intergenerational solidarity </vt:lpstr>
      <vt:lpstr>Critical appraisal </vt:lpstr>
      <vt:lpstr>HypothesEs I</vt:lpstr>
      <vt:lpstr>Hypotheses II</vt:lpstr>
      <vt:lpstr>Data set &amp; case selection</vt:lpstr>
      <vt:lpstr>Operationalization</vt:lpstr>
      <vt:lpstr>Results: Familial Support</vt:lpstr>
      <vt:lpstr>Results: Contextual factors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</dc:creator>
  <cp:lastModifiedBy>Isy Fi</cp:lastModifiedBy>
  <cp:revision>55</cp:revision>
  <dcterms:created xsi:type="dcterms:W3CDTF">2017-08-27T12:02:22Z</dcterms:created>
  <dcterms:modified xsi:type="dcterms:W3CDTF">2017-09-24T13:56:50Z</dcterms:modified>
</cp:coreProperties>
</file>