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70" r:id="rId3"/>
    <p:sldId id="257" r:id="rId4"/>
    <p:sldId id="272" r:id="rId5"/>
    <p:sldId id="259" r:id="rId6"/>
    <p:sldId id="260" r:id="rId7"/>
    <p:sldId id="271" r:id="rId8"/>
    <p:sldId id="262" r:id="rId9"/>
    <p:sldId id="263" r:id="rId10"/>
    <p:sldId id="267" r:id="rId11"/>
    <p:sldId id="265" r:id="rId12"/>
    <p:sldId id="274" r:id="rId13"/>
    <p:sldId id="273"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8648" autoAdjust="0"/>
  </p:normalViewPr>
  <p:slideViewPr>
    <p:cSldViewPr>
      <p:cViewPr>
        <p:scale>
          <a:sx n="75" d="100"/>
          <a:sy n="75" d="100"/>
        </p:scale>
        <p:origin x="-918"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88CE0-3DF5-4D8E-B9EA-CA8B987055DC}" type="datetimeFigureOut">
              <a:rPr lang="de-DE" smtClean="0"/>
              <a:t>30.04.2018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D0E99-2C53-4887-ACAA-1DF418329710}" type="slidenum">
              <a:rPr lang="de-DE" smtClean="0"/>
              <a:t>‹Nr.›</a:t>
            </a:fld>
            <a:endParaRPr lang="de-DE"/>
          </a:p>
        </p:txBody>
      </p:sp>
    </p:spTree>
    <p:extLst>
      <p:ext uri="{BB962C8B-B14F-4D97-AF65-F5344CB8AC3E}">
        <p14:creationId xmlns:p14="http://schemas.microsoft.com/office/powerpoint/2010/main" val="281045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Want </a:t>
            </a:r>
            <a:r>
              <a:rPr lang="de-DE" baseline="0" dirty="0" err="1" smtClean="0"/>
              <a:t>to</a:t>
            </a:r>
            <a:r>
              <a:rPr lang="de-DE" baseline="0" dirty="0" smtClean="0"/>
              <a:t> </a:t>
            </a:r>
            <a:r>
              <a:rPr lang="de-DE" baseline="0" dirty="0" err="1" smtClean="0"/>
              <a:t>publish</a:t>
            </a:r>
            <a:r>
              <a:rPr lang="de-DE" baseline="0" dirty="0" smtClean="0"/>
              <a:t> </a:t>
            </a:r>
            <a:r>
              <a:rPr lang="de-DE" baseline="0" dirty="0" err="1" smtClean="0"/>
              <a:t>as</a:t>
            </a:r>
            <a:r>
              <a:rPr lang="de-DE" baseline="0" dirty="0" smtClean="0"/>
              <a:t> </a:t>
            </a:r>
            <a:r>
              <a:rPr lang="de-DE" baseline="0" dirty="0" err="1" smtClean="0"/>
              <a:t>paper</a:t>
            </a:r>
            <a:r>
              <a:rPr lang="de-DE" baseline="0" dirty="0" smtClean="0"/>
              <a:t>. Working on </a:t>
            </a:r>
            <a:r>
              <a:rPr lang="de-DE" baseline="0" dirty="0" err="1" smtClean="0"/>
              <a:t>revision</a:t>
            </a:r>
            <a:r>
              <a:rPr lang="de-DE" baseline="0" dirty="0" smtClean="0"/>
              <a:t> </a:t>
            </a:r>
            <a:r>
              <a:rPr lang="de-DE" baseline="0" dirty="0" err="1" smtClean="0"/>
              <a:t>together</a:t>
            </a:r>
            <a:r>
              <a:rPr lang="de-DE" baseline="0" dirty="0" smtClean="0"/>
              <a:t>.</a:t>
            </a:r>
          </a:p>
          <a:p>
            <a:r>
              <a:rPr lang="de-DE" baseline="0" dirty="0" err="1" smtClean="0"/>
              <a:t>We</a:t>
            </a:r>
            <a:r>
              <a:rPr lang="de-DE" baseline="0" dirty="0" smtClean="0"/>
              <a:t> </a:t>
            </a:r>
            <a:r>
              <a:rPr lang="de-DE" baseline="0" dirty="0" err="1" smtClean="0"/>
              <a:t>are</a:t>
            </a:r>
            <a:r>
              <a:rPr lang="de-DE" baseline="0" dirty="0" smtClean="0"/>
              <a:t> </a:t>
            </a:r>
            <a:r>
              <a:rPr lang="de-DE" baseline="0" dirty="0" err="1" smtClean="0"/>
              <a:t>looking</a:t>
            </a:r>
            <a:r>
              <a:rPr lang="de-DE" baseline="0" dirty="0" smtClean="0"/>
              <a:t> </a:t>
            </a:r>
            <a:r>
              <a:rPr lang="de-DE" baseline="0" dirty="0" err="1" smtClean="0"/>
              <a:t>forward</a:t>
            </a:r>
            <a:r>
              <a:rPr lang="de-DE" baseline="0" dirty="0" smtClean="0"/>
              <a:t> </a:t>
            </a:r>
            <a:r>
              <a:rPr lang="de-DE" baseline="0" dirty="0" err="1" smtClean="0"/>
              <a:t>to</a:t>
            </a:r>
            <a:r>
              <a:rPr lang="de-DE" baseline="0" dirty="0" smtClean="0"/>
              <a:t> </a:t>
            </a:r>
            <a:r>
              <a:rPr lang="de-DE" baseline="0" dirty="0" err="1" smtClean="0"/>
              <a:t>comments</a:t>
            </a:r>
            <a:r>
              <a:rPr lang="de-DE" baseline="0" dirty="0" smtClean="0"/>
              <a:t> </a:t>
            </a:r>
            <a:r>
              <a:rPr lang="de-DE" baseline="0" dirty="0" err="1" smtClean="0"/>
              <a:t>and</a:t>
            </a:r>
            <a:r>
              <a:rPr lang="de-DE" baseline="0" dirty="0" smtClean="0"/>
              <a:t> </a:t>
            </a:r>
            <a:r>
              <a:rPr lang="de-DE" baseline="0" dirty="0" err="1" smtClean="0"/>
              <a:t>appreciate</a:t>
            </a:r>
            <a:r>
              <a:rPr lang="de-DE" baseline="0" dirty="0" smtClean="0"/>
              <a:t> </a:t>
            </a:r>
            <a:r>
              <a:rPr lang="de-DE" baseline="0" dirty="0" err="1" smtClean="0"/>
              <a:t>critique</a:t>
            </a:r>
            <a:r>
              <a:rPr lang="de-DE" baseline="0" dirty="0" smtClean="0"/>
              <a:t>.</a:t>
            </a:r>
          </a:p>
          <a:p>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a:t>
            </a:fld>
            <a:endParaRPr lang="de-DE"/>
          </a:p>
        </p:txBody>
      </p:sp>
    </p:spTree>
    <p:extLst>
      <p:ext uri="{BB962C8B-B14F-4D97-AF65-F5344CB8AC3E}">
        <p14:creationId xmlns:p14="http://schemas.microsoft.com/office/powerpoint/2010/main" val="234441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p>
        </p:txBody>
      </p:sp>
      <p:sp>
        <p:nvSpPr>
          <p:cNvPr id="4" name="Foliennummernplatzhalter 3"/>
          <p:cNvSpPr>
            <a:spLocks noGrp="1"/>
          </p:cNvSpPr>
          <p:nvPr>
            <p:ph type="sldNum" sz="quarter" idx="10"/>
          </p:nvPr>
        </p:nvSpPr>
        <p:spPr/>
        <p:txBody>
          <a:bodyPr/>
          <a:lstStyle/>
          <a:p>
            <a:fld id="{64ED0E99-2C53-4887-ACAA-1DF418329710}" type="slidenum">
              <a:rPr lang="de-DE" smtClean="0"/>
              <a:t>10</a:t>
            </a:fld>
            <a:endParaRPr lang="de-DE"/>
          </a:p>
        </p:txBody>
      </p:sp>
    </p:spTree>
    <p:extLst>
      <p:ext uri="{BB962C8B-B14F-4D97-AF65-F5344CB8AC3E}">
        <p14:creationId xmlns:p14="http://schemas.microsoft.com/office/powerpoint/2010/main" val="76301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11</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12</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4ED0E99-2C53-4887-ACAA-1DF418329710}" type="slidenum">
              <a:rPr lang="de-DE" smtClean="0"/>
              <a:t>13</a:t>
            </a:fld>
            <a:endParaRPr lang="de-DE"/>
          </a:p>
        </p:txBody>
      </p:sp>
    </p:spTree>
    <p:extLst>
      <p:ext uri="{BB962C8B-B14F-4D97-AF65-F5344CB8AC3E}">
        <p14:creationId xmlns:p14="http://schemas.microsoft.com/office/powerpoint/2010/main" val="340634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Many</a:t>
            </a:r>
            <a:r>
              <a:rPr lang="de-DE" dirty="0" smtClean="0"/>
              <a:t> </a:t>
            </a:r>
            <a:r>
              <a:rPr lang="de-DE" dirty="0" err="1" smtClean="0"/>
              <a:t>public</a:t>
            </a:r>
            <a:r>
              <a:rPr lang="de-DE" dirty="0" smtClean="0"/>
              <a:t> </a:t>
            </a:r>
            <a:r>
              <a:rPr lang="de-DE" dirty="0" err="1" smtClean="0"/>
              <a:t>programs</a:t>
            </a:r>
            <a:r>
              <a:rPr lang="de-DE" baseline="0" dirty="0" smtClean="0"/>
              <a:t> </a:t>
            </a:r>
            <a:r>
              <a:rPr lang="de-DE" baseline="0" dirty="0" err="1" smtClean="0"/>
              <a:t>insure</a:t>
            </a:r>
            <a:r>
              <a:rPr lang="de-DE" baseline="0" dirty="0" smtClean="0"/>
              <a:t> </a:t>
            </a:r>
            <a:r>
              <a:rPr lang="de-DE" baseline="0" dirty="0" err="1" smtClean="0"/>
              <a:t>against</a:t>
            </a:r>
            <a:r>
              <a:rPr lang="de-DE" baseline="0" dirty="0" smtClean="0"/>
              <a:t> </a:t>
            </a:r>
            <a:r>
              <a:rPr lang="de-DE" baseline="0" dirty="0" err="1" smtClean="0"/>
              <a:t>the</a:t>
            </a:r>
            <a:r>
              <a:rPr lang="de-DE" baseline="0" dirty="0" smtClean="0"/>
              <a:t> same type </a:t>
            </a:r>
            <a:r>
              <a:rPr lang="de-DE" baseline="0" dirty="0" err="1" smtClean="0"/>
              <a:t>of</a:t>
            </a:r>
            <a:r>
              <a:rPr lang="de-DE" baseline="0" dirty="0" smtClean="0"/>
              <a:t> </a:t>
            </a:r>
            <a:r>
              <a:rPr lang="de-DE" b="1" baseline="0" dirty="0" err="1" smtClean="0"/>
              <a:t>labour</a:t>
            </a:r>
            <a:r>
              <a:rPr lang="de-DE" b="1" baseline="0" dirty="0" smtClean="0"/>
              <a:t> </a:t>
            </a:r>
            <a:r>
              <a:rPr lang="de-DE" b="1" baseline="0" dirty="0" err="1" smtClean="0"/>
              <a:t>market</a:t>
            </a:r>
            <a:r>
              <a:rPr lang="de-DE" b="1" baseline="0" dirty="0" smtClean="0"/>
              <a:t> </a:t>
            </a:r>
            <a:r>
              <a:rPr lang="de-DE" b="1" baseline="0" dirty="0" err="1" smtClean="0"/>
              <a:t>shocks</a:t>
            </a:r>
            <a:r>
              <a:rPr lang="de-DE" b="1" baseline="0" dirty="0" smtClean="0"/>
              <a:t> </a:t>
            </a:r>
            <a:r>
              <a:rPr lang="de-DE" baseline="0" dirty="0" err="1" smtClean="0"/>
              <a:t>that</a:t>
            </a:r>
            <a:r>
              <a:rPr lang="de-DE" baseline="0" dirty="0" smtClean="0"/>
              <a:t> </a:t>
            </a:r>
            <a:r>
              <a:rPr lang="de-DE" baseline="0" dirty="0" err="1" smtClean="0"/>
              <a:t>living</a:t>
            </a:r>
            <a:r>
              <a:rPr lang="de-DE" baseline="0" dirty="0" smtClean="0"/>
              <a:t> </a:t>
            </a:r>
            <a:r>
              <a:rPr lang="de-DE" baseline="0" dirty="0" err="1" smtClean="0"/>
              <a:t>arrangements</a:t>
            </a:r>
            <a:r>
              <a:rPr lang="de-DE" baseline="0" dirty="0" smtClean="0"/>
              <a:t> </a:t>
            </a:r>
            <a:r>
              <a:rPr lang="de-DE" baseline="0" dirty="0" err="1" smtClean="0"/>
              <a:t>respond</a:t>
            </a:r>
            <a:r>
              <a:rPr lang="de-DE" baseline="0" dirty="0" smtClean="0"/>
              <a:t> </a:t>
            </a:r>
            <a:r>
              <a:rPr lang="de-DE" baseline="0" dirty="0" err="1" smtClean="0"/>
              <a:t>to</a:t>
            </a:r>
            <a:r>
              <a:rPr lang="de-DE" baseline="0" dirty="0" smtClean="0"/>
              <a:t>,</a:t>
            </a:r>
          </a:p>
          <a:p>
            <a:r>
              <a:rPr lang="en-GB" sz="1200" b="0" i="0" u="none" strike="noStrike" kern="1200" baseline="0" dirty="0" smtClean="0">
                <a:solidFill>
                  <a:schemeClr val="tx1"/>
                </a:solidFill>
                <a:latin typeface="+mn-lt"/>
                <a:ea typeface="+mn-ea"/>
                <a:cs typeface="+mn-cs"/>
              </a:rPr>
              <a:t>Social security benefits have the purpose to allow for a high level of employment. </a:t>
            </a:r>
            <a:endParaRPr lang="en-GB" sz="1200" b="0" i="0" u="none" strike="noStrike" kern="1200" baseline="0" dirty="0" smtClean="0">
              <a:solidFill>
                <a:schemeClr val="tx1"/>
              </a:solidFill>
              <a:latin typeface="+mn-lt"/>
              <a:ea typeface="+mn-ea"/>
              <a:cs typeface="+mn-cs"/>
            </a:endParaRPr>
          </a:p>
          <a:p>
            <a:endParaRPr lang="de-DE" baseline="0" dirty="0" smtClean="0"/>
          </a:p>
          <a:p>
            <a:r>
              <a:rPr lang="de-DE" baseline="0" dirty="0" err="1" smtClean="0"/>
              <a:t>Policies</a:t>
            </a:r>
            <a:r>
              <a:rPr lang="de-DE" baseline="0" dirty="0" smtClean="0"/>
              <a:t>: </a:t>
            </a:r>
            <a:r>
              <a:rPr lang="de-DE" baseline="0" dirty="0" err="1" smtClean="0"/>
              <a:t>especially</a:t>
            </a:r>
            <a:r>
              <a:rPr lang="de-DE" baseline="0" dirty="0" smtClean="0"/>
              <a:t> </a:t>
            </a:r>
            <a:r>
              <a:rPr lang="de-DE" baseline="0" dirty="0" err="1" smtClean="0"/>
              <a:t>cost</a:t>
            </a:r>
            <a:r>
              <a:rPr lang="de-DE" baseline="0" dirty="0" smtClean="0"/>
              <a:t> </a:t>
            </a:r>
            <a:r>
              <a:rPr lang="de-DE" baseline="0" dirty="0" err="1" smtClean="0"/>
              <a:t>of</a:t>
            </a:r>
            <a:r>
              <a:rPr lang="de-DE" baseline="0" dirty="0" smtClean="0"/>
              <a:t> </a:t>
            </a:r>
            <a:r>
              <a:rPr lang="de-DE" baseline="0" dirty="0" err="1" smtClean="0"/>
              <a:t>tertiary</a:t>
            </a:r>
            <a:r>
              <a:rPr lang="de-DE" baseline="0" dirty="0" smtClean="0"/>
              <a:t> </a:t>
            </a:r>
            <a:r>
              <a:rPr lang="de-DE" baseline="0" dirty="0" err="1" smtClean="0"/>
              <a:t>education</a:t>
            </a:r>
            <a:r>
              <a:rPr lang="de-DE" baseline="0" dirty="0" smtClean="0"/>
              <a:t>, </a:t>
            </a:r>
            <a:r>
              <a:rPr lang="de-DE" baseline="0" dirty="0" err="1" smtClean="0"/>
              <a:t>housing</a:t>
            </a:r>
            <a:r>
              <a:rPr lang="de-DE" baseline="0" dirty="0" smtClean="0"/>
              <a:t> </a:t>
            </a:r>
            <a:r>
              <a:rPr lang="de-DE" baseline="0" dirty="0" err="1" smtClean="0"/>
              <a:t>costs</a:t>
            </a:r>
            <a:r>
              <a:rPr lang="de-DE" baseline="0" dirty="0" smtClean="0"/>
              <a:t> </a:t>
            </a:r>
            <a:r>
              <a:rPr lang="de-DE" baseline="0" dirty="0" err="1" smtClean="0"/>
              <a:t>family</a:t>
            </a:r>
            <a:r>
              <a:rPr lang="de-DE" baseline="0" dirty="0" smtClean="0"/>
              <a:t> </a:t>
            </a:r>
            <a:r>
              <a:rPr lang="de-DE" baseline="0" dirty="0" err="1" smtClean="0"/>
              <a:t>expenditure</a:t>
            </a:r>
            <a:r>
              <a:rPr lang="de-DE" baseline="0" dirty="0" smtClean="0"/>
              <a:t> etc. </a:t>
            </a:r>
          </a:p>
          <a:p>
            <a:endParaRPr lang="de-DE" baseline="0" dirty="0" smtClean="0"/>
          </a:p>
          <a:p>
            <a:r>
              <a:rPr lang="de-DE" baseline="0" dirty="0" err="1" smtClean="0"/>
              <a:t>Logic</a:t>
            </a:r>
            <a:r>
              <a:rPr lang="de-DE" baseline="0" dirty="0" smtClean="0"/>
              <a:t>: </a:t>
            </a:r>
            <a:r>
              <a:rPr lang="de-DE" baseline="0" dirty="0" err="1" smtClean="0"/>
              <a:t>who</a:t>
            </a:r>
            <a:r>
              <a:rPr lang="de-DE" baseline="0" dirty="0" smtClean="0"/>
              <a:t> </a:t>
            </a:r>
            <a:r>
              <a:rPr lang="de-DE" baseline="0" dirty="0" err="1" smtClean="0"/>
              <a:t>lives</a:t>
            </a:r>
            <a:r>
              <a:rPr lang="de-DE" baseline="0" dirty="0" smtClean="0"/>
              <a:t> at </a:t>
            </a:r>
            <a:r>
              <a:rPr lang="de-DE" baseline="0" dirty="0" err="1" smtClean="0"/>
              <a:t>home</a:t>
            </a:r>
            <a:r>
              <a:rPr lang="de-DE" baseline="0" dirty="0" smtClean="0"/>
              <a:t> </a:t>
            </a:r>
            <a:r>
              <a:rPr lang="de-DE" baseline="0" dirty="0" err="1" smtClean="0"/>
              <a:t>tells</a:t>
            </a:r>
            <a:r>
              <a:rPr lang="de-DE" baseline="0" dirty="0" smtClean="0"/>
              <a:t> </a:t>
            </a:r>
            <a:r>
              <a:rPr lang="de-DE" baseline="0" dirty="0" err="1" smtClean="0"/>
              <a:t>you</a:t>
            </a:r>
            <a:r>
              <a:rPr lang="de-DE" baseline="0" dirty="0" smtClean="0"/>
              <a:t> </a:t>
            </a:r>
            <a:r>
              <a:rPr lang="de-DE" baseline="0" dirty="0" err="1" smtClean="0"/>
              <a:t>whose</a:t>
            </a:r>
            <a:r>
              <a:rPr lang="de-DE" baseline="0" dirty="0" smtClean="0"/>
              <a:t> </a:t>
            </a:r>
            <a:r>
              <a:rPr lang="de-DE" baseline="0" dirty="0" err="1" smtClean="0"/>
              <a:t>insecurities</a:t>
            </a:r>
            <a:r>
              <a:rPr lang="de-DE" baseline="0" dirty="0" smtClean="0"/>
              <a:t> </a:t>
            </a:r>
            <a:r>
              <a:rPr lang="de-DE" baseline="0" dirty="0" err="1" smtClean="0"/>
              <a:t>are</a:t>
            </a:r>
            <a:r>
              <a:rPr lang="de-DE" baseline="0" dirty="0" smtClean="0"/>
              <a:t> not </a:t>
            </a:r>
            <a:r>
              <a:rPr lang="de-DE" baseline="0" dirty="0" err="1" smtClean="0"/>
              <a:t>covered</a:t>
            </a:r>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2</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3</a:t>
            </a:fld>
            <a:endParaRPr lang="de-DE"/>
          </a:p>
        </p:txBody>
      </p:sp>
    </p:spTree>
    <p:extLst>
      <p:ext uri="{BB962C8B-B14F-4D97-AF65-F5344CB8AC3E}">
        <p14:creationId xmlns:p14="http://schemas.microsoft.com/office/powerpoint/2010/main" val="427751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r>
              <a:rPr lang="de-DE" baseline="0" dirty="0" smtClean="0"/>
              <a:t>State </a:t>
            </a:r>
            <a:r>
              <a:rPr lang="de-DE" baseline="0" dirty="0" err="1" smtClean="0"/>
              <a:t>of</a:t>
            </a:r>
            <a:r>
              <a:rPr lang="de-DE" baseline="0" dirty="0" smtClean="0"/>
              <a:t> </a:t>
            </a:r>
            <a:r>
              <a:rPr lang="de-DE" baseline="0" dirty="0" err="1" smtClean="0"/>
              <a:t>research</a:t>
            </a:r>
            <a:r>
              <a:rPr lang="de-DE" baseline="0" dirty="0" smtClean="0"/>
              <a:t>: </a:t>
            </a:r>
            <a:r>
              <a:rPr lang="de-DE" baseline="0" dirty="0" err="1" smtClean="0"/>
              <a:t>mostly</a:t>
            </a:r>
            <a:r>
              <a:rPr lang="de-DE" baseline="0" dirty="0" smtClean="0"/>
              <a:t> </a:t>
            </a:r>
            <a:r>
              <a:rPr lang="de-DE" baseline="0" dirty="0" err="1" smtClean="0"/>
              <a:t>descriptive</a:t>
            </a:r>
            <a:r>
              <a:rPr lang="de-DE" baseline="0" dirty="0" smtClean="0"/>
              <a:t> </a:t>
            </a:r>
            <a:r>
              <a:rPr lang="de-DE" baseline="0" dirty="0" err="1" smtClean="0"/>
              <a:t>works</a:t>
            </a:r>
            <a:r>
              <a:rPr lang="de-DE" baseline="0" dirty="0" smtClean="0"/>
              <a:t>, </a:t>
            </a:r>
            <a:r>
              <a:rPr lang="de-DE" baseline="0" dirty="0" err="1" smtClean="0"/>
              <a:t>hardly</a:t>
            </a:r>
            <a:r>
              <a:rPr lang="de-DE" baseline="0" dirty="0" smtClean="0"/>
              <a:t> </a:t>
            </a:r>
            <a:r>
              <a:rPr lang="de-DE" baseline="0" dirty="0" err="1" smtClean="0"/>
              <a:t>anyone</a:t>
            </a:r>
            <a:r>
              <a:rPr lang="de-DE" baseline="0" dirty="0" smtClean="0"/>
              <a:t> </a:t>
            </a:r>
            <a:r>
              <a:rPr lang="de-DE" baseline="0" dirty="0" err="1" smtClean="0"/>
              <a:t>uses</a:t>
            </a:r>
            <a:r>
              <a:rPr lang="de-DE" baseline="0" dirty="0" smtClean="0"/>
              <a:t> </a:t>
            </a:r>
            <a:r>
              <a:rPr lang="de-DE" baseline="0" dirty="0" err="1" smtClean="0"/>
              <a:t>theoretical</a:t>
            </a:r>
            <a:r>
              <a:rPr lang="de-DE" baseline="0" dirty="0" smtClean="0"/>
              <a:t> </a:t>
            </a:r>
            <a:r>
              <a:rPr lang="de-DE" baseline="0" dirty="0" err="1" smtClean="0"/>
              <a:t>model</a:t>
            </a:r>
            <a:r>
              <a:rPr lang="de-DE" baseline="0" dirty="0" smtClean="0"/>
              <a:t>, but </a:t>
            </a:r>
            <a:r>
              <a:rPr lang="de-DE" baseline="0" dirty="0" err="1" smtClean="0"/>
              <a:t>instead</a:t>
            </a:r>
            <a:r>
              <a:rPr lang="de-DE" baseline="0" dirty="0" smtClean="0"/>
              <a:t> </a:t>
            </a:r>
            <a:r>
              <a:rPr lang="de-DE" baseline="0" dirty="0" err="1" smtClean="0"/>
              <a:t>various</a:t>
            </a:r>
            <a:r>
              <a:rPr lang="de-DE" baseline="0" dirty="0" smtClean="0"/>
              <a:t> </a:t>
            </a:r>
            <a:r>
              <a:rPr lang="de-DE" baseline="0" dirty="0" err="1" smtClean="0"/>
              <a:t>collections</a:t>
            </a:r>
            <a:r>
              <a:rPr lang="de-DE" baseline="0" dirty="0" smtClean="0"/>
              <a:t> </a:t>
            </a:r>
            <a:r>
              <a:rPr lang="de-DE" baseline="0" dirty="0" err="1" smtClean="0"/>
              <a:t>of</a:t>
            </a:r>
            <a:r>
              <a:rPr lang="de-DE" baseline="0" dirty="0" smtClean="0"/>
              <a:t> </a:t>
            </a:r>
            <a:r>
              <a:rPr lang="de-DE" baseline="0" dirty="0" err="1" smtClean="0"/>
              <a:t>indicators</a:t>
            </a:r>
            <a:r>
              <a:rPr lang="de-DE" baseline="0" dirty="0" smtClean="0"/>
              <a:t>, </a:t>
            </a:r>
            <a:r>
              <a:rPr lang="de-DE" baseline="0" dirty="0" err="1" smtClean="0"/>
              <a:t>very</a:t>
            </a:r>
            <a:r>
              <a:rPr lang="de-DE" baseline="0" dirty="0" smtClean="0"/>
              <a:t> </a:t>
            </a:r>
            <a:r>
              <a:rPr lang="de-DE" baseline="0" dirty="0" err="1" smtClean="0"/>
              <a:t>unsystematic</a:t>
            </a:r>
            <a:endParaRPr lang="de-DE" baseline="0" dirty="0" smtClean="0"/>
          </a:p>
          <a:p>
            <a:endParaRPr lang="de-DE" baseline="0" dirty="0" smtClean="0"/>
          </a:p>
          <a:p>
            <a:r>
              <a:rPr lang="de-DE" baseline="0" dirty="0" err="1" smtClean="0"/>
              <a:t>Considering</a:t>
            </a:r>
            <a:r>
              <a:rPr lang="de-DE" baseline="0" dirty="0" smtClean="0"/>
              <a:t> </a:t>
            </a:r>
            <a:r>
              <a:rPr lang="de-DE" baseline="0" dirty="0" err="1" smtClean="0"/>
              <a:t>opportunity</a:t>
            </a:r>
            <a:r>
              <a:rPr lang="de-DE" baseline="0" dirty="0" smtClean="0"/>
              <a:t> </a:t>
            </a:r>
            <a:r>
              <a:rPr lang="de-DE" baseline="0" dirty="0" err="1" smtClean="0"/>
              <a:t>and</a:t>
            </a:r>
            <a:r>
              <a:rPr lang="de-DE" baseline="0" dirty="0" smtClean="0"/>
              <a:t> </a:t>
            </a:r>
            <a:r>
              <a:rPr lang="de-DE" baseline="0" dirty="0" err="1" smtClean="0"/>
              <a:t>need</a:t>
            </a:r>
            <a:r>
              <a:rPr lang="de-DE" baseline="0" dirty="0" smtClean="0"/>
              <a:t> </a:t>
            </a:r>
            <a:r>
              <a:rPr lang="de-DE" baseline="0" dirty="0" err="1" smtClean="0"/>
              <a:t>structures</a:t>
            </a:r>
            <a:r>
              <a:rPr lang="de-DE" baseline="0" dirty="0" smtClean="0"/>
              <a:t> </a:t>
            </a:r>
            <a:r>
              <a:rPr lang="de-DE" baseline="0" dirty="0" err="1" smtClean="0"/>
              <a:t>of</a:t>
            </a:r>
            <a:r>
              <a:rPr lang="de-DE" baseline="0" dirty="0" smtClean="0"/>
              <a:t> </a:t>
            </a:r>
            <a:r>
              <a:rPr lang="de-DE" baseline="0" dirty="0" err="1" smtClean="0"/>
              <a:t>parents</a:t>
            </a:r>
            <a:r>
              <a:rPr lang="de-DE" baseline="0" dirty="0" smtClean="0"/>
              <a:t> </a:t>
            </a:r>
            <a:r>
              <a:rPr lang="de-DE" baseline="0" dirty="0" err="1" smtClean="0"/>
              <a:t>and</a:t>
            </a:r>
            <a:r>
              <a:rPr lang="de-DE" baseline="0" dirty="0" smtClean="0"/>
              <a:t> </a:t>
            </a:r>
            <a:r>
              <a:rPr lang="de-DE" baseline="0" dirty="0" err="1" smtClean="0"/>
              <a:t>children</a:t>
            </a:r>
            <a:r>
              <a:rPr lang="de-DE" baseline="0" dirty="0" smtClean="0"/>
              <a:t>, familial </a:t>
            </a:r>
            <a:r>
              <a:rPr lang="de-DE" baseline="0" dirty="0" err="1" smtClean="0"/>
              <a:t>and</a:t>
            </a:r>
            <a:r>
              <a:rPr lang="de-DE" baseline="0" dirty="0" smtClean="0"/>
              <a:t> </a:t>
            </a:r>
            <a:r>
              <a:rPr lang="de-DE" baseline="0" dirty="0" err="1" smtClean="0"/>
              <a:t>cultural-contextal</a:t>
            </a:r>
            <a:r>
              <a:rPr lang="de-DE" baseline="0" dirty="0" smtClean="0"/>
              <a:t> </a:t>
            </a:r>
            <a:r>
              <a:rPr lang="de-DE" baseline="0" dirty="0" err="1" smtClean="0"/>
              <a:t>structures</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of</a:t>
            </a:r>
            <a:r>
              <a:rPr lang="de-DE" baseline="0" dirty="0" smtClean="0"/>
              <a:t> intergenerational </a:t>
            </a:r>
            <a:r>
              <a:rPr lang="de-DE" baseline="0" dirty="0" err="1" smtClean="0"/>
              <a:t>solidarity</a:t>
            </a:r>
            <a:r>
              <a:rPr lang="de-DE" baseline="0" dirty="0" smtClean="0"/>
              <a:t> </a:t>
            </a:r>
            <a:r>
              <a:rPr lang="de-DE" baseline="0" dirty="0" err="1" smtClean="0"/>
              <a:t>by</a:t>
            </a:r>
            <a:r>
              <a:rPr lang="de-DE" baseline="0" dirty="0" smtClean="0"/>
              <a:t> Szydlik </a:t>
            </a:r>
            <a:r>
              <a:rPr lang="de-DE" baseline="0" dirty="0" err="1" smtClean="0"/>
              <a:t>is</a:t>
            </a:r>
            <a:r>
              <a:rPr lang="de-DE" baseline="0" dirty="0" smtClean="0"/>
              <a:t> well-</a:t>
            </a:r>
            <a:r>
              <a:rPr lang="de-DE" baseline="0" dirty="0" err="1" smtClean="0"/>
              <a:t>suited</a:t>
            </a:r>
            <a:r>
              <a:rPr lang="de-DE" baseline="0" dirty="0" smtClean="0"/>
              <a:t> </a:t>
            </a:r>
            <a:r>
              <a:rPr lang="de-DE" baseline="0" dirty="0" err="1" smtClean="0"/>
              <a:t>to</a:t>
            </a:r>
            <a:r>
              <a:rPr lang="de-DE" baseline="0" dirty="0" smtClean="0"/>
              <a:t> </a:t>
            </a:r>
            <a:r>
              <a:rPr lang="de-DE" baseline="0" dirty="0" err="1" smtClean="0"/>
              <a:t>examine</a:t>
            </a:r>
            <a:r>
              <a:rPr lang="de-DE" baseline="0" dirty="0" smtClean="0"/>
              <a:t> IC </a:t>
            </a:r>
            <a:r>
              <a:rPr lang="de-DE" baseline="0" dirty="0" err="1" smtClean="0"/>
              <a:t>as</a:t>
            </a:r>
            <a:r>
              <a:rPr lang="de-DE" baseline="0" dirty="0" smtClean="0"/>
              <a:t> a form </a:t>
            </a:r>
            <a:r>
              <a:rPr lang="de-DE" baseline="0" dirty="0" err="1" smtClean="0"/>
              <a:t>of</a:t>
            </a:r>
            <a:r>
              <a:rPr lang="de-DE" baseline="0" dirty="0" smtClean="0"/>
              <a:t> </a:t>
            </a:r>
            <a:r>
              <a:rPr lang="de-DE" baseline="0" dirty="0" err="1" smtClean="0"/>
              <a:t>family</a:t>
            </a:r>
            <a:r>
              <a:rPr lang="de-DE" baseline="0" dirty="0" smtClean="0"/>
              <a:t> </a:t>
            </a:r>
            <a:r>
              <a:rPr lang="de-DE" baseline="0" dirty="0" err="1" smtClean="0"/>
              <a:t>solidarity</a:t>
            </a:r>
            <a:r>
              <a:rPr lang="de-DE" baseline="0" dirty="0" smtClean="0"/>
              <a:t>.</a:t>
            </a:r>
          </a:p>
        </p:txBody>
      </p:sp>
      <p:sp>
        <p:nvSpPr>
          <p:cNvPr id="4" name="Foliennummernplatzhalter 3"/>
          <p:cNvSpPr>
            <a:spLocks noGrp="1"/>
          </p:cNvSpPr>
          <p:nvPr>
            <p:ph type="sldNum" sz="quarter" idx="10"/>
          </p:nvPr>
        </p:nvSpPr>
        <p:spPr/>
        <p:txBody>
          <a:bodyPr/>
          <a:lstStyle/>
          <a:p>
            <a:fld id="{64ED0E99-2C53-4887-ACAA-1DF418329710}" type="slidenum">
              <a:rPr lang="de-DE" smtClean="0"/>
              <a:t>4</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 2008, sociologist and life course researcher Szydlik proposed his model. </a:t>
            </a:r>
          </a:p>
          <a:p>
            <a:r>
              <a:rPr lang="en-GB" sz="1200" b="0" i="0" u="none" strike="noStrike" kern="1200" baseline="0" dirty="0" smtClean="0">
                <a:solidFill>
                  <a:schemeClr val="tx1"/>
                </a:solidFill>
                <a:latin typeface="+mn-lt"/>
                <a:ea typeface="+mn-ea"/>
                <a:cs typeface="+mn-cs"/>
              </a:rPr>
              <a:t>As the name suggests, the model applies to various types of family solidarity, including support, contact frequency as</a:t>
            </a:r>
          </a:p>
          <a:p>
            <a:r>
              <a:rPr lang="en-GB" sz="1200" b="0" i="0" u="none" strike="noStrike" kern="1200" baseline="0" dirty="0" smtClean="0">
                <a:solidFill>
                  <a:schemeClr val="tx1"/>
                </a:solidFill>
                <a:latin typeface="+mn-lt"/>
                <a:ea typeface="+mn-ea"/>
                <a:cs typeface="+mn-cs"/>
              </a:rPr>
              <a:t>well as cohabitation.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According to the model, at the micro-level, solidarity between adult children and their parents is influenced</a:t>
            </a:r>
          </a:p>
          <a:p>
            <a:r>
              <a:rPr lang="en-GB" sz="1200" b="0" i="0" u="none" strike="noStrike" kern="1200" baseline="0" dirty="0" smtClean="0">
                <a:solidFill>
                  <a:schemeClr val="tx1"/>
                </a:solidFill>
                <a:latin typeface="+mn-lt"/>
                <a:ea typeface="+mn-ea"/>
                <a:cs typeface="+mn-cs"/>
              </a:rPr>
              <a:t>by their respective needs and opportunities. </a:t>
            </a:r>
          </a:p>
          <a:p>
            <a:r>
              <a:rPr lang="en-GB" sz="1200" b="0" i="0" u="none" strike="noStrike" kern="1200" baseline="0" dirty="0" smtClean="0">
                <a:solidFill>
                  <a:schemeClr val="tx1"/>
                </a:solidFill>
                <a:latin typeface="+mn-lt"/>
                <a:ea typeface="+mn-ea"/>
                <a:cs typeface="+mn-cs"/>
              </a:rPr>
              <a:t>These, in turn, are affected by the family structure at the </a:t>
            </a:r>
            <a:r>
              <a:rPr lang="en-GB" sz="1200" b="0" i="0" u="none" strike="noStrike" kern="1200" baseline="0" dirty="0" err="1" smtClean="0">
                <a:solidFill>
                  <a:schemeClr val="tx1"/>
                </a:solidFill>
                <a:latin typeface="+mn-lt"/>
                <a:ea typeface="+mn-ea"/>
                <a:cs typeface="+mn-cs"/>
              </a:rPr>
              <a:t>meso</a:t>
            </a:r>
            <a:r>
              <a:rPr lang="en-GB" sz="1200" b="0" i="0" u="none" strike="noStrike" kern="1200" baseline="0" dirty="0" smtClean="0">
                <a:solidFill>
                  <a:schemeClr val="tx1"/>
                </a:solidFill>
                <a:latin typeface="+mn-lt"/>
                <a:ea typeface="+mn-ea"/>
                <a:cs typeface="+mn-cs"/>
              </a:rPr>
              <a:t>-level. </a:t>
            </a:r>
          </a:p>
          <a:p>
            <a:r>
              <a:rPr lang="en-GB" sz="1200" b="0" i="0" u="none" strike="noStrike" kern="1200" baseline="0" dirty="0" smtClean="0">
                <a:solidFill>
                  <a:schemeClr val="tx1"/>
                </a:solidFill>
                <a:latin typeface="+mn-lt"/>
                <a:ea typeface="+mn-ea"/>
                <a:cs typeface="+mn-cs"/>
              </a:rPr>
              <a:t>Lastly, cultural-contextual factors at the macro-level have an impact on all, family structure as well as potential needs and opportunities.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So </a:t>
            </a:r>
            <a:r>
              <a:rPr lang="de-DE" sz="1200" b="0" i="0" u="none" strike="noStrike" kern="1200" baseline="0" dirty="0" err="1" smtClean="0">
                <a:solidFill>
                  <a:schemeClr val="tx1"/>
                </a:solidFill>
                <a:latin typeface="+mn-lt"/>
                <a:ea typeface="+mn-ea"/>
                <a:cs typeface="+mn-cs"/>
              </a:rPr>
              <a:t>has</a:t>
            </a:r>
            <a:r>
              <a:rPr lang="de-DE" sz="1200" b="0" i="0" u="none" strike="noStrike" kern="1200" baseline="0" dirty="0" smtClean="0">
                <a:solidFill>
                  <a:schemeClr val="tx1"/>
                </a:solidFill>
                <a:latin typeface="+mn-lt"/>
                <a:ea typeface="+mn-ea"/>
                <a:cs typeface="+mn-cs"/>
              </a:rPr>
              <a:t> Szydlik </a:t>
            </a:r>
            <a:r>
              <a:rPr lang="de-DE" sz="1200" b="0" i="0" u="none" strike="noStrike" kern="1200" baseline="0" dirty="0" err="1" smtClean="0">
                <a:solidFill>
                  <a:schemeClr val="tx1"/>
                </a:solidFill>
                <a:latin typeface="+mn-lt"/>
                <a:ea typeface="+mn-ea"/>
                <a:cs typeface="+mn-cs"/>
              </a:rPr>
              <a:t>already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bridged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gap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theoretical</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framework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dont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think</a:t>
            </a:r>
            <a:r>
              <a:rPr lang="de-DE" sz="1200" b="0" i="0" u="none" strike="noStrike" kern="1200" baseline="0" dirty="0" smtClean="0">
                <a:solidFill>
                  <a:schemeClr val="tx1"/>
                </a:solidFill>
                <a:latin typeface="+mn-lt"/>
                <a:ea typeface="+mn-ea"/>
                <a:cs typeface="+mn-cs"/>
              </a:rPr>
              <a:t> he </a:t>
            </a:r>
            <a:r>
              <a:rPr lang="de-DE" sz="1200" b="0" i="0" u="none" strike="noStrike" kern="1200" baseline="0" dirty="0" err="1" smtClean="0">
                <a:solidFill>
                  <a:schemeClr val="tx1"/>
                </a:solidFill>
                <a:latin typeface="+mn-lt"/>
                <a:ea typeface="+mn-ea"/>
                <a:cs typeface="+mn-cs"/>
              </a:rPr>
              <a:t>tells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whole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story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why</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5</a:t>
            </a:fld>
            <a:endParaRPr lang="de-DE"/>
          </a:p>
        </p:txBody>
      </p:sp>
    </p:spTree>
    <p:extLst>
      <p:ext uri="{BB962C8B-B14F-4D97-AF65-F5344CB8AC3E}">
        <p14:creationId xmlns:p14="http://schemas.microsoft.com/office/powerpoint/2010/main" val="9779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Inviting a family member to share housing or continue to share housing is in its motivations similar to giving support with daily</a:t>
            </a:r>
          </a:p>
          <a:p>
            <a:r>
              <a:rPr lang="en-GB" sz="1200" b="0" i="0" u="none" strike="noStrike" kern="1200" baseline="0" dirty="0" smtClean="0">
                <a:solidFill>
                  <a:schemeClr val="tx1"/>
                </a:solidFill>
                <a:latin typeface="+mn-lt"/>
                <a:ea typeface="+mn-ea"/>
                <a:cs typeface="+mn-cs"/>
              </a:rPr>
              <a:t>chores, assuming responsibility for care or providing financial assistance. All these actions share the same motive: family solidarity.</a:t>
            </a:r>
          </a:p>
          <a:p>
            <a:r>
              <a:rPr lang="de-DE" sz="1200" b="0" i="0" u="none" strike="noStrike" kern="1200" baseline="0" dirty="0" smtClean="0">
                <a:solidFill>
                  <a:schemeClr val="tx1"/>
                </a:solidFill>
                <a:latin typeface="+mn-lt"/>
                <a:ea typeface="+mn-ea"/>
                <a:cs typeface="+mn-cs"/>
              </a:rPr>
              <a:t>Personal </a:t>
            </a:r>
            <a:r>
              <a:rPr lang="de-DE" sz="1200" b="0" i="0" u="none" strike="noStrike" kern="1200" baseline="0" dirty="0" err="1" smtClean="0">
                <a:solidFill>
                  <a:schemeClr val="tx1"/>
                </a:solidFill>
                <a:latin typeface="+mn-lt"/>
                <a:ea typeface="+mn-ea"/>
                <a:cs typeface="+mn-cs"/>
              </a:rPr>
              <a:t>value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important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strong </a:t>
            </a:r>
            <a:r>
              <a:rPr lang="de-DE" sz="1200" b="0" i="0" u="none" strike="noStrike" kern="1200" baseline="0" dirty="0" err="1" smtClean="0">
                <a:solidFill>
                  <a:schemeClr val="tx1"/>
                </a:solidFill>
                <a:latin typeface="+mn-lt"/>
                <a:ea typeface="+mn-ea"/>
                <a:cs typeface="+mn-cs"/>
              </a:rPr>
              <a:t>does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ist </a:t>
            </a:r>
            <a:r>
              <a:rPr lang="de-DE" sz="1200" b="0" i="0" u="none" strike="noStrike" kern="1200" baseline="0" dirty="0" err="1" smtClean="0">
                <a:solidFill>
                  <a:schemeClr val="tx1"/>
                </a:solidFill>
                <a:latin typeface="+mn-lt"/>
                <a:ea typeface="+mn-ea"/>
                <a:cs typeface="+mn-cs"/>
              </a:rPr>
              <a:t>members</a:t>
            </a:r>
            <a:r>
              <a:rPr lang="de-DE" sz="1200" b="0" i="0" u="none" strike="noStrike" kern="1200" baseline="0" dirty="0" smtClean="0">
                <a:solidFill>
                  <a:schemeClr val="tx1"/>
                </a:solidFill>
                <a:latin typeface="+mn-lt"/>
                <a:ea typeface="+mn-ea"/>
                <a:cs typeface="+mn-cs"/>
              </a:rPr>
              <a:t>?</a:t>
            </a:r>
            <a:endParaRPr lang="en-GB" sz="1200" b="0" i="0" u="none" strike="noStrike" kern="1200" baseline="0" dirty="0" smtClean="0">
              <a:solidFill>
                <a:schemeClr val="tx1"/>
              </a:solidFill>
              <a:latin typeface="+mn-lt"/>
              <a:ea typeface="+mn-ea"/>
              <a:cs typeface="+mn-cs"/>
            </a:endParaRPr>
          </a:p>
          <a:p>
            <a:endParaRPr lang="de-DE"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6</a:t>
            </a:fld>
            <a:endParaRPr lang="de-DE"/>
          </a:p>
        </p:txBody>
      </p:sp>
    </p:spTree>
    <p:extLst>
      <p:ext uri="{BB962C8B-B14F-4D97-AF65-F5344CB8AC3E}">
        <p14:creationId xmlns:p14="http://schemas.microsoft.com/office/powerpoint/2010/main" val="17819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Individual </a:t>
            </a:r>
            <a:r>
              <a:rPr lang="de-DE" dirty="0" err="1" smtClean="0"/>
              <a:t>level</a:t>
            </a:r>
            <a:r>
              <a:rPr lang="de-DE" dirty="0" smtClean="0"/>
              <a:t> </a:t>
            </a:r>
            <a:r>
              <a:rPr lang="de-DE" dirty="0" err="1" smtClean="0"/>
              <a:t>determinants</a:t>
            </a:r>
            <a:r>
              <a:rPr lang="de-DE" dirty="0" smtClean="0"/>
              <a:t> </a:t>
            </a:r>
            <a:r>
              <a:rPr lang="de-DE" dirty="0" err="1" smtClean="0"/>
              <a:t>established</a:t>
            </a:r>
            <a:r>
              <a:rPr lang="de-DE" dirty="0" smtClean="0"/>
              <a:t> in</a:t>
            </a:r>
            <a:r>
              <a:rPr lang="de-DE" baseline="0" dirty="0" smtClean="0"/>
              <a:t> </a:t>
            </a:r>
            <a:r>
              <a:rPr lang="de-DE" baseline="0" dirty="0" err="1" smtClean="0"/>
              <a:t>previous</a:t>
            </a:r>
            <a:r>
              <a:rPr lang="de-DE" baseline="0" dirty="0" smtClean="0"/>
              <a:t> </a:t>
            </a:r>
            <a:r>
              <a:rPr lang="de-DE" baseline="0" dirty="0" err="1" smtClean="0"/>
              <a:t>research</a:t>
            </a:r>
            <a:r>
              <a:rPr lang="de-DE" baseline="0" dirty="0" smtClean="0"/>
              <a:t>. </a:t>
            </a:r>
          </a:p>
          <a:p>
            <a:r>
              <a:rPr lang="de-DE" baseline="0" dirty="0" smtClean="0"/>
              <a:t>Focus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work</a:t>
            </a:r>
            <a:r>
              <a:rPr lang="de-DE" baseline="0" dirty="0" smtClean="0"/>
              <a:t>: </a:t>
            </a:r>
            <a:r>
              <a:rPr lang="de-DE" baseline="0" dirty="0" err="1" smtClean="0"/>
              <a:t>meso</a:t>
            </a:r>
            <a:r>
              <a:rPr lang="de-DE" baseline="0" dirty="0" smtClean="0"/>
              <a:t> </a:t>
            </a:r>
            <a:r>
              <a:rPr lang="de-DE" baseline="0" dirty="0" err="1" smtClean="0"/>
              <a:t>level</a:t>
            </a:r>
            <a:r>
              <a:rPr lang="de-DE" baseline="0" dirty="0" smtClean="0"/>
              <a:t>.</a:t>
            </a:r>
          </a:p>
          <a:p>
            <a:r>
              <a:rPr lang="de-DE" baseline="0" dirty="0" err="1" smtClean="0"/>
              <a:t>Including</a:t>
            </a:r>
            <a:r>
              <a:rPr lang="de-DE" baseline="0" dirty="0" smtClean="0"/>
              <a:t> </a:t>
            </a:r>
            <a:r>
              <a:rPr lang="de-DE" baseline="0" dirty="0" err="1" smtClean="0"/>
              <a:t>macro</a:t>
            </a:r>
            <a:r>
              <a:rPr lang="de-DE" baseline="0" dirty="0" smtClean="0"/>
              <a:t> </a:t>
            </a:r>
            <a:r>
              <a:rPr lang="de-DE" baseline="0" dirty="0" err="1" smtClean="0"/>
              <a:t>level</a:t>
            </a:r>
            <a:r>
              <a:rPr lang="de-DE" baseline="0" dirty="0" smtClean="0"/>
              <a:t> </a:t>
            </a:r>
            <a:r>
              <a:rPr lang="de-DE" baseline="0" dirty="0" err="1" smtClean="0"/>
              <a:t>to</a:t>
            </a:r>
            <a:r>
              <a:rPr lang="de-DE" baseline="0" dirty="0" smtClean="0"/>
              <a:t> </a:t>
            </a:r>
            <a:r>
              <a:rPr lang="de-DE" baseline="0" dirty="0" err="1" smtClean="0"/>
              <a:t>account</a:t>
            </a:r>
            <a:r>
              <a:rPr lang="de-DE" baseline="0" dirty="0" smtClean="0"/>
              <a:t> </a:t>
            </a:r>
            <a:r>
              <a:rPr lang="de-DE" baseline="0" dirty="0" err="1" smtClean="0"/>
              <a:t>for</a:t>
            </a:r>
            <a:r>
              <a:rPr lang="de-DE" baseline="0" dirty="0" smtClean="0"/>
              <a:t> strong national </a:t>
            </a:r>
            <a:r>
              <a:rPr lang="de-DE" baseline="0" dirty="0" err="1" smtClean="0"/>
              <a:t>differences</a:t>
            </a:r>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7</a:t>
            </a:fld>
            <a:endParaRPr lang="de-DE"/>
          </a:p>
        </p:txBody>
      </p:sp>
    </p:spTree>
    <p:extLst>
      <p:ext uri="{BB962C8B-B14F-4D97-AF65-F5344CB8AC3E}">
        <p14:creationId xmlns:p14="http://schemas.microsoft.com/office/powerpoint/2010/main" val="347102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smtClean="0">
                <a:solidFill>
                  <a:schemeClr val="tx1"/>
                </a:solidFill>
                <a:latin typeface="+mn-lt"/>
                <a:ea typeface="+mn-ea"/>
                <a:cs typeface="+mn-cs"/>
              </a:rPr>
              <a:t>I</a:t>
            </a:r>
            <a:r>
              <a:rPr lang="en-GB" sz="1200" b="0" i="0" kern="1200" dirty="0" smtClean="0">
                <a:solidFill>
                  <a:schemeClr val="tx1"/>
                </a:solidFill>
                <a:effectLst/>
                <a:latin typeface="+mn-lt"/>
                <a:ea typeface="+mn-ea"/>
                <a:cs typeface="+mn-cs"/>
              </a:rPr>
              <a:t>C of young adults and their parents usually takes place at the parents’ home. Hence, characteristics of this household are considered. Other cohabitating family members obviously restrict living space but can also be regarded as indication of the parents’ readiness to take in relatives. </a:t>
            </a:r>
          </a:p>
          <a:p>
            <a:endParaRPr lang="en-GB" sz="1200" b="0" i="0" kern="1200" dirty="0" smtClean="0">
              <a:solidFill>
                <a:schemeClr val="tx1"/>
              </a:solidFill>
              <a:effectLst/>
              <a:latin typeface="+mn-lt"/>
              <a:ea typeface="+mn-ea"/>
              <a:cs typeface="+mn-cs"/>
            </a:endParaRPr>
          </a:p>
          <a:p>
            <a:pPr marL="285750" indent="-285750">
              <a:buAutoNum type="romanUcPeriod"/>
            </a:pPr>
            <a:r>
              <a:rPr lang="en-GB" sz="1200" b="0" i="0" kern="1200" dirty="0" smtClean="0">
                <a:solidFill>
                  <a:schemeClr val="tx1"/>
                </a:solidFill>
                <a:effectLst/>
                <a:latin typeface="+mn-lt"/>
                <a:ea typeface="+mn-ea"/>
                <a:cs typeface="+mn-cs"/>
              </a:rPr>
              <a:t>However, this does not apply to under-aged children: </a:t>
            </a:r>
          </a:p>
          <a:p>
            <a:pPr marL="0" indent="0">
              <a:buNone/>
            </a:pPr>
            <a:r>
              <a:rPr lang="en-GB" sz="1200" b="0" i="0" kern="1200" dirty="0" smtClean="0">
                <a:solidFill>
                  <a:schemeClr val="tx1"/>
                </a:solidFill>
                <a:effectLst/>
                <a:latin typeface="+mn-lt"/>
                <a:ea typeface="+mn-ea"/>
                <a:cs typeface="+mn-cs"/>
              </a:rPr>
              <a:t>Their presence limits living space, while not being an indicator for parental familialistic values as cohabitation at this point is natural.</a:t>
            </a:r>
          </a:p>
          <a:p>
            <a:pPr marL="0" indent="0">
              <a:buNone/>
            </a:pPr>
            <a:endParaRPr lang="en-GB" sz="1200" b="0" i="0" u="none" strike="noStrike" kern="1200" baseline="0" dirty="0" smtClean="0">
              <a:solidFill>
                <a:schemeClr val="tx1"/>
              </a:solidFill>
              <a:effectLst/>
              <a:latin typeface="+mn-lt"/>
              <a:ea typeface="+mn-ea"/>
              <a:cs typeface="+mn-cs"/>
            </a:endParaRPr>
          </a:p>
          <a:p>
            <a:pPr marL="0" indent="0">
              <a:buNone/>
            </a:pPr>
            <a:r>
              <a:rPr lang="en-GB" sz="1200" b="0" i="0" u="none" strike="noStrike" kern="1200" baseline="0" dirty="0" smtClean="0">
                <a:solidFill>
                  <a:schemeClr val="tx1"/>
                </a:solidFill>
                <a:effectLst/>
                <a:latin typeface="+mn-lt"/>
                <a:ea typeface="+mn-ea"/>
                <a:cs typeface="+mn-cs"/>
              </a:rPr>
              <a:t>II. The presence of adults siblings in the parental home likely signals a higher level of familialistic values and parents’ willingness to co-reside with an adult child. </a:t>
            </a:r>
          </a:p>
          <a:p>
            <a:pPr marL="0" indent="0">
              <a:buNone/>
            </a:pPr>
            <a:endParaRPr lang="de-DE" sz="1200" b="0" i="0" u="none" strike="noStrike" kern="1200" baseline="0" dirty="0" smtClean="0">
              <a:solidFill>
                <a:schemeClr val="tx1"/>
              </a:solidFill>
              <a:effectLst/>
              <a:latin typeface="+mn-lt"/>
              <a:ea typeface="+mn-ea"/>
              <a:cs typeface="+mn-cs"/>
            </a:endParaRPr>
          </a:p>
          <a:p>
            <a:pPr marL="0" indent="0">
              <a:buNone/>
            </a:pPr>
            <a:r>
              <a:rPr lang="de-DE" sz="1200" b="0" i="0" u="none" strike="noStrike" kern="1200" baseline="0" dirty="0" smtClean="0">
                <a:solidFill>
                  <a:schemeClr val="tx1"/>
                </a:solidFill>
                <a:effectLst/>
                <a:latin typeface="+mn-lt"/>
                <a:ea typeface="+mn-ea"/>
                <a:cs typeface="+mn-cs"/>
              </a:rPr>
              <a:t>III.</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smtClean="0">
                <a:solidFill>
                  <a:schemeClr val="tx1"/>
                </a:solidFill>
                <a:latin typeface="+mn-lt"/>
                <a:ea typeface="+mn-ea"/>
                <a:cs typeface="+mn-cs"/>
              </a:rPr>
              <a:t>Parents who provide regular support to their children are anticipated to have a strong sense of family cohesion.</a:t>
            </a:r>
          </a:p>
          <a:p>
            <a:pPr marL="0" indent="0">
              <a:buNone/>
            </a:pPr>
            <a:r>
              <a:rPr lang="en-GB" sz="1200" b="0" i="0" u="none" strike="noStrike" kern="1200" baseline="0" dirty="0" smtClean="0">
                <a:solidFill>
                  <a:schemeClr val="tx1"/>
                </a:solidFill>
                <a:latin typeface="+mn-lt"/>
                <a:ea typeface="+mn-ea"/>
                <a:cs typeface="+mn-cs"/>
              </a:rPr>
              <a:t>More so this behaviour is not only indicative of general familialistic values but feelings of parental responsibility for their adult children. </a:t>
            </a:r>
          </a:p>
          <a:p>
            <a:pPr marL="0" indent="0">
              <a:buNone/>
            </a:pPr>
            <a:r>
              <a:rPr lang="de-DE" sz="1200" b="0" i="0" u="none" strike="noStrike" kern="1200" baseline="0" dirty="0" err="1" smtClean="0">
                <a:solidFill>
                  <a:schemeClr val="tx1"/>
                </a:solidFill>
                <a:latin typeface="+mn-lt"/>
                <a:ea typeface="+mn-ea"/>
                <a:cs typeface="+mn-cs"/>
              </a:rPr>
              <a:t>Example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such </a:t>
            </a:r>
            <a:r>
              <a:rPr lang="de-DE" sz="1200" b="0" i="0" u="none" strike="noStrike" kern="1200" baseline="0" dirty="0" err="1" smtClean="0">
                <a:solidFill>
                  <a:schemeClr val="tx1"/>
                </a:solidFill>
                <a:latin typeface="+mn-lt"/>
                <a:ea typeface="+mn-ea"/>
                <a:cs typeface="+mn-cs"/>
              </a:rPr>
              <a:t>as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help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paperwork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daily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chores</a:t>
            </a:r>
            <a:r>
              <a:rPr lang="de-DE" sz="1200" b="0" i="0" u="none" strike="noStrike" kern="1200" baseline="0" dirty="0" smtClean="0">
                <a:solidFill>
                  <a:schemeClr val="tx1"/>
                </a:solidFill>
                <a:latin typeface="+mn-lt"/>
                <a:ea typeface="+mn-ea"/>
                <a:cs typeface="+mn-cs"/>
              </a:rPr>
              <a:t> etc.</a:t>
            </a:r>
          </a:p>
          <a:p>
            <a:pPr marL="0" indent="0">
              <a:buNone/>
            </a:pPr>
            <a:endParaRPr lang="de-DE" sz="1200" b="0" i="0" u="none" strike="noStrike" kern="1200" baseline="0" dirty="0" smtClean="0">
              <a:solidFill>
                <a:schemeClr val="tx1"/>
              </a:solidFill>
              <a:latin typeface="+mn-lt"/>
              <a:ea typeface="+mn-ea"/>
              <a:cs typeface="+mn-cs"/>
            </a:endParaRPr>
          </a:p>
          <a:p>
            <a:pPr marL="0" indent="0">
              <a:buNone/>
            </a:pPr>
            <a:r>
              <a:rPr lang="de-DE" sz="1200" b="0" i="0" u="none" strike="noStrike" kern="1200" baseline="0" dirty="0" smtClean="0">
                <a:solidFill>
                  <a:schemeClr val="tx1"/>
                </a:solidFill>
                <a:latin typeface="+mn-lt"/>
                <a:ea typeface="+mn-ea"/>
                <a:cs typeface="+mn-cs"/>
              </a:rPr>
              <a:t>IV. </a:t>
            </a:r>
            <a:r>
              <a:rPr lang="de-DE" sz="1200" b="0" i="0" u="none" strike="noStrike" kern="1200" baseline="0" dirty="0" err="1" smtClean="0">
                <a:solidFill>
                  <a:schemeClr val="tx1"/>
                </a:solidFill>
                <a:latin typeface="+mn-lt"/>
                <a:ea typeface="+mn-ea"/>
                <a:cs typeface="+mn-cs"/>
              </a:rPr>
              <a:t>Generous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welfare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state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policies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commonly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decline</a:t>
            </a:r>
            <a:r>
              <a:rPr lang="de-DE" sz="1200" b="0" i="0" u="none" strike="noStrike" kern="1200" baseline="0" dirty="0" smtClean="0">
                <a:solidFill>
                  <a:schemeClr val="tx1"/>
                </a:solidFill>
                <a:latin typeface="+mn-lt"/>
                <a:ea typeface="+mn-ea"/>
                <a:cs typeface="+mn-cs"/>
              </a:rPr>
              <a:t> in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solidarity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financially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stable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parents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their</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children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monetarily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than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offering</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cohabitation</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8</a:t>
            </a:fld>
            <a:endParaRPr lang="de-DE"/>
          </a:p>
        </p:txBody>
      </p:sp>
    </p:spTree>
    <p:extLst>
      <p:ext uri="{BB962C8B-B14F-4D97-AF65-F5344CB8AC3E}">
        <p14:creationId xmlns:p14="http://schemas.microsoft.com/office/powerpoint/2010/main" val="7055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9</a:t>
            </a:fld>
            <a:endParaRPr lang="de-DE"/>
          </a:p>
        </p:txBody>
      </p:sp>
    </p:spTree>
    <p:extLst>
      <p:ext uri="{BB962C8B-B14F-4D97-AF65-F5344CB8AC3E}">
        <p14:creationId xmlns:p14="http://schemas.microsoft.com/office/powerpoint/2010/main" val="218869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25E9EC0-A59C-4987-9EC1-7BBA60ADA00A}" type="datetimeFigureOut">
              <a:rPr lang="de-DE" smtClean="0"/>
              <a:t>30.04.2018</a:t>
            </a:fld>
            <a:endParaRPr lang="de-DE"/>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609FD11-19D5-41A7-90CB-B951E582815C}" type="slidenum">
              <a:rPr lang="de-DE" smtClean="0"/>
              <a:t>‹Nr.›</a:t>
            </a:fld>
            <a:endParaRPr lang="de-DE"/>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de-DE"/>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609FD11-19D5-41A7-90CB-B951E582815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
        <p:nvSpPr>
          <p:cNvPr id="7" name="Title 6"/>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9" name="Date Placeholder 8"/>
          <p:cNvSpPr>
            <a:spLocks noGrp="1"/>
          </p:cNvSpPr>
          <p:nvPr>
            <p:ph type="dt" sz="half" idx="10"/>
          </p:nvPr>
        </p:nvSpPr>
        <p:spPr/>
        <p:txBody>
          <a:bodyPr/>
          <a:lstStyle>
            <a:lvl1pPr>
              <a:defRPr>
                <a:solidFill>
                  <a:srgbClr val="FFFFFF"/>
                </a:solidFill>
              </a:defRPr>
            </a:lvl1pPr>
          </a:lstStyle>
          <a:p>
            <a:fld id="{525E9EC0-A59C-4987-9EC1-7BBA60ADA00A}" type="datetimeFigureOut">
              <a:rPr lang="de-DE" smtClean="0"/>
              <a:t>30.04.2018</a:t>
            </a:fld>
            <a:endParaRPr lang="de-DE"/>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609FD11-19D5-41A7-90CB-B951E582815C}" type="slidenum">
              <a:rPr lang="de-DE" smtClean="0"/>
              <a:t>‹Nr.›</a:t>
            </a:fld>
            <a:endParaRPr lang="de-DE"/>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de-DE"/>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8" name="Title 7"/>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25E9EC0-A59C-4987-9EC1-7BBA60ADA00A}" type="datetimeFigureOut">
              <a:rPr lang="de-DE" smtClean="0"/>
              <a:t>30.04.2018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5E9EC0-A59C-4987-9EC1-7BBA60ADA00A}" type="datetimeFigureOut">
              <a:rPr lang="de-DE" smtClean="0"/>
              <a:t>30.04.2018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09FD11-19D5-41A7-90CB-B951E582815C}" type="slidenum">
              <a:rPr lang="de-DE" smtClean="0"/>
              <a:t>‹Nr.›</a:t>
            </a:fld>
            <a:endParaRPr lang="de-DE"/>
          </a:p>
        </p:txBody>
      </p:sp>
      <p:sp>
        <p:nvSpPr>
          <p:cNvPr id="6" name="Title 5"/>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25E9EC0-A59C-4987-9EC1-7BBA60ADA00A}" type="datetimeFigureOut">
              <a:rPr lang="de-DE" smtClean="0"/>
              <a:t>30.04.2018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609FD11-19D5-41A7-90CB-B951E582815C}" type="slidenum">
              <a:rPr lang="de-DE" smtClean="0"/>
              <a:t>‹Nr.›</a:t>
            </a:fld>
            <a:endParaRPr lang="de-DE"/>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de-DE" smtClean="0"/>
              <a:t>Titelmasterformat durch Klicken bearbeiten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de-DE" smtClean="0"/>
              <a:t>Titelmasterformat durch Klicken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25E9EC0-A59C-4987-9EC1-7BBA60ADA00A}" type="datetimeFigureOut">
              <a:rPr lang="de-DE" smtClean="0"/>
              <a:t>30.04.2018</a:t>
            </a:fld>
            <a:endParaRPr lang="de-DE"/>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de-DE"/>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609FD11-19D5-41A7-90CB-B951E582815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528" y="2852936"/>
            <a:ext cx="6553200" cy="1368152"/>
          </a:xfrm>
        </p:spPr>
        <p:txBody>
          <a:bodyPr>
            <a:noAutofit/>
          </a:bodyPr>
          <a:lstStyle/>
          <a:p>
            <a:pPr algn="ctr"/>
            <a:r>
              <a:rPr lang="de-DE" sz="2400" dirty="0" smtClean="0"/>
              <a:t>Ex</a:t>
            </a:r>
            <a:r>
              <a:rPr lang="en-US" sz="2400" dirty="0" err="1" smtClean="0"/>
              <a:t>amining</a:t>
            </a:r>
            <a:r>
              <a:rPr lang="en-US" sz="2400" dirty="0" smtClean="0"/>
              <a:t> the influence of parental familialistic solidarity on cohabitation between young adults and their parents across Europe</a:t>
            </a:r>
            <a:endParaRPr lang="en-US" sz="2400" dirty="0"/>
          </a:p>
        </p:txBody>
      </p:sp>
      <p:sp>
        <p:nvSpPr>
          <p:cNvPr id="2" name="Titel 1"/>
          <p:cNvSpPr>
            <a:spLocks noGrp="1"/>
          </p:cNvSpPr>
          <p:nvPr>
            <p:ph type="title"/>
          </p:nvPr>
        </p:nvSpPr>
        <p:spPr>
          <a:xfrm>
            <a:off x="395536" y="980728"/>
            <a:ext cx="6324600" cy="1460872"/>
          </a:xfrm>
        </p:spPr>
        <p:txBody>
          <a:bodyPr>
            <a:normAutofit/>
          </a:bodyPr>
          <a:lstStyle/>
          <a:p>
            <a:pPr algn="ctr"/>
            <a:r>
              <a:rPr lang="en-US" sz="3600" dirty="0" smtClean="0"/>
              <a:t>There is no place like the parents’ home</a:t>
            </a:r>
            <a:endParaRPr lang="en-US" sz="3600" dirty="0"/>
          </a:p>
        </p:txBody>
      </p:sp>
      <p:sp>
        <p:nvSpPr>
          <p:cNvPr id="4" name="Textfeld 3"/>
          <p:cNvSpPr txBox="1"/>
          <p:nvPr/>
        </p:nvSpPr>
        <p:spPr>
          <a:xfrm>
            <a:off x="683568" y="5517232"/>
            <a:ext cx="5688632" cy="646331"/>
          </a:xfrm>
          <a:prstGeom prst="rect">
            <a:avLst/>
          </a:prstGeom>
          <a:solidFill>
            <a:schemeClr val="bg1"/>
          </a:solidFill>
          <a:ln>
            <a:solidFill>
              <a:schemeClr val="tx1"/>
            </a:solidFill>
          </a:ln>
        </p:spPr>
        <p:txBody>
          <a:bodyPr wrap="square" rtlCol="0">
            <a:spAutoFit/>
          </a:bodyPr>
          <a:lstStyle/>
          <a:p>
            <a:pPr algn="ctr"/>
            <a:r>
              <a:rPr lang="de-DE" dirty="0" smtClean="0">
                <a:solidFill>
                  <a:srgbClr val="4D4D4D"/>
                </a:solidFill>
              </a:rPr>
              <a:t>Julia Büschges, Robert Koch Institute, Berlin</a:t>
            </a:r>
          </a:p>
          <a:p>
            <a:pPr algn="ctr"/>
            <a:r>
              <a:rPr lang="de-DE" dirty="0" smtClean="0">
                <a:solidFill>
                  <a:srgbClr val="4D4D4D"/>
                </a:solidFill>
              </a:rPr>
              <a:t>Isabelle Fischer, LEAD Graduate School, Tübingen</a:t>
            </a:r>
            <a:endParaRPr lang="de-DE" dirty="0">
              <a:solidFill>
                <a:srgbClr val="4D4D4D"/>
              </a:solidFill>
            </a:endParaRPr>
          </a:p>
        </p:txBody>
      </p:sp>
    </p:spTree>
    <p:extLst>
      <p:ext uri="{BB962C8B-B14F-4D97-AF65-F5344CB8AC3E}">
        <p14:creationId xmlns:p14="http://schemas.microsoft.com/office/powerpoint/2010/main" val="92614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814388" indent="-342900"/>
            <a:r>
              <a:rPr lang="en-GB" dirty="0" smtClean="0"/>
              <a:t>Parents indicate number of family members supported (up to 3) &amp; frequency (daily, weekly, monthly, fewer, never)</a:t>
            </a:r>
          </a:p>
          <a:p>
            <a:pPr marL="1085850" indent="0">
              <a:buNone/>
            </a:pPr>
            <a:endParaRPr lang="en-GB" dirty="0" smtClean="0"/>
          </a:p>
          <a:p>
            <a:pPr marL="814388" indent="-342900"/>
            <a:r>
              <a:rPr lang="en-GB" u="sng" dirty="0" smtClean="0"/>
              <a:t>Calculation</a:t>
            </a:r>
            <a:r>
              <a:rPr lang="en-GB" dirty="0" smtClean="0"/>
              <a:t>:</a:t>
            </a:r>
          </a:p>
          <a:p>
            <a:pPr marL="1088708" lvl="1" indent="-342900"/>
            <a:r>
              <a:rPr lang="en-US" sz="2000" dirty="0" smtClean="0"/>
              <a:t>Collapse categories of support frequency: regularly, occasionally, never</a:t>
            </a:r>
          </a:p>
          <a:p>
            <a:pPr marL="1088708" lvl="1" indent="-342900"/>
            <a:r>
              <a:rPr lang="en-US" sz="2000" dirty="0" smtClean="0"/>
              <a:t>New variable:</a:t>
            </a:r>
          </a:p>
          <a:p>
            <a:pPr marL="1363028" lvl="2" indent="-342900"/>
            <a:r>
              <a:rPr lang="en-US" sz="2000" dirty="0" smtClean="0"/>
              <a:t>0: no support to any child by any parent</a:t>
            </a:r>
          </a:p>
          <a:p>
            <a:pPr marL="1363028" lvl="2" indent="-342900"/>
            <a:r>
              <a:rPr lang="en-US" sz="2000" dirty="0" smtClean="0"/>
              <a:t>1: support to one/several children by one parent</a:t>
            </a:r>
          </a:p>
          <a:p>
            <a:pPr marL="1363028" lvl="2" indent="-342900"/>
            <a:r>
              <a:rPr lang="en-US" sz="2000" dirty="0" smtClean="0"/>
              <a:t>2: support to one/several children by both parents</a:t>
            </a:r>
          </a:p>
          <a:p>
            <a:pPr marL="1363028" lvl="2" indent="-342900"/>
            <a:endParaRPr lang="en-US" dirty="0" smtClean="0"/>
          </a:p>
          <a:p>
            <a:pPr marL="1088708" lvl="1" indent="-342900"/>
            <a:endParaRPr lang="en-US" dirty="0" smtClean="0"/>
          </a:p>
        </p:txBody>
      </p:sp>
      <p:sp>
        <p:nvSpPr>
          <p:cNvPr id="2" name="Titel 1"/>
          <p:cNvSpPr>
            <a:spLocks noGrp="1"/>
          </p:cNvSpPr>
          <p:nvPr>
            <p:ph type="title"/>
          </p:nvPr>
        </p:nvSpPr>
        <p:spPr>
          <a:xfrm>
            <a:off x="395536" y="476672"/>
            <a:ext cx="8260672" cy="1080120"/>
          </a:xfrm>
        </p:spPr>
        <p:txBody>
          <a:bodyPr>
            <a:normAutofit/>
          </a:bodyPr>
          <a:lstStyle/>
          <a:p>
            <a:r>
              <a:rPr lang="de-DE" dirty="0" err="1" smtClean="0"/>
              <a:t>Operationalization</a:t>
            </a:r>
            <a:r>
              <a:rPr lang="de-DE" dirty="0" smtClean="0"/>
              <a:t>:</a:t>
            </a:r>
            <a:br>
              <a:rPr lang="de-DE" dirty="0" smtClean="0"/>
            </a:br>
            <a:r>
              <a:rPr lang="en-GB" dirty="0" smtClean="0"/>
              <a:t>Parental </a:t>
            </a:r>
            <a:r>
              <a:rPr lang="en-GB" dirty="0"/>
              <a:t>familial </a:t>
            </a:r>
            <a:r>
              <a:rPr lang="en-GB" dirty="0" smtClean="0"/>
              <a:t>support</a:t>
            </a:r>
            <a:endParaRPr lang="de-DE" dirty="0"/>
          </a:p>
        </p:txBody>
      </p:sp>
    </p:spTree>
    <p:extLst>
      <p:ext uri="{BB962C8B-B14F-4D97-AF65-F5344CB8AC3E}">
        <p14:creationId xmlns:p14="http://schemas.microsoft.com/office/powerpoint/2010/main" val="326491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Preliminary</a:t>
            </a:r>
            <a:r>
              <a:rPr lang="de-DE" dirty="0" smtClean="0"/>
              <a:t> </a:t>
            </a:r>
            <a:r>
              <a:rPr lang="de-DE" dirty="0" err="1" smtClean="0"/>
              <a:t>Results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32715206"/>
              </p:ext>
            </p:extLst>
          </p:nvPr>
        </p:nvGraphicFramePr>
        <p:xfrm>
          <a:off x="395536" y="2924944"/>
          <a:ext cx="8407400" cy="2301825"/>
        </p:xfrm>
        <a:graphic>
          <a:graphicData uri="http://schemas.openxmlformats.org/drawingml/2006/table">
            <a:tbl>
              <a:tblPr firstRow="1" bandRow="1">
                <a:tableStyleId>{93296810-A885-4BE3-A3E7-6D5BEEA58F35}</a:tableStyleId>
              </a:tblPr>
              <a:tblGrid>
                <a:gridCol w="2678832"/>
                <a:gridCol w="1728192"/>
                <a:gridCol w="1898526"/>
                <a:gridCol w="2101850"/>
              </a:tblGrid>
              <a:tr h="447625">
                <a:tc>
                  <a:txBody>
                    <a:bodyPr/>
                    <a:lstStyle/>
                    <a:p>
                      <a:r>
                        <a:rPr lang="de-DE" dirty="0" err="1" smtClean="0"/>
                        <a:t>Indicator</a:t>
                      </a:r>
                      <a:endParaRPr lang="en-GB" dirty="0"/>
                    </a:p>
                  </a:txBody>
                  <a:tcPr/>
                </a:tc>
                <a:tc>
                  <a:txBody>
                    <a:bodyPr/>
                    <a:lstStyle/>
                    <a:p>
                      <a:r>
                        <a:rPr lang="de-DE" dirty="0" smtClean="0"/>
                        <a:t>Odds </a:t>
                      </a:r>
                      <a:r>
                        <a:rPr lang="de-DE" dirty="0" err="1" smtClean="0"/>
                        <a:t>ratio</a:t>
                      </a:r>
                      <a:endParaRPr lang="en-GB" dirty="0"/>
                    </a:p>
                  </a:txBody>
                  <a:tcPr/>
                </a:tc>
                <a:tc>
                  <a:txBody>
                    <a:bodyPr/>
                    <a:lstStyle/>
                    <a:p>
                      <a:r>
                        <a:rPr lang="de-DE" dirty="0" smtClean="0"/>
                        <a:t>Standard Error</a:t>
                      </a:r>
                      <a:endParaRPr lang="en-GB" dirty="0"/>
                    </a:p>
                  </a:txBody>
                  <a:tcPr/>
                </a:tc>
                <a:tc>
                  <a:txBody>
                    <a:bodyPr/>
                    <a:lstStyle/>
                    <a:p>
                      <a:r>
                        <a:rPr lang="de-DE" dirty="0" smtClean="0"/>
                        <a:t>P- </a:t>
                      </a:r>
                      <a:r>
                        <a:rPr lang="de-DE" dirty="0" err="1" smtClean="0"/>
                        <a:t>value</a:t>
                      </a:r>
                      <a:endParaRPr lang="en-GB" dirty="0"/>
                    </a:p>
                  </a:txBody>
                  <a:tcPr/>
                </a:tc>
              </a:tr>
              <a:tr h="1112520">
                <a:tc>
                  <a:txBody>
                    <a:bodyPr/>
                    <a:lstStyle/>
                    <a:p>
                      <a:r>
                        <a:rPr lang="de-DE" dirty="0" smtClean="0"/>
                        <a:t>Support</a:t>
                      </a:r>
                    </a:p>
                    <a:p>
                      <a:r>
                        <a:rPr lang="de-DE" dirty="0" err="1" smtClean="0"/>
                        <a:t>One</a:t>
                      </a:r>
                      <a:r>
                        <a:rPr lang="de-DE" baseline="0" dirty="0" smtClean="0"/>
                        <a:t> </a:t>
                      </a:r>
                      <a:r>
                        <a:rPr lang="de-DE" baseline="0" dirty="0" err="1" smtClean="0"/>
                        <a:t>parent</a:t>
                      </a:r>
                      <a:endParaRPr lang="en-GB" dirty="0"/>
                    </a:p>
                    <a:p>
                      <a:r>
                        <a:rPr lang="de-DE" dirty="0" err="1" smtClean="0"/>
                        <a:t>Two</a:t>
                      </a:r>
                      <a:r>
                        <a:rPr lang="de-DE" dirty="0" smtClean="0"/>
                        <a:t> </a:t>
                      </a:r>
                      <a:r>
                        <a:rPr lang="de-DE" dirty="0" err="1" smtClean="0"/>
                        <a:t>parents</a:t>
                      </a:r>
                      <a:endParaRPr lang="en-GB" dirty="0"/>
                    </a:p>
                  </a:txBody>
                  <a:tcPr/>
                </a:tc>
                <a:tc>
                  <a:txBody>
                    <a:bodyPr/>
                    <a:lstStyle/>
                    <a:p>
                      <a:endParaRPr lang="de-DE" dirty="0" smtClean="0"/>
                    </a:p>
                    <a:p>
                      <a:r>
                        <a:rPr lang="de-DE" dirty="0" smtClean="0">
                          <a:solidFill>
                            <a:srgbClr val="C00000"/>
                          </a:solidFill>
                        </a:rPr>
                        <a:t>0.429</a:t>
                      </a:r>
                      <a:endParaRPr lang="en-GB" dirty="0">
                        <a:solidFill>
                          <a:srgbClr val="C00000"/>
                        </a:solidFill>
                      </a:endParaRPr>
                    </a:p>
                    <a:p>
                      <a:r>
                        <a:rPr lang="de-DE" dirty="0" smtClean="0">
                          <a:solidFill>
                            <a:srgbClr val="C00000"/>
                          </a:solidFill>
                        </a:rPr>
                        <a:t>0.508</a:t>
                      </a:r>
                      <a:endParaRPr lang="en-GB" dirty="0">
                        <a:solidFill>
                          <a:srgbClr val="C00000"/>
                        </a:solidFill>
                      </a:endParaRPr>
                    </a:p>
                  </a:txBody>
                  <a:tcPr/>
                </a:tc>
                <a:tc>
                  <a:txBody>
                    <a:bodyPr/>
                    <a:lstStyle/>
                    <a:p>
                      <a:endParaRPr lang="de-DE" dirty="0" smtClean="0"/>
                    </a:p>
                    <a:p>
                      <a:r>
                        <a:rPr lang="de-DE" dirty="0" smtClean="0"/>
                        <a:t>0.088</a:t>
                      </a:r>
                      <a:endParaRPr lang="en-GB" dirty="0"/>
                    </a:p>
                    <a:p>
                      <a:r>
                        <a:rPr lang="de-DE" dirty="0" smtClean="0"/>
                        <a:t>0.183</a:t>
                      </a:r>
                      <a:endParaRPr lang="en-GB" dirty="0"/>
                    </a:p>
                  </a:txBody>
                  <a:tcPr/>
                </a:tc>
                <a:tc>
                  <a:txBody>
                    <a:bodyPr/>
                    <a:lstStyle/>
                    <a:p>
                      <a:endParaRPr lang="de-DE" dirty="0" smtClean="0"/>
                    </a:p>
                    <a:p>
                      <a:r>
                        <a:rPr lang="de-DE" dirty="0" smtClean="0"/>
                        <a:t>0.000</a:t>
                      </a:r>
                      <a:endParaRPr lang="en-GB" dirty="0"/>
                    </a:p>
                    <a:p>
                      <a:r>
                        <a:rPr lang="de-DE" dirty="0" smtClean="0"/>
                        <a:t>0.060</a:t>
                      </a:r>
                      <a:endParaRPr lang="en-GB" dirty="0"/>
                    </a:p>
                  </a:txBody>
                  <a:tcPr/>
                </a:tc>
              </a:tr>
              <a:tr h="370840">
                <a:tc>
                  <a:txBody>
                    <a:bodyPr/>
                    <a:lstStyle/>
                    <a:p>
                      <a:r>
                        <a:rPr lang="de-DE" dirty="0" err="1" smtClean="0"/>
                        <a:t>Under-aged</a:t>
                      </a:r>
                      <a:r>
                        <a:rPr lang="de-DE" baseline="0" dirty="0" smtClean="0"/>
                        <a:t> </a:t>
                      </a:r>
                      <a:r>
                        <a:rPr lang="de-DE" baseline="0" dirty="0" err="1" smtClean="0"/>
                        <a:t>sibling</a:t>
                      </a:r>
                      <a:r>
                        <a:rPr lang="de-DE" baseline="0" dirty="0" smtClean="0"/>
                        <a:t> in HH</a:t>
                      </a:r>
                      <a:endParaRPr lang="en-GB" dirty="0"/>
                    </a:p>
                  </a:txBody>
                  <a:tcPr/>
                </a:tc>
                <a:tc>
                  <a:txBody>
                    <a:bodyPr/>
                    <a:lstStyle/>
                    <a:p>
                      <a:r>
                        <a:rPr lang="de-DE" dirty="0" smtClean="0"/>
                        <a:t>0.635</a:t>
                      </a:r>
                      <a:endParaRPr lang="en-GB" dirty="0"/>
                    </a:p>
                  </a:txBody>
                  <a:tcPr/>
                </a:tc>
                <a:tc>
                  <a:txBody>
                    <a:bodyPr/>
                    <a:lstStyle/>
                    <a:p>
                      <a:r>
                        <a:rPr lang="de-DE" dirty="0" smtClean="0"/>
                        <a:t>0.108</a:t>
                      </a:r>
                      <a:endParaRPr lang="en-GB" dirty="0"/>
                    </a:p>
                  </a:txBody>
                  <a:tcPr/>
                </a:tc>
                <a:tc>
                  <a:txBody>
                    <a:bodyPr/>
                    <a:lstStyle/>
                    <a:p>
                      <a:r>
                        <a:rPr lang="de-DE" dirty="0" smtClean="0"/>
                        <a:t>0.008</a:t>
                      </a:r>
                      <a:endParaRPr lang="en-GB" dirty="0"/>
                    </a:p>
                  </a:txBody>
                  <a:tcPr/>
                </a:tc>
              </a:tr>
              <a:tr h="370840">
                <a:tc>
                  <a:txBody>
                    <a:bodyPr/>
                    <a:lstStyle/>
                    <a:p>
                      <a:r>
                        <a:rPr lang="de-DE" dirty="0" smtClean="0"/>
                        <a:t>Other </a:t>
                      </a:r>
                      <a:r>
                        <a:rPr lang="de-DE" dirty="0" err="1" smtClean="0"/>
                        <a:t>young</a:t>
                      </a:r>
                      <a:r>
                        <a:rPr lang="de-DE" dirty="0" smtClean="0"/>
                        <a:t> </a:t>
                      </a:r>
                      <a:r>
                        <a:rPr lang="de-DE" dirty="0" err="1" smtClean="0"/>
                        <a:t>adults</a:t>
                      </a:r>
                      <a:r>
                        <a:rPr lang="de-DE" dirty="0" smtClean="0"/>
                        <a:t> in HH</a:t>
                      </a:r>
                      <a:endParaRPr lang="en-GB" dirty="0"/>
                    </a:p>
                  </a:txBody>
                  <a:tcPr/>
                </a:tc>
                <a:tc>
                  <a:txBody>
                    <a:bodyPr/>
                    <a:lstStyle/>
                    <a:p>
                      <a:r>
                        <a:rPr lang="de-DE" dirty="0" smtClean="0"/>
                        <a:t>1.768</a:t>
                      </a:r>
                      <a:endParaRPr lang="en-GB" dirty="0"/>
                    </a:p>
                  </a:txBody>
                  <a:tcPr/>
                </a:tc>
                <a:tc>
                  <a:txBody>
                    <a:bodyPr/>
                    <a:lstStyle/>
                    <a:p>
                      <a:r>
                        <a:rPr lang="de-DE" dirty="0" smtClean="0"/>
                        <a:t>0.107</a:t>
                      </a:r>
                      <a:endParaRPr lang="en-GB" dirty="0"/>
                    </a:p>
                  </a:txBody>
                  <a:tcPr/>
                </a:tc>
                <a:tc>
                  <a:txBody>
                    <a:bodyPr/>
                    <a:lstStyle/>
                    <a:p>
                      <a:r>
                        <a:rPr lang="de-DE" dirty="0" smtClean="0"/>
                        <a:t>0.000</a:t>
                      </a:r>
                      <a:endParaRPr lang="en-GB" dirty="0"/>
                    </a:p>
                  </a:txBody>
                  <a:tcPr/>
                </a:tc>
              </a:tr>
            </a:tbl>
          </a:graphicData>
        </a:graphic>
      </p:graphicFrame>
      <p:sp>
        <p:nvSpPr>
          <p:cNvPr id="6" name="Textfeld 5"/>
          <p:cNvSpPr txBox="1"/>
          <p:nvPr/>
        </p:nvSpPr>
        <p:spPr>
          <a:xfrm>
            <a:off x="412552" y="2412380"/>
            <a:ext cx="5095552" cy="400110"/>
          </a:xfrm>
          <a:prstGeom prst="rect">
            <a:avLst/>
          </a:prstGeom>
          <a:solidFill>
            <a:schemeClr val="bg1"/>
          </a:solidFill>
        </p:spPr>
        <p:txBody>
          <a:bodyPr wrap="square" rtlCol="0">
            <a:spAutoFit/>
          </a:bodyPr>
          <a:lstStyle/>
          <a:p>
            <a:r>
              <a:rPr lang="de-DE" sz="2000" dirty="0" smtClean="0"/>
              <a:t>Odds </a:t>
            </a:r>
            <a:r>
              <a:rPr lang="de-DE" sz="2000" dirty="0" err="1" smtClean="0"/>
              <a:t>ratios</a:t>
            </a:r>
            <a:r>
              <a:rPr lang="de-DE" sz="2000" dirty="0" smtClean="0"/>
              <a:t> </a:t>
            </a:r>
            <a:r>
              <a:rPr lang="de-DE" sz="2000" dirty="0" err="1" smtClean="0"/>
              <a:t>of</a:t>
            </a:r>
            <a:r>
              <a:rPr lang="de-DE" sz="2000" dirty="0" smtClean="0"/>
              <a:t> intergenerational </a:t>
            </a:r>
            <a:r>
              <a:rPr lang="de-DE" sz="2000" dirty="0" err="1" smtClean="0"/>
              <a:t>cohabitation</a:t>
            </a:r>
            <a:r>
              <a:rPr lang="de-DE" sz="2000" dirty="0" smtClean="0"/>
              <a:t> </a:t>
            </a:r>
            <a:endParaRPr lang="en-GB" sz="2000" dirty="0"/>
          </a:p>
        </p:txBody>
      </p:sp>
      <p:sp>
        <p:nvSpPr>
          <p:cNvPr id="7" name="Textfeld 6"/>
          <p:cNvSpPr txBox="1"/>
          <p:nvPr/>
        </p:nvSpPr>
        <p:spPr>
          <a:xfrm>
            <a:off x="412552" y="5332566"/>
            <a:ext cx="2719288" cy="646331"/>
          </a:xfrm>
          <a:prstGeom prst="rect">
            <a:avLst/>
          </a:prstGeom>
          <a:noFill/>
        </p:spPr>
        <p:txBody>
          <a:bodyPr wrap="square" rtlCol="0">
            <a:spAutoFit/>
          </a:bodyPr>
          <a:lstStyle/>
          <a:p>
            <a:r>
              <a:rPr lang="de-DE" dirty="0" smtClean="0"/>
              <a:t>N= 7016</a:t>
            </a:r>
          </a:p>
          <a:p>
            <a:r>
              <a:rPr lang="de-DE" dirty="0" smtClean="0"/>
              <a:t>4106 HHs</a:t>
            </a:r>
            <a:endParaRPr lang="en-GB" dirty="0"/>
          </a:p>
        </p:txBody>
      </p:sp>
    </p:spTree>
    <p:extLst>
      <p:ext uri="{BB962C8B-B14F-4D97-AF65-F5344CB8AC3E}">
        <p14:creationId xmlns:p14="http://schemas.microsoft.com/office/powerpoint/2010/main" val="2608544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To</a:t>
            </a:r>
            <a:r>
              <a:rPr lang="de-DE" dirty="0" smtClean="0"/>
              <a:t> do</a:t>
            </a:r>
            <a:endParaRPr lang="de-DE" dirty="0"/>
          </a:p>
        </p:txBody>
      </p:sp>
      <p:sp>
        <p:nvSpPr>
          <p:cNvPr id="5" name="Inhaltsplatzhalter 4"/>
          <p:cNvSpPr>
            <a:spLocks noGrp="1"/>
          </p:cNvSpPr>
          <p:nvPr>
            <p:ph idx="1"/>
          </p:nvPr>
        </p:nvSpPr>
        <p:spPr>
          <a:xfrm>
            <a:off x="380999" y="2060847"/>
            <a:ext cx="7287345" cy="4065631"/>
          </a:xfrm>
        </p:spPr>
        <p:txBody>
          <a:bodyPr/>
          <a:lstStyle/>
          <a:p>
            <a:r>
              <a:rPr lang="de-DE" dirty="0" err="1" smtClean="0"/>
              <a:t>Inclusion</a:t>
            </a:r>
            <a:r>
              <a:rPr lang="de-DE" dirty="0" smtClean="0"/>
              <a:t> </a:t>
            </a:r>
            <a:r>
              <a:rPr lang="de-DE" dirty="0" err="1" smtClean="0"/>
              <a:t>of</a:t>
            </a:r>
            <a:r>
              <a:rPr lang="de-DE" dirty="0" smtClean="0"/>
              <a:t> </a:t>
            </a:r>
            <a:r>
              <a:rPr lang="de-DE" dirty="0" err="1" smtClean="0"/>
              <a:t>lagged</a:t>
            </a:r>
            <a:r>
              <a:rPr lang="de-DE" dirty="0" smtClean="0"/>
              <a:t> </a:t>
            </a:r>
            <a:r>
              <a:rPr lang="de-DE" dirty="0" err="1" smtClean="0"/>
              <a:t>macro</a:t>
            </a:r>
            <a:r>
              <a:rPr lang="de-DE" dirty="0" smtClean="0"/>
              <a:t> </a:t>
            </a:r>
            <a:r>
              <a:rPr lang="de-DE" dirty="0" err="1" smtClean="0"/>
              <a:t>indicators</a:t>
            </a:r>
            <a:r>
              <a:rPr lang="de-DE" dirty="0" smtClean="0"/>
              <a:t> </a:t>
            </a:r>
          </a:p>
          <a:p>
            <a:pPr lvl="1"/>
            <a:r>
              <a:rPr lang="de-DE" dirty="0" smtClean="0"/>
              <a:t>GDP, </a:t>
            </a:r>
            <a:r>
              <a:rPr lang="de-DE" dirty="0" err="1" smtClean="0"/>
              <a:t>unemployment</a:t>
            </a:r>
            <a:r>
              <a:rPr lang="de-DE" dirty="0" smtClean="0"/>
              <a:t> rate, </a:t>
            </a:r>
            <a:r>
              <a:rPr lang="de-DE" dirty="0" err="1" smtClean="0"/>
              <a:t>social</a:t>
            </a:r>
            <a:r>
              <a:rPr lang="de-DE" dirty="0" smtClean="0"/>
              <a:t> &amp; </a:t>
            </a:r>
            <a:r>
              <a:rPr lang="de-DE" dirty="0" err="1" smtClean="0"/>
              <a:t>family</a:t>
            </a:r>
            <a:r>
              <a:rPr lang="de-DE" dirty="0" smtClean="0"/>
              <a:t> </a:t>
            </a:r>
            <a:r>
              <a:rPr lang="de-DE" dirty="0" err="1" smtClean="0"/>
              <a:t>expenditures</a:t>
            </a:r>
            <a:r>
              <a:rPr lang="de-DE" dirty="0" smtClean="0"/>
              <a:t> </a:t>
            </a:r>
            <a:r>
              <a:rPr lang="de-DE" dirty="0" err="1" smtClean="0"/>
              <a:t>as</a:t>
            </a:r>
            <a:r>
              <a:rPr lang="de-DE" dirty="0" smtClean="0"/>
              <a:t> % </a:t>
            </a:r>
            <a:r>
              <a:rPr lang="de-DE" dirty="0" err="1" smtClean="0"/>
              <a:t>of</a:t>
            </a:r>
            <a:r>
              <a:rPr lang="de-DE" dirty="0" smtClean="0"/>
              <a:t> GDP</a:t>
            </a:r>
          </a:p>
          <a:p>
            <a:pPr lvl="1"/>
            <a:endParaRPr lang="de-DE" dirty="0" smtClean="0"/>
          </a:p>
          <a:p>
            <a:r>
              <a:rPr lang="de-DE" dirty="0" smtClean="0"/>
              <a:t>Control </a:t>
            </a:r>
            <a:r>
              <a:rPr lang="de-DE" dirty="0" err="1" smtClean="0"/>
              <a:t>for</a:t>
            </a:r>
            <a:r>
              <a:rPr lang="de-DE" dirty="0" smtClean="0"/>
              <a:t> parental </a:t>
            </a:r>
            <a:r>
              <a:rPr lang="de-DE" dirty="0" err="1" smtClean="0"/>
              <a:t>financial</a:t>
            </a:r>
            <a:r>
              <a:rPr lang="de-DE" dirty="0" smtClean="0"/>
              <a:t> </a:t>
            </a:r>
            <a:r>
              <a:rPr lang="de-DE" dirty="0" err="1" smtClean="0"/>
              <a:t>support</a:t>
            </a:r>
            <a:r>
              <a:rPr lang="de-DE" dirty="0" smtClean="0"/>
              <a:t> </a:t>
            </a:r>
            <a:r>
              <a:rPr lang="de-DE" dirty="0" err="1" smtClean="0"/>
              <a:t>for</a:t>
            </a:r>
            <a:r>
              <a:rPr lang="de-DE" dirty="0" smtClean="0"/>
              <a:t> </a:t>
            </a:r>
            <a:r>
              <a:rPr lang="de-DE" dirty="0" err="1" smtClean="0"/>
              <a:t>their</a:t>
            </a:r>
            <a:r>
              <a:rPr lang="de-DE" dirty="0" smtClean="0"/>
              <a:t> </a:t>
            </a:r>
            <a:r>
              <a:rPr lang="de-DE" dirty="0" err="1" smtClean="0"/>
              <a:t>children</a:t>
            </a:r>
            <a:endParaRPr lang="de-DE" dirty="0" smtClean="0"/>
          </a:p>
          <a:p>
            <a:endParaRPr lang="de-DE" dirty="0"/>
          </a:p>
          <a:p>
            <a:r>
              <a:rPr lang="de-DE" dirty="0" smtClean="0"/>
              <a:t>…</a:t>
            </a:r>
            <a:endParaRPr lang="en-GB" dirty="0"/>
          </a:p>
        </p:txBody>
      </p:sp>
    </p:spTree>
    <p:extLst>
      <p:ext uri="{BB962C8B-B14F-4D97-AF65-F5344CB8AC3E}">
        <p14:creationId xmlns:p14="http://schemas.microsoft.com/office/powerpoint/2010/main" val="631248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de-DE" dirty="0"/>
          </a:p>
        </p:txBody>
      </p:sp>
      <p:sp>
        <p:nvSpPr>
          <p:cNvPr id="3" name="Inhaltsplatzhalter 2"/>
          <p:cNvSpPr>
            <a:spLocks noGrp="1"/>
          </p:cNvSpPr>
          <p:nvPr>
            <p:ph idx="1"/>
          </p:nvPr>
        </p:nvSpPr>
        <p:spPr>
          <a:xfrm>
            <a:off x="179511" y="1719070"/>
            <a:ext cx="8784977" cy="4878281"/>
          </a:xfrm>
        </p:spPr>
        <p:txBody>
          <a:bodyPr>
            <a:normAutofit lnSpcReduction="10000"/>
          </a:bodyPr>
          <a:lstStyle/>
          <a:p>
            <a:r>
              <a:rPr lang="en-US" dirty="0" smtClean="0"/>
              <a:t>Keep young adults whose parents are separated?</a:t>
            </a:r>
          </a:p>
          <a:p>
            <a:pPr marL="365760" lvl="1" indent="0">
              <a:buNone/>
            </a:pPr>
            <a:r>
              <a:rPr lang="en-US" sz="2000" dirty="0" smtClean="0"/>
              <a:t>+ No bias regarding family structure</a:t>
            </a:r>
          </a:p>
          <a:p>
            <a:pPr marL="365760" lvl="1" indent="0">
              <a:buNone/>
            </a:pPr>
            <a:r>
              <a:rPr lang="en-US" sz="2000" dirty="0" smtClean="0"/>
              <a:t> - A separated parent might not have to offer cohabitation to a young adult in need if the other parent does so</a:t>
            </a:r>
          </a:p>
          <a:p>
            <a:pPr marL="723900" lvl="1" indent="0" defTabSz="901700"/>
            <a:r>
              <a:rPr lang="en-US" sz="2000" dirty="0" smtClean="0"/>
              <a:t> No information: </a:t>
            </a:r>
            <a:r>
              <a:rPr lang="de-DE" sz="2000" dirty="0" err="1" smtClean="0"/>
              <a:t>child</a:t>
            </a:r>
            <a:r>
              <a:rPr lang="de-DE" sz="2000" dirty="0" smtClean="0"/>
              <a:t> </a:t>
            </a:r>
            <a:r>
              <a:rPr lang="de-DE" sz="2000" dirty="0" err="1" smtClean="0"/>
              <a:t>is</a:t>
            </a:r>
            <a:r>
              <a:rPr lang="de-DE" sz="2000" dirty="0" smtClean="0"/>
              <a:t> </a:t>
            </a:r>
            <a:r>
              <a:rPr lang="de-DE" sz="2000" dirty="0" err="1" smtClean="0"/>
              <a:t>living</a:t>
            </a:r>
            <a:r>
              <a:rPr lang="de-DE" sz="2000" dirty="0" smtClean="0"/>
              <a:t> on </a:t>
            </a:r>
            <a:r>
              <a:rPr lang="de-DE" sz="2000" dirty="0" err="1" smtClean="0"/>
              <a:t>its</a:t>
            </a:r>
            <a:r>
              <a:rPr lang="de-DE" sz="2000" dirty="0" smtClean="0"/>
              <a:t> </a:t>
            </a:r>
            <a:r>
              <a:rPr lang="de-DE" sz="2000" dirty="0" err="1" smtClean="0"/>
              <a:t>own</a:t>
            </a:r>
            <a:r>
              <a:rPr lang="de-DE" sz="2000" dirty="0" smtClean="0"/>
              <a:t> </a:t>
            </a:r>
            <a:r>
              <a:rPr lang="de-DE" sz="2000" dirty="0" err="1" smtClean="0"/>
              <a:t>or</a:t>
            </a:r>
            <a:r>
              <a:rPr lang="de-DE" sz="2000" dirty="0" smtClean="0"/>
              <a:t> </a:t>
            </a:r>
            <a:r>
              <a:rPr lang="de-DE" sz="2000" dirty="0" err="1" smtClean="0"/>
              <a:t>with</a:t>
            </a:r>
            <a:r>
              <a:rPr lang="de-DE" sz="2000" dirty="0" smtClean="0"/>
              <a:t> </a:t>
            </a:r>
            <a:r>
              <a:rPr lang="de-DE" sz="2000" dirty="0" err="1" smtClean="0"/>
              <a:t>other</a:t>
            </a:r>
            <a:r>
              <a:rPr lang="de-DE" sz="2000" dirty="0" smtClean="0"/>
              <a:t> </a:t>
            </a:r>
            <a:r>
              <a:rPr lang="de-DE" sz="2000" dirty="0" err="1" smtClean="0"/>
              <a:t>parent</a:t>
            </a:r>
            <a:endParaRPr lang="en-GB" sz="2000" dirty="0" smtClean="0"/>
          </a:p>
          <a:p>
            <a:endParaRPr lang="en-US" dirty="0" smtClean="0"/>
          </a:p>
          <a:p>
            <a:r>
              <a:rPr lang="en-US" dirty="0" smtClean="0"/>
              <a:t>Create variable „percentage of children supported“ even though a max. number </a:t>
            </a:r>
            <a:r>
              <a:rPr lang="de-DE" dirty="0" err="1" smtClean="0"/>
              <a:t>of</a:t>
            </a:r>
            <a:r>
              <a:rPr lang="de-DE" dirty="0" smtClean="0"/>
              <a:t> 3 </a:t>
            </a:r>
            <a:r>
              <a:rPr lang="de-DE" dirty="0" err="1" smtClean="0"/>
              <a:t>children</a:t>
            </a:r>
            <a:r>
              <a:rPr lang="de-DE" dirty="0" smtClean="0"/>
              <a:t> </a:t>
            </a:r>
            <a:r>
              <a:rPr lang="de-DE" dirty="0" err="1" smtClean="0"/>
              <a:t>can</a:t>
            </a:r>
            <a:r>
              <a:rPr lang="de-DE" dirty="0" smtClean="0"/>
              <a:t> </a:t>
            </a:r>
            <a:r>
              <a:rPr lang="de-DE" dirty="0" err="1" smtClean="0"/>
              <a:t>be</a:t>
            </a:r>
            <a:r>
              <a:rPr lang="de-DE" dirty="0" smtClean="0"/>
              <a:t> </a:t>
            </a:r>
            <a:r>
              <a:rPr lang="de-DE" dirty="0" err="1" smtClean="0"/>
              <a:t>named</a:t>
            </a:r>
            <a:r>
              <a:rPr lang="de-DE" dirty="0" smtClean="0"/>
              <a:t>?</a:t>
            </a:r>
          </a:p>
          <a:p>
            <a:endParaRPr lang="en-US" sz="2000" dirty="0" smtClean="0"/>
          </a:p>
          <a:p>
            <a:r>
              <a:rPr lang="en-US" dirty="0" smtClean="0"/>
              <a:t>Other ideas for operationalization of support: support variable for each sibling, separate for mother and father etc.?</a:t>
            </a:r>
          </a:p>
          <a:p>
            <a:endParaRPr lang="en-US" sz="2000" dirty="0" smtClean="0"/>
          </a:p>
          <a:p>
            <a:r>
              <a:rPr lang="en-US" dirty="0" smtClean="0"/>
              <a:t>90% of young adults have only siblings who are not supported by their parents…</a:t>
            </a:r>
            <a:endParaRPr lang="en-US" sz="2000" dirty="0"/>
          </a:p>
        </p:txBody>
      </p:sp>
    </p:spTree>
    <p:extLst>
      <p:ext uri="{BB962C8B-B14F-4D97-AF65-F5344CB8AC3E}">
        <p14:creationId xmlns:p14="http://schemas.microsoft.com/office/powerpoint/2010/main" val="3329524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2060848"/>
            <a:ext cx="8229600" cy="3528392"/>
          </a:xfrm>
        </p:spPr>
        <p:txBody>
          <a:bodyPr>
            <a:normAutofit/>
          </a:bodyPr>
          <a:lstStyle/>
          <a:p>
            <a:pPr>
              <a:buFont typeface="Wingdings" panose="05000000000000000000" pitchFamily="2" charset="2"/>
              <a:buChar char="§"/>
            </a:pPr>
            <a:r>
              <a:rPr lang="de-DE" sz="2400" dirty="0" smtClean="0">
                <a:solidFill>
                  <a:srgbClr val="4D4D4D"/>
                </a:solidFill>
              </a:rPr>
              <a:t>Intergenerational </a:t>
            </a:r>
            <a:r>
              <a:rPr lang="de-DE" sz="2400" dirty="0" err="1" smtClean="0">
                <a:solidFill>
                  <a:srgbClr val="4D4D4D"/>
                </a:solidFill>
              </a:rPr>
              <a:t>cohabitation</a:t>
            </a:r>
            <a:r>
              <a:rPr lang="de-DE" sz="2400" dirty="0" smtClean="0">
                <a:solidFill>
                  <a:srgbClr val="4D4D4D"/>
                </a:solidFill>
              </a:rPr>
              <a:t> </a:t>
            </a:r>
            <a:r>
              <a:rPr lang="de-DE" sz="2400" dirty="0" err="1" smtClean="0">
                <a:solidFill>
                  <a:srgbClr val="4D4D4D"/>
                </a:solidFill>
              </a:rPr>
              <a:t>is</a:t>
            </a:r>
            <a:r>
              <a:rPr lang="de-DE" sz="2400" dirty="0" smtClean="0">
                <a:solidFill>
                  <a:srgbClr val="4D4D4D"/>
                </a:solidFill>
              </a:rPr>
              <a:t> </a:t>
            </a:r>
            <a:r>
              <a:rPr lang="de-DE" sz="2400" dirty="0">
                <a:solidFill>
                  <a:srgbClr val="4D4D4D"/>
                </a:solidFill>
              </a:rPr>
              <a:t>an </a:t>
            </a:r>
            <a:r>
              <a:rPr lang="de-DE" sz="2400" dirty="0" err="1">
                <a:solidFill>
                  <a:srgbClr val="4D4D4D"/>
                </a:solidFill>
              </a:rPr>
              <a:t>information</a:t>
            </a:r>
            <a:r>
              <a:rPr lang="de-DE" sz="2400" dirty="0">
                <a:solidFill>
                  <a:srgbClr val="4D4D4D"/>
                </a:solidFill>
              </a:rPr>
              <a:t> </a:t>
            </a:r>
            <a:r>
              <a:rPr lang="en-US" sz="2400" dirty="0" smtClean="0">
                <a:solidFill>
                  <a:srgbClr val="4D4D4D"/>
                </a:solidFill>
              </a:rPr>
              <a:t>source</a:t>
            </a:r>
            <a:r>
              <a:rPr lang="de-DE" sz="2400" dirty="0" smtClean="0">
                <a:solidFill>
                  <a:srgbClr val="4D4D4D"/>
                </a:solidFill>
              </a:rPr>
              <a:t> </a:t>
            </a:r>
            <a:r>
              <a:rPr lang="en-GB" sz="2400" dirty="0">
                <a:solidFill>
                  <a:srgbClr val="4D4D4D"/>
                </a:solidFill>
              </a:rPr>
              <a:t>indicating which economic insecurities are not sufficiently counterbalanced by existing welfare </a:t>
            </a:r>
            <a:r>
              <a:rPr lang="en-GB" sz="2400" dirty="0" smtClean="0">
                <a:solidFill>
                  <a:srgbClr val="4D4D4D"/>
                </a:solidFill>
              </a:rPr>
              <a:t>policies.</a:t>
            </a:r>
            <a:endParaRPr lang="de-DE" sz="2400" dirty="0">
              <a:solidFill>
                <a:srgbClr val="4D4D4D"/>
              </a:solidFill>
            </a:endParaRPr>
          </a:p>
          <a:p>
            <a:endParaRPr lang="de-DE" sz="2400" dirty="0" smtClean="0"/>
          </a:p>
          <a:p>
            <a:r>
              <a:rPr lang="en-US" sz="2400" dirty="0" smtClean="0"/>
              <a:t>Although the topic seems straight forward, the moderate explanatory </a:t>
            </a:r>
            <a:r>
              <a:rPr lang="de-DE" sz="2400" dirty="0" smtClean="0"/>
              <a:t>power </a:t>
            </a:r>
            <a:r>
              <a:rPr lang="de-DE" sz="2400" dirty="0" err="1" smtClean="0"/>
              <a:t>of</a:t>
            </a:r>
            <a:r>
              <a:rPr lang="de-DE" sz="2400" dirty="0" smtClean="0"/>
              <a:t> </a:t>
            </a:r>
            <a:r>
              <a:rPr lang="de-DE" sz="2400" dirty="0" err="1" smtClean="0"/>
              <a:t>numerous</a:t>
            </a:r>
            <a:r>
              <a:rPr lang="de-DE" sz="2400" dirty="0" smtClean="0"/>
              <a:t> </a:t>
            </a:r>
            <a:r>
              <a:rPr lang="de-DE" sz="2400" dirty="0" err="1" smtClean="0"/>
              <a:t>papers</a:t>
            </a:r>
            <a:r>
              <a:rPr lang="de-DE" sz="2400" dirty="0" smtClean="0"/>
              <a:t> </a:t>
            </a:r>
            <a:r>
              <a:rPr lang="de-DE" sz="2400" dirty="0" err="1" smtClean="0"/>
              <a:t>bears</a:t>
            </a:r>
            <a:r>
              <a:rPr lang="de-DE" sz="2400" dirty="0" smtClean="0"/>
              <a:t> </a:t>
            </a:r>
            <a:r>
              <a:rPr lang="de-DE" sz="2400" dirty="0" err="1" smtClean="0"/>
              <a:t>witness</a:t>
            </a:r>
            <a:r>
              <a:rPr lang="de-DE" sz="2400" dirty="0" smtClean="0"/>
              <a:t> </a:t>
            </a:r>
            <a:r>
              <a:rPr lang="de-DE" sz="2400" dirty="0" err="1" smtClean="0"/>
              <a:t>to</a:t>
            </a:r>
            <a:r>
              <a:rPr lang="de-DE" sz="2400" dirty="0" smtClean="0"/>
              <a:t> </a:t>
            </a:r>
            <a:r>
              <a:rPr lang="de-DE" sz="2400" dirty="0" err="1" smtClean="0"/>
              <a:t>its</a:t>
            </a:r>
            <a:r>
              <a:rPr lang="de-DE" sz="2400" dirty="0" smtClean="0"/>
              <a:t> </a:t>
            </a:r>
            <a:r>
              <a:rPr lang="en-US" sz="2400" dirty="0" smtClean="0"/>
              <a:t>complexity</a:t>
            </a:r>
            <a:endParaRPr lang="en-US" sz="2400" dirty="0"/>
          </a:p>
        </p:txBody>
      </p:sp>
      <p:sp>
        <p:nvSpPr>
          <p:cNvPr id="2" name="Titel 1"/>
          <p:cNvSpPr>
            <a:spLocks noGrp="1"/>
          </p:cNvSpPr>
          <p:nvPr>
            <p:ph type="title"/>
          </p:nvPr>
        </p:nvSpPr>
        <p:spPr>
          <a:xfrm>
            <a:off x="381000" y="476671"/>
            <a:ext cx="8381260" cy="864097"/>
          </a:xfrm>
        </p:spPr>
        <p:txBody>
          <a:bodyPr>
            <a:normAutofit/>
          </a:bodyPr>
          <a:lstStyle/>
          <a:p>
            <a:r>
              <a:rPr lang="de-DE" dirty="0" smtClean="0"/>
              <a:t>Motivation</a:t>
            </a:r>
            <a:endParaRPr lang="en-GB" dirty="0"/>
          </a:p>
        </p:txBody>
      </p:sp>
    </p:spTree>
    <p:extLst>
      <p:ext uri="{BB962C8B-B14F-4D97-AF65-F5344CB8AC3E}">
        <p14:creationId xmlns:p14="http://schemas.microsoft.com/office/powerpoint/2010/main" val="93786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435280" cy="4752528"/>
          </a:xfrm>
        </p:spPr>
        <p:txBody>
          <a:bodyPr>
            <a:normAutofit/>
          </a:bodyPr>
          <a:lstStyle/>
          <a:p>
            <a:pPr>
              <a:buFont typeface="Wingdings" panose="05000000000000000000" pitchFamily="2" charset="2"/>
              <a:buChar char="Ø"/>
            </a:pPr>
            <a:r>
              <a:rPr lang="en-GB" dirty="0" smtClean="0"/>
              <a:t>Which </a:t>
            </a:r>
            <a:r>
              <a:rPr lang="en-GB" dirty="0"/>
              <a:t>factors contribute to the parental recognition of young adults’ needs relating to residency</a:t>
            </a:r>
            <a:r>
              <a:rPr lang="en-GB" dirty="0" smtClean="0"/>
              <a:t>?</a:t>
            </a:r>
          </a:p>
          <a:p>
            <a:pPr>
              <a:buFont typeface="Wingdings" panose="05000000000000000000" pitchFamily="2" charset="2"/>
              <a:buChar char="Ø"/>
            </a:pPr>
            <a:endParaRPr lang="en-GB" dirty="0"/>
          </a:p>
          <a:p>
            <a:pPr marL="260350" indent="0">
              <a:buNone/>
            </a:pPr>
            <a:r>
              <a:rPr lang="en-GB" dirty="0" smtClean="0"/>
              <a:t>Assuming </a:t>
            </a:r>
            <a:r>
              <a:rPr lang="en-GB" dirty="0"/>
              <a:t>stronger parental familialistic values:</a:t>
            </a:r>
          </a:p>
          <a:p>
            <a:pPr lvl="1"/>
            <a:r>
              <a:rPr lang="en-GB" sz="2000" dirty="0"/>
              <a:t>Do adult siblings in the parental household increase the likelihood of co-residency for the young adult</a:t>
            </a:r>
            <a:r>
              <a:rPr lang="en-GB" sz="2000" dirty="0" smtClean="0"/>
              <a:t>?</a:t>
            </a:r>
          </a:p>
          <a:p>
            <a:pPr lvl="1"/>
            <a:endParaRPr lang="en-GB" sz="2000" dirty="0"/>
          </a:p>
          <a:p>
            <a:pPr lvl="1"/>
            <a:r>
              <a:rPr lang="en-GB" sz="2000" dirty="0"/>
              <a:t>Is more frequent parental support of siblings outside of their household associated with an increased probability of intergenerational cohabitation?</a:t>
            </a:r>
          </a:p>
          <a:p>
            <a:pPr>
              <a:buFont typeface="Wingdings" panose="05000000000000000000" pitchFamily="2" charset="2"/>
              <a:buChar char="Ø"/>
            </a:pPr>
            <a:endParaRPr lang="en-GB" dirty="0" smtClean="0"/>
          </a:p>
          <a:p>
            <a:endParaRPr lang="de-DE" dirty="0"/>
          </a:p>
        </p:txBody>
      </p:sp>
      <p:sp>
        <p:nvSpPr>
          <p:cNvPr id="2" name="Titel 1"/>
          <p:cNvSpPr>
            <a:spLocks noGrp="1"/>
          </p:cNvSpPr>
          <p:nvPr>
            <p:ph type="title"/>
          </p:nvPr>
        </p:nvSpPr>
        <p:spPr/>
        <p:txBody>
          <a:bodyPr/>
          <a:lstStyle/>
          <a:p>
            <a:r>
              <a:rPr lang="de-DE" dirty="0" err="1" smtClean="0"/>
              <a:t>research</a:t>
            </a:r>
            <a:r>
              <a:rPr lang="de-DE" dirty="0" smtClean="0"/>
              <a:t> </a:t>
            </a:r>
            <a:r>
              <a:rPr lang="de-DE" dirty="0" err="1" smtClean="0"/>
              <a:t>question</a:t>
            </a:r>
            <a:r>
              <a:rPr lang="de-DE" dirty="0" smtClean="0"/>
              <a:t> </a:t>
            </a:r>
            <a:endParaRPr lang="de-DE" dirty="0"/>
          </a:p>
        </p:txBody>
      </p:sp>
    </p:spTree>
    <p:extLst>
      <p:ext uri="{BB962C8B-B14F-4D97-AF65-F5344CB8AC3E}">
        <p14:creationId xmlns:p14="http://schemas.microsoft.com/office/powerpoint/2010/main" val="406408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392488"/>
          </a:xfrm>
        </p:spPr>
        <p:txBody>
          <a:bodyPr>
            <a:normAutofit/>
          </a:bodyPr>
          <a:lstStyle/>
          <a:p>
            <a:r>
              <a:rPr lang="en-GB" dirty="0" smtClean="0"/>
              <a:t>Most </a:t>
            </a:r>
            <a:r>
              <a:rPr lang="en-GB" dirty="0"/>
              <a:t>young adults leave the parental home between 20 and 30. However, the share of adult children co-residing with their parents is rising  </a:t>
            </a:r>
            <a:r>
              <a:rPr lang="en-GB" sz="1600" dirty="0"/>
              <a:t>(e.g. </a:t>
            </a:r>
            <a:r>
              <a:rPr lang="en-GB" sz="1600" dirty="0" err="1"/>
              <a:t>Ogg</a:t>
            </a:r>
            <a:r>
              <a:rPr lang="en-GB" sz="1600" dirty="0"/>
              <a:t> and </a:t>
            </a:r>
            <a:r>
              <a:rPr lang="en-GB" sz="1600" dirty="0" err="1"/>
              <a:t>Renaut</a:t>
            </a:r>
            <a:r>
              <a:rPr lang="en-GB" sz="1600" dirty="0"/>
              <a:t>, 2006; Kaplan, 2012 </a:t>
            </a:r>
            <a:r>
              <a:rPr lang="en-GB" sz="1600" dirty="0" smtClean="0"/>
              <a:t>)</a:t>
            </a:r>
          </a:p>
          <a:p>
            <a:endParaRPr lang="en-GB" dirty="0"/>
          </a:p>
          <a:p>
            <a:r>
              <a:rPr lang="en-GB" dirty="0"/>
              <a:t>Previous studies either focus on the age of home-leaving, cohabitation due to parental care dependencies, or examine IC across all phases of life </a:t>
            </a:r>
            <a:r>
              <a:rPr lang="en-GB" sz="1600" dirty="0"/>
              <a:t>(e.g. </a:t>
            </a:r>
            <a:r>
              <a:rPr lang="en-GB" sz="1600" dirty="0" err="1"/>
              <a:t>Isengard</a:t>
            </a:r>
            <a:r>
              <a:rPr lang="en-GB" sz="1600" dirty="0"/>
              <a:t> &amp; Szydlik, 2012</a:t>
            </a:r>
            <a:r>
              <a:rPr lang="en-GB" sz="1600" dirty="0" smtClean="0"/>
              <a:t>) </a:t>
            </a:r>
          </a:p>
          <a:p>
            <a:pPr marL="901700" lvl="1" indent="-190500">
              <a:buFont typeface="Wingdings" panose="05000000000000000000" pitchFamily="2" charset="2"/>
              <a:buChar char="Ø"/>
            </a:pPr>
            <a:r>
              <a:rPr lang="en-GB" sz="2000" dirty="0" smtClean="0"/>
              <a:t> Yet</a:t>
            </a:r>
            <a:r>
              <a:rPr lang="en-GB" sz="2000" dirty="0"/>
              <a:t>, it is crucial to study it in the more independent </a:t>
            </a:r>
            <a:r>
              <a:rPr lang="en-GB" sz="2000" dirty="0" smtClean="0"/>
              <a:t>  </a:t>
            </a:r>
          </a:p>
          <a:p>
            <a:pPr marL="990600" lvl="1" indent="0">
              <a:buNone/>
            </a:pPr>
            <a:r>
              <a:rPr lang="en-GB" sz="2000" dirty="0" smtClean="0"/>
              <a:t>stages </a:t>
            </a:r>
            <a:r>
              <a:rPr lang="en-GB" sz="2000" dirty="0"/>
              <a:t>of </a:t>
            </a:r>
            <a:r>
              <a:rPr lang="en-GB" sz="2000" dirty="0" smtClean="0"/>
              <a:t>life.</a:t>
            </a:r>
            <a:endParaRPr lang="en-GB" sz="2000" dirty="0"/>
          </a:p>
          <a:p>
            <a:endParaRPr lang="en-GB" dirty="0" smtClean="0"/>
          </a:p>
          <a:p>
            <a:pPr marL="114300" indent="0">
              <a:buNone/>
            </a:pPr>
            <a:endParaRPr lang="de-DE" sz="2800" dirty="0"/>
          </a:p>
        </p:txBody>
      </p:sp>
      <p:sp>
        <p:nvSpPr>
          <p:cNvPr id="2" name="Titel 1"/>
          <p:cNvSpPr>
            <a:spLocks noGrp="1"/>
          </p:cNvSpPr>
          <p:nvPr>
            <p:ph type="title"/>
          </p:nvPr>
        </p:nvSpPr>
        <p:spPr>
          <a:xfrm>
            <a:off x="381000" y="476671"/>
            <a:ext cx="8381260" cy="864097"/>
          </a:xfrm>
        </p:spPr>
        <p:txBody>
          <a:bodyPr>
            <a:normAutofit/>
          </a:bodyPr>
          <a:lstStyle/>
          <a:p>
            <a:r>
              <a:rPr lang="de-DE" dirty="0" err="1" smtClean="0"/>
              <a:t>Previous</a:t>
            </a:r>
            <a:r>
              <a:rPr lang="de-DE" dirty="0" smtClean="0"/>
              <a:t> </a:t>
            </a:r>
            <a:r>
              <a:rPr lang="de-DE" dirty="0" err="1" smtClean="0"/>
              <a:t>research</a:t>
            </a:r>
            <a:endParaRPr lang="en-GB" dirty="0"/>
          </a:p>
        </p:txBody>
      </p:sp>
    </p:spTree>
    <p:extLst>
      <p:ext uri="{BB962C8B-B14F-4D97-AF65-F5344CB8AC3E}">
        <p14:creationId xmlns:p14="http://schemas.microsoft.com/office/powerpoint/2010/main" val="182359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571500" indent="-457200">
              <a:buFont typeface="+mj-lt"/>
              <a:buAutoNum type="arabicParenR"/>
            </a:pPr>
            <a:r>
              <a:rPr lang="en-GB" dirty="0" smtClean="0"/>
              <a:t>Micro level</a:t>
            </a:r>
          </a:p>
          <a:p>
            <a:pPr marL="1528763"/>
            <a:r>
              <a:rPr lang="en-GB" dirty="0"/>
              <a:t>O</a:t>
            </a:r>
            <a:r>
              <a:rPr lang="en-GB" dirty="0" smtClean="0"/>
              <a:t>pportunities: e.g. living space</a:t>
            </a:r>
          </a:p>
          <a:p>
            <a:pPr marL="1528763"/>
            <a:r>
              <a:rPr lang="en-GB" dirty="0"/>
              <a:t>N</a:t>
            </a:r>
            <a:r>
              <a:rPr lang="en-GB" dirty="0" smtClean="0"/>
              <a:t>eeds: economic, social, care </a:t>
            </a:r>
          </a:p>
          <a:p>
            <a:pPr marL="1300163" indent="0">
              <a:buNone/>
            </a:pPr>
            <a:endParaRPr lang="en-GB" dirty="0" smtClean="0"/>
          </a:p>
          <a:p>
            <a:pPr marL="571500" indent="-457200">
              <a:buFont typeface="+mj-lt"/>
              <a:buAutoNum type="arabicParenR" startAt="2"/>
            </a:pPr>
            <a:r>
              <a:rPr lang="en-GB" dirty="0" smtClean="0"/>
              <a:t>Meso level</a:t>
            </a:r>
          </a:p>
          <a:p>
            <a:pPr marL="1528763"/>
            <a:r>
              <a:rPr lang="en-GB" dirty="0"/>
              <a:t>F</a:t>
            </a:r>
            <a:r>
              <a:rPr lang="en-GB" dirty="0" smtClean="0"/>
              <a:t>amily structure: e.g. relationship status, number of children of both generations</a:t>
            </a:r>
          </a:p>
          <a:p>
            <a:pPr marL="1300163" indent="0">
              <a:buNone/>
            </a:pPr>
            <a:endParaRPr lang="en-GB" dirty="0" smtClean="0"/>
          </a:p>
          <a:p>
            <a:pPr marL="571500" indent="-457200">
              <a:buFont typeface="+mj-lt"/>
              <a:buAutoNum type="arabicParenR" startAt="3"/>
            </a:pPr>
            <a:r>
              <a:rPr lang="en-GB" dirty="0" smtClean="0"/>
              <a:t>Macro level </a:t>
            </a:r>
          </a:p>
          <a:p>
            <a:pPr marL="1528763"/>
            <a:r>
              <a:rPr lang="en-GB" dirty="0"/>
              <a:t>C</a:t>
            </a:r>
            <a:r>
              <a:rPr lang="en-GB" dirty="0" smtClean="0"/>
              <a:t>ultural-contextual factors: e.g. national family expenses, overall economic situation</a:t>
            </a:r>
            <a:endParaRPr lang="en-GB" dirty="0"/>
          </a:p>
        </p:txBody>
      </p:sp>
      <p:sp>
        <p:nvSpPr>
          <p:cNvPr id="2" name="Titel 1"/>
          <p:cNvSpPr>
            <a:spLocks noGrp="1"/>
          </p:cNvSpPr>
          <p:nvPr>
            <p:ph type="title"/>
          </p:nvPr>
        </p:nvSpPr>
        <p:spPr>
          <a:xfrm>
            <a:off x="323528" y="408372"/>
            <a:ext cx="8424936" cy="1039427"/>
          </a:xfrm>
        </p:spPr>
        <p:txBody>
          <a:bodyPr>
            <a:normAutofit fontScale="90000"/>
          </a:bodyPr>
          <a:lstStyle/>
          <a:p>
            <a:r>
              <a:rPr lang="de-DE" dirty="0" smtClean="0"/>
              <a:t>Szydlik‘s </a:t>
            </a:r>
            <a:r>
              <a:rPr lang="de-DE" dirty="0" err="1" smtClean="0"/>
              <a:t>theory</a:t>
            </a:r>
            <a:r>
              <a:rPr lang="de-DE" dirty="0" smtClean="0"/>
              <a:t> of intergenerational solidarity </a:t>
            </a:r>
            <a:endParaRPr lang="de-DE" dirty="0"/>
          </a:p>
        </p:txBody>
      </p:sp>
    </p:spTree>
    <p:extLst>
      <p:ext uri="{BB962C8B-B14F-4D97-AF65-F5344CB8AC3E}">
        <p14:creationId xmlns:p14="http://schemas.microsoft.com/office/powerpoint/2010/main" val="71052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752528"/>
          </a:xfrm>
        </p:spPr>
        <p:txBody>
          <a:bodyPr>
            <a:normAutofit/>
          </a:bodyPr>
          <a:lstStyle/>
          <a:p>
            <a:r>
              <a:rPr lang="de-DE" dirty="0" smtClean="0"/>
              <a:t>On </a:t>
            </a:r>
            <a:r>
              <a:rPr lang="de-DE" dirty="0" err="1" smtClean="0"/>
              <a:t>the</a:t>
            </a:r>
            <a:r>
              <a:rPr lang="de-DE" dirty="0" smtClean="0"/>
              <a:t> individual </a:t>
            </a:r>
            <a:r>
              <a:rPr lang="de-DE" dirty="0" err="1" smtClean="0"/>
              <a:t>level</a:t>
            </a:r>
            <a:r>
              <a:rPr lang="de-DE" dirty="0" smtClean="0"/>
              <a:t>, do </a:t>
            </a:r>
            <a:r>
              <a:rPr lang="de-DE" dirty="0" err="1" smtClean="0"/>
              <a:t>only</a:t>
            </a:r>
            <a:r>
              <a:rPr lang="de-DE" dirty="0" smtClean="0"/>
              <a:t> parental </a:t>
            </a:r>
            <a:r>
              <a:rPr lang="de-DE" dirty="0" err="1" smtClean="0"/>
              <a:t>and</a:t>
            </a:r>
            <a:r>
              <a:rPr lang="de-DE" dirty="0" smtClean="0"/>
              <a:t> </a:t>
            </a:r>
            <a:r>
              <a:rPr lang="de-DE" dirty="0" err="1" smtClean="0"/>
              <a:t>filial</a:t>
            </a:r>
            <a:r>
              <a:rPr lang="de-DE" dirty="0" smtClean="0"/>
              <a:t> </a:t>
            </a:r>
            <a:r>
              <a:rPr lang="de-DE" dirty="0" err="1" smtClean="0"/>
              <a:t>needs</a:t>
            </a:r>
            <a:r>
              <a:rPr lang="de-DE" dirty="0" smtClean="0"/>
              <a:t> </a:t>
            </a:r>
            <a:r>
              <a:rPr lang="de-DE" dirty="0" err="1" smtClean="0"/>
              <a:t>and</a:t>
            </a:r>
            <a:r>
              <a:rPr lang="de-DE" dirty="0" smtClean="0"/>
              <a:t> </a:t>
            </a:r>
            <a:r>
              <a:rPr lang="de-DE" dirty="0" err="1" smtClean="0"/>
              <a:t>opportunities</a:t>
            </a:r>
            <a:r>
              <a:rPr lang="de-DE" dirty="0" smtClean="0"/>
              <a:t> </a:t>
            </a:r>
            <a:r>
              <a:rPr lang="de-DE" dirty="0" err="1" smtClean="0"/>
              <a:t>impact</a:t>
            </a:r>
            <a:r>
              <a:rPr lang="de-DE" dirty="0" smtClean="0"/>
              <a:t> </a:t>
            </a:r>
            <a:r>
              <a:rPr lang="de-DE" dirty="0" err="1" smtClean="0"/>
              <a:t>whether</a:t>
            </a:r>
            <a:r>
              <a:rPr lang="de-DE" dirty="0" smtClean="0"/>
              <a:t> </a:t>
            </a:r>
            <a:r>
              <a:rPr lang="de-DE" dirty="0" err="1" smtClean="0"/>
              <a:t>they</a:t>
            </a:r>
            <a:r>
              <a:rPr lang="de-DE" dirty="0" smtClean="0"/>
              <a:t> live </a:t>
            </a:r>
            <a:r>
              <a:rPr lang="de-DE" dirty="0" err="1" smtClean="0"/>
              <a:t>together</a:t>
            </a:r>
            <a:r>
              <a:rPr lang="de-DE" dirty="0" smtClean="0"/>
              <a:t>?</a:t>
            </a:r>
          </a:p>
          <a:p>
            <a:pPr marL="114300" indent="0">
              <a:buNone/>
            </a:pPr>
            <a:endParaRPr lang="de-DE" dirty="0"/>
          </a:p>
          <a:p>
            <a:pPr>
              <a:buFont typeface="Wingdings" panose="05000000000000000000" pitchFamily="2" charset="2"/>
              <a:buChar char="§"/>
            </a:pPr>
            <a:r>
              <a:rPr lang="de-DE" dirty="0" err="1" smtClean="0"/>
              <a:t>No</a:t>
            </a:r>
            <a:r>
              <a:rPr lang="de-DE" dirty="0" smtClean="0"/>
              <a:t>! Familialistic </a:t>
            </a:r>
            <a:r>
              <a:rPr lang="de-DE" dirty="0" err="1" smtClean="0"/>
              <a:t>values</a:t>
            </a:r>
            <a:r>
              <a:rPr lang="de-DE" dirty="0" smtClean="0"/>
              <a:t> also </a:t>
            </a:r>
            <a:r>
              <a:rPr lang="de-DE" dirty="0" err="1" smtClean="0"/>
              <a:t>play</a:t>
            </a:r>
            <a:r>
              <a:rPr lang="de-DE" dirty="0" smtClean="0"/>
              <a:t> a </a:t>
            </a:r>
            <a:r>
              <a:rPr lang="de-DE" dirty="0" err="1" smtClean="0"/>
              <a:t>role</a:t>
            </a:r>
            <a:endParaRPr lang="en-GB" dirty="0" smtClean="0"/>
          </a:p>
          <a:p>
            <a:pPr marL="1100138" indent="-342900">
              <a:buFont typeface="Wingdings" panose="05000000000000000000" pitchFamily="2" charset="2"/>
              <a:buChar char="§"/>
            </a:pPr>
            <a:r>
              <a:rPr lang="de-DE" dirty="0"/>
              <a:t>Not </a:t>
            </a:r>
            <a:r>
              <a:rPr lang="de-DE" dirty="0" err="1"/>
              <a:t>only</a:t>
            </a:r>
            <a:r>
              <a:rPr lang="de-DE" dirty="0"/>
              <a:t> </a:t>
            </a:r>
            <a:r>
              <a:rPr lang="de-DE" dirty="0" err="1"/>
              <a:t>the</a:t>
            </a:r>
            <a:r>
              <a:rPr lang="de-DE" dirty="0"/>
              <a:t> </a:t>
            </a:r>
            <a:r>
              <a:rPr lang="de-DE" dirty="0" err="1"/>
              <a:t>need</a:t>
            </a:r>
            <a:r>
              <a:rPr lang="de-DE" dirty="0"/>
              <a:t> </a:t>
            </a:r>
            <a:r>
              <a:rPr lang="de-DE" dirty="0" err="1"/>
              <a:t>itself</a:t>
            </a:r>
            <a:r>
              <a:rPr lang="de-DE" dirty="0"/>
              <a:t> </a:t>
            </a:r>
            <a:r>
              <a:rPr lang="de-DE" dirty="0" err="1"/>
              <a:t>determines</a:t>
            </a:r>
            <a:r>
              <a:rPr lang="de-DE" dirty="0"/>
              <a:t> an </a:t>
            </a:r>
            <a:r>
              <a:rPr lang="de-DE" dirty="0" err="1"/>
              <a:t>offer</a:t>
            </a:r>
            <a:r>
              <a:rPr lang="de-DE" dirty="0"/>
              <a:t> </a:t>
            </a:r>
            <a:r>
              <a:rPr lang="de-DE" dirty="0" err="1"/>
              <a:t>of</a:t>
            </a:r>
            <a:r>
              <a:rPr lang="de-DE" dirty="0"/>
              <a:t> </a:t>
            </a:r>
            <a:r>
              <a:rPr lang="de-DE" dirty="0" err="1"/>
              <a:t>support</a:t>
            </a:r>
            <a:r>
              <a:rPr lang="de-DE" dirty="0"/>
              <a:t> but </a:t>
            </a:r>
            <a:r>
              <a:rPr lang="de-DE" u="sng" dirty="0" err="1"/>
              <a:t>recognition</a:t>
            </a:r>
            <a:r>
              <a:rPr lang="de-DE" dirty="0"/>
              <a:t> </a:t>
            </a:r>
            <a:r>
              <a:rPr lang="de-DE" dirty="0" err="1"/>
              <a:t>of</a:t>
            </a:r>
            <a:r>
              <a:rPr lang="de-DE" dirty="0"/>
              <a:t> </a:t>
            </a:r>
            <a:r>
              <a:rPr lang="de-DE" dirty="0" err="1"/>
              <a:t>that</a:t>
            </a:r>
            <a:r>
              <a:rPr lang="de-DE" dirty="0"/>
              <a:t> </a:t>
            </a:r>
            <a:r>
              <a:rPr lang="de-DE" dirty="0" err="1"/>
              <a:t>need</a:t>
            </a:r>
            <a:endParaRPr lang="en-GB" dirty="0"/>
          </a:p>
          <a:p>
            <a:pPr marL="1100138" indent="-342900">
              <a:buFont typeface="Wingdings" panose="05000000000000000000" pitchFamily="2" charset="2"/>
              <a:buChar char="§"/>
            </a:pPr>
            <a:r>
              <a:rPr lang="en-GB" dirty="0" smtClean="0"/>
              <a:t>Taking </a:t>
            </a:r>
            <a:r>
              <a:rPr lang="en-GB" dirty="0"/>
              <a:t>in a relative in need implies a feeling of </a:t>
            </a:r>
            <a:r>
              <a:rPr lang="en-GB" dirty="0" smtClean="0"/>
              <a:t>solidarity</a:t>
            </a:r>
          </a:p>
          <a:p>
            <a:pPr marL="757238" indent="0">
              <a:buNone/>
            </a:pPr>
            <a:endParaRPr lang="en-GB" dirty="0"/>
          </a:p>
          <a:p>
            <a:pPr>
              <a:buFont typeface="Wingdings" panose="05000000000000000000" pitchFamily="2" charset="2"/>
              <a:buChar char="Ø"/>
            </a:pPr>
            <a:r>
              <a:rPr lang="de-DE" b="1" dirty="0" err="1" smtClean="0"/>
              <a:t>Szydlik‘s</a:t>
            </a:r>
            <a:r>
              <a:rPr lang="de-DE" b="1" dirty="0" smtClean="0"/>
              <a:t> </a:t>
            </a:r>
            <a:r>
              <a:rPr lang="de-DE" b="1" dirty="0" err="1" smtClean="0"/>
              <a:t>model</a:t>
            </a:r>
            <a:r>
              <a:rPr lang="de-DE" b="1" dirty="0" smtClean="0"/>
              <a:t> </a:t>
            </a:r>
            <a:r>
              <a:rPr lang="de-DE" b="1" dirty="0" err="1" smtClean="0"/>
              <a:t>neglects</a:t>
            </a:r>
            <a:r>
              <a:rPr lang="de-DE" b="1" dirty="0" smtClean="0"/>
              <a:t> </a:t>
            </a:r>
            <a:r>
              <a:rPr lang="de-DE" b="1" dirty="0" err="1" smtClean="0"/>
              <a:t>the</a:t>
            </a:r>
            <a:r>
              <a:rPr lang="de-DE" b="1" dirty="0" smtClean="0"/>
              <a:t> </a:t>
            </a:r>
            <a:r>
              <a:rPr lang="de-DE" b="1" dirty="0" err="1" smtClean="0"/>
              <a:t>influence</a:t>
            </a:r>
            <a:r>
              <a:rPr lang="de-DE" b="1" dirty="0" smtClean="0"/>
              <a:t> </a:t>
            </a:r>
            <a:r>
              <a:rPr lang="de-DE" b="1" dirty="0" err="1" smtClean="0"/>
              <a:t>of</a:t>
            </a:r>
            <a:r>
              <a:rPr lang="de-DE" b="1" dirty="0" smtClean="0"/>
              <a:t> </a:t>
            </a:r>
            <a:r>
              <a:rPr lang="de-DE" b="1" dirty="0" err="1" smtClean="0"/>
              <a:t>other</a:t>
            </a:r>
            <a:r>
              <a:rPr lang="de-DE" b="1" dirty="0" smtClean="0"/>
              <a:t> </a:t>
            </a:r>
            <a:r>
              <a:rPr lang="de-DE" b="1" dirty="0" err="1" smtClean="0"/>
              <a:t>forms</a:t>
            </a:r>
            <a:r>
              <a:rPr lang="de-DE" b="1" dirty="0" smtClean="0"/>
              <a:t> </a:t>
            </a:r>
            <a:r>
              <a:rPr lang="de-DE" b="1" dirty="0" err="1" smtClean="0"/>
              <a:t>of</a:t>
            </a:r>
            <a:r>
              <a:rPr lang="de-DE" b="1" dirty="0" smtClean="0"/>
              <a:t> </a:t>
            </a:r>
            <a:r>
              <a:rPr lang="de-DE" b="1" dirty="0" err="1" smtClean="0"/>
              <a:t>solidarity</a:t>
            </a:r>
            <a:r>
              <a:rPr lang="de-DE" b="1" dirty="0" smtClean="0"/>
              <a:t> on intergenerational </a:t>
            </a:r>
            <a:r>
              <a:rPr lang="de-DE" b="1" dirty="0" err="1" smtClean="0"/>
              <a:t>cohabitation</a:t>
            </a:r>
            <a:endParaRPr lang="de-DE" b="1" dirty="0" smtClean="0"/>
          </a:p>
          <a:p>
            <a:pPr>
              <a:buFont typeface="Wingdings" panose="05000000000000000000" pitchFamily="2" charset="2"/>
              <a:buChar char="Ø"/>
            </a:pPr>
            <a:endParaRPr lang="en-GB" b="1" dirty="0" smtClean="0"/>
          </a:p>
          <a:p>
            <a:pPr>
              <a:buFont typeface="Wingdings" panose="05000000000000000000" pitchFamily="2" charset="2"/>
              <a:buChar char="Ø"/>
            </a:pPr>
            <a:r>
              <a:rPr lang="en-GB" b="1" dirty="0" smtClean="0"/>
              <a:t>Introduction of a third dimension</a:t>
            </a:r>
          </a:p>
          <a:p>
            <a:pPr marL="985838">
              <a:buFont typeface="Wingdings" panose="05000000000000000000" pitchFamily="2" charset="2"/>
              <a:buChar char="Ø"/>
            </a:pPr>
            <a:endParaRPr lang="en-GB" dirty="0"/>
          </a:p>
        </p:txBody>
      </p:sp>
      <p:sp>
        <p:nvSpPr>
          <p:cNvPr id="2" name="Titel 1"/>
          <p:cNvSpPr>
            <a:spLocks noGrp="1"/>
          </p:cNvSpPr>
          <p:nvPr>
            <p:ph type="title"/>
          </p:nvPr>
        </p:nvSpPr>
        <p:spPr/>
        <p:txBody>
          <a:bodyPr>
            <a:normAutofit/>
          </a:bodyPr>
          <a:lstStyle/>
          <a:p>
            <a:r>
              <a:rPr lang="de-DE" dirty="0" smtClean="0"/>
              <a:t>Critical </a:t>
            </a:r>
            <a:r>
              <a:rPr lang="de-DE" dirty="0" err="1" smtClean="0"/>
              <a:t>appraisal</a:t>
            </a:r>
            <a:r>
              <a:rPr lang="de-DE" dirty="0" smtClean="0"/>
              <a:t> </a:t>
            </a:r>
            <a:r>
              <a:rPr lang="de-DE" dirty="0" err="1" smtClean="0"/>
              <a:t>of</a:t>
            </a:r>
            <a:r>
              <a:rPr lang="de-DE" dirty="0" smtClean="0"/>
              <a:t> </a:t>
            </a:r>
            <a:r>
              <a:rPr lang="de-DE" dirty="0" err="1" smtClean="0"/>
              <a:t>szydlik</a:t>
            </a:r>
            <a:r>
              <a:rPr lang="de-DE" dirty="0" smtClean="0"/>
              <a:t> </a:t>
            </a:r>
            <a:endParaRPr lang="de-DE" dirty="0"/>
          </a:p>
        </p:txBody>
      </p:sp>
    </p:spTree>
    <p:extLst>
      <p:ext uri="{BB962C8B-B14F-4D97-AF65-F5344CB8AC3E}">
        <p14:creationId xmlns:p14="http://schemas.microsoft.com/office/powerpoint/2010/main" val="341874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187624" y="2636912"/>
            <a:ext cx="7499176" cy="3489251"/>
          </a:xfrm>
        </p:spPr>
        <p:txBody>
          <a:bodyPr>
            <a:normAutofit/>
          </a:bodyPr>
          <a:lstStyle/>
          <a:p>
            <a:pPr marL="571500" indent="-457200">
              <a:buFont typeface="+mj-lt"/>
              <a:buAutoNum type="arabicParenR"/>
            </a:pPr>
            <a:r>
              <a:rPr lang="de-DE" sz="2400" dirty="0" smtClean="0"/>
              <a:t>Individual </a:t>
            </a:r>
            <a:r>
              <a:rPr lang="de-DE" sz="2400" dirty="0" err="1" smtClean="0"/>
              <a:t>level</a:t>
            </a:r>
            <a:r>
              <a:rPr lang="de-DE" sz="2400" dirty="0" smtClean="0"/>
              <a:t>: Young adult</a:t>
            </a:r>
          </a:p>
          <a:p>
            <a:pPr marL="571500" indent="-457200">
              <a:buFont typeface="+mj-lt"/>
              <a:buAutoNum type="arabicParenR"/>
            </a:pPr>
            <a:endParaRPr lang="de-DE" sz="2400" dirty="0" smtClean="0"/>
          </a:p>
          <a:p>
            <a:pPr marL="571500" indent="-457200">
              <a:buFont typeface="+mj-lt"/>
              <a:buAutoNum type="arabicParenR"/>
            </a:pPr>
            <a:r>
              <a:rPr lang="de-DE" sz="2400" dirty="0" err="1" smtClean="0"/>
              <a:t>Meso</a:t>
            </a:r>
            <a:r>
              <a:rPr lang="de-DE" sz="2400" dirty="0" smtClean="0"/>
              <a:t> </a:t>
            </a:r>
            <a:r>
              <a:rPr lang="de-DE" sz="2400" dirty="0" err="1" smtClean="0"/>
              <a:t>level</a:t>
            </a:r>
            <a:r>
              <a:rPr lang="de-DE" sz="2400" dirty="0" smtClean="0"/>
              <a:t>: Parental </a:t>
            </a:r>
            <a:r>
              <a:rPr lang="de-DE" sz="2400" dirty="0" err="1" smtClean="0"/>
              <a:t>household</a:t>
            </a:r>
            <a:endParaRPr lang="de-DE" sz="2400" dirty="0" smtClean="0"/>
          </a:p>
          <a:p>
            <a:pPr marL="571500" indent="-457200">
              <a:buFont typeface="+mj-lt"/>
              <a:buAutoNum type="arabicParenR"/>
            </a:pPr>
            <a:endParaRPr lang="en-GB" sz="2400" dirty="0" smtClean="0"/>
          </a:p>
          <a:p>
            <a:pPr marL="571500" indent="-457200">
              <a:buFont typeface="+mj-lt"/>
              <a:buAutoNum type="arabicParenR"/>
            </a:pPr>
            <a:r>
              <a:rPr lang="de-DE" sz="2400" dirty="0" err="1" smtClean="0"/>
              <a:t>Macro</a:t>
            </a:r>
            <a:r>
              <a:rPr lang="de-DE" sz="2400" dirty="0" smtClean="0"/>
              <a:t> </a:t>
            </a:r>
            <a:r>
              <a:rPr lang="de-DE" sz="2400" dirty="0" err="1" smtClean="0"/>
              <a:t>level</a:t>
            </a:r>
            <a:r>
              <a:rPr lang="de-DE" sz="2400" dirty="0" smtClean="0"/>
              <a:t>: Country </a:t>
            </a:r>
            <a:r>
              <a:rPr lang="de-DE" sz="2400" dirty="0" err="1" smtClean="0"/>
              <a:t>of</a:t>
            </a:r>
            <a:r>
              <a:rPr lang="de-DE" sz="2400" dirty="0" smtClean="0"/>
              <a:t> </a:t>
            </a:r>
            <a:r>
              <a:rPr lang="de-DE" sz="2400" dirty="0" err="1" smtClean="0"/>
              <a:t>residence</a:t>
            </a:r>
            <a:endParaRPr lang="de-DE" sz="2400" dirty="0" smtClean="0"/>
          </a:p>
        </p:txBody>
      </p:sp>
      <p:sp>
        <p:nvSpPr>
          <p:cNvPr id="2" name="Titel 1"/>
          <p:cNvSpPr>
            <a:spLocks noGrp="1"/>
          </p:cNvSpPr>
          <p:nvPr>
            <p:ph type="title"/>
          </p:nvPr>
        </p:nvSpPr>
        <p:spPr/>
        <p:txBody>
          <a:bodyPr/>
          <a:lstStyle/>
          <a:p>
            <a:r>
              <a:rPr lang="de-DE" dirty="0" smtClean="0"/>
              <a:t>Levels </a:t>
            </a:r>
            <a:r>
              <a:rPr lang="de-DE" dirty="0" err="1" smtClean="0"/>
              <a:t>of</a:t>
            </a:r>
            <a:r>
              <a:rPr lang="de-DE" dirty="0" smtClean="0"/>
              <a:t> Analysis</a:t>
            </a:r>
            <a:endParaRPr lang="en-GB" dirty="0"/>
          </a:p>
        </p:txBody>
      </p:sp>
    </p:spTree>
    <p:extLst>
      <p:ext uri="{BB962C8B-B14F-4D97-AF65-F5344CB8AC3E}">
        <p14:creationId xmlns:p14="http://schemas.microsoft.com/office/powerpoint/2010/main" val="100134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844824"/>
            <a:ext cx="8568952" cy="4680520"/>
          </a:xfrm>
        </p:spPr>
        <p:txBody>
          <a:bodyPr>
            <a:normAutofit lnSpcReduction="10000"/>
          </a:bodyPr>
          <a:lstStyle/>
          <a:p>
            <a:pPr marL="628650" indent="-514350">
              <a:buFont typeface="+mj-lt"/>
              <a:buAutoNum type="romanUcPeriod"/>
            </a:pPr>
            <a:r>
              <a:rPr lang="en-US" dirty="0" smtClean="0">
                <a:solidFill>
                  <a:schemeClr val="accent6">
                    <a:lumMod val="75000"/>
                  </a:schemeClr>
                </a:solidFill>
              </a:rPr>
              <a:t>The presence of under-aged siblings in the parental home should reduce the likelihood of cohabitation between young adults and their parents.</a:t>
            </a:r>
          </a:p>
          <a:p>
            <a:pPr marL="628650" indent="-514350">
              <a:buFont typeface="+mj-lt"/>
              <a:buAutoNum type="romanUcPeriod"/>
            </a:pPr>
            <a:endParaRPr lang="en-GB"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Young adults whose parents already cohabitate with another young adult are more likely to live in the parental home than their peers whose adult siblings live independently.  </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Parental support towards other adult siblings increases the likelihood of shared residency between young adult and parents.</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High family expenditures and a good overall economic situation are expected to be negatively associated with the likelihood of intergenerational cohabitation.</a:t>
            </a:r>
          </a:p>
          <a:p>
            <a:endParaRPr lang="de-DE" dirty="0">
              <a:solidFill>
                <a:schemeClr val="accent6">
                  <a:lumMod val="75000"/>
                </a:schemeClr>
              </a:solidFill>
            </a:endParaRPr>
          </a:p>
          <a:p>
            <a:endParaRPr lang="de-DE" dirty="0">
              <a:solidFill>
                <a:schemeClr val="accent6">
                  <a:lumMod val="75000"/>
                </a:schemeClr>
              </a:solidFill>
            </a:endParaRPr>
          </a:p>
        </p:txBody>
      </p:sp>
      <p:sp>
        <p:nvSpPr>
          <p:cNvPr id="2" name="Titel 1"/>
          <p:cNvSpPr>
            <a:spLocks noGrp="1"/>
          </p:cNvSpPr>
          <p:nvPr>
            <p:ph type="title"/>
          </p:nvPr>
        </p:nvSpPr>
        <p:spPr/>
        <p:txBody>
          <a:bodyPr>
            <a:normAutofit/>
          </a:bodyPr>
          <a:lstStyle/>
          <a:p>
            <a:r>
              <a:rPr lang="de-DE" dirty="0" err="1" smtClean="0"/>
              <a:t>Hypotheses</a:t>
            </a:r>
            <a:endParaRPr lang="de-DE" dirty="0"/>
          </a:p>
        </p:txBody>
      </p:sp>
    </p:spTree>
    <p:extLst>
      <p:ext uri="{BB962C8B-B14F-4D97-AF65-F5344CB8AC3E}">
        <p14:creationId xmlns:p14="http://schemas.microsoft.com/office/powerpoint/2010/main" val="1226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0999" y="1719070"/>
            <a:ext cx="8407893" cy="4734265"/>
          </a:xfrm>
        </p:spPr>
        <p:txBody>
          <a:bodyPr/>
          <a:lstStyle/>
          <a:p>
            <a:r>
              <a:rPr lang="en-GB" dirty="0" smtClean="0"/>
              <a:t>Data set: Survey on Health, Aging and Retirement in Europe (SHARE), wave 6 (2015)</a:t>
            </a:r>
          </a:p>
          <a:p>
            <a:endParaRPr lang="en-GB" dirty="0" smtClean="0"/>
          </a:p>
          <a:p>
            <a:r>
              <a:rPr lang="en-US" dirty="0" smtClean="0"/>
              <a:t>Exclusion criteria</a:t>
            </a:r>
          </a:p>
          <a:p>
            <a:pPr marL="800100"/>
            <a:r>
              <a:rPr lang="en-US" dirty="0" smtClean="0"/>
              <a:t>Young adult disabled</a:t>
            </a:r>
          </a:p>
          <a:p>
            <a:pPr marL="800100"/>
            <a:r>
              <a:rPr lang="en-US" dirty="0" smtClean="0"/>
              <a:t>Parent in care facilities</a:t>
            </a:r>
          </a:p>
          <a:p>
            <a:pPr marL="800100"/>
            <a:r>
              <a:rPr lang="en-US" dirty="0" smtClean="0"/>
              <a:t>Parents</a:t>
            </a:r>
            <a:r>
              <a:rPr lang="de-DE" dirty="0" smtClean="0"/>
              <a:t> </a:t>
            </a:r>
            <a:r>
              <a:rPr lang="en-US" dirty="0" smtClean="0"/>
              <a:t>separated</a:t>
            </a:r>
          </a:p>
          <a:p>
            <a:endParaRPr lang="en-GB" dirty="0" smtClean="0"/>
          </a:p>
          <a:p>
            <a:pPr>
              <a:buFont typeface="Wingdings" panose="05000000000000000000" pitchFamily="2" charset="2"/>
              <a:buChar char="Ø"/>
            </a:pPr>
            <a:r>
              <a:rPr lang="en-US" dirty="0" smtClean="0"/>
              <a:t>10,533 young adults from 18 to 35 years and their parents of whom 24% are co-residing with their parents</a:t>
            </a:r>
          </a:p>
          <a:p>
            <a:endParaRPr lang="de-DE" dirty="0" smtClean="0"/>
          </a:p>
          <a:p>
            <a:r>
              <a:rPr lang="en-US" dirty="0" smtClean="0"/>
              <a:t>Multi-level logistic regression with 3 levels</a:t>
            </a:r>
          </a:p>
        </p:txBody>
      </p:sp>
      <p:sp>
        <p:nvSpPr>
          <p:cNvPr id="2" name="Titel 1"/>
          <p:cNvSpPr>
            <a:spLocks noGrp="1"/>
          </p:cNvSpPr>
          <p:nvPr>
            <p:ph type="title"/>
          </p:nvPr>
        </p:nvSpPr>
        <p:spPr/>
        <p:txBody>
          <a:bodyPr>
            <a:normAutofit/>
          </a:bodyPr>
          <a:lstStyle/>
          <a:p>
            <a:r>
              <a:rPr lang="de-DE" dirty="0" smtClean="0"/>
              <a:t>Data </a:t>
            </a:r>
            <a:r>
              <a:rPr lang="de-DE" dirty="0" err="1" smtClean="0"/>
              <a:t>set</a:t>
            </a:r>
            <a:r>
              <a:rPr lang="de-DE" dirty="0" smtClean="0"/>
              <a:t>, </a:t>
            </a:r>
            <a:r>
              <a:rPr lang="de-DE" dirty="0" err="1" smtClean="0"/>
              <a:t>case</a:t>
            </a:r>
            <a:r>
              <a:rPr lang="de-DE" dirty="0" smtClean="0"/>
              <a:t> </a:t>
            </a:r>
            <a:r>
              <a:rPr lang="de-DE" dirty="0" err="1" smtClean="0"/>
              <a:t>selection</a:t>
            </a:r>
            <a:r>
              <a:rPr lang="de-DE" dirty="0" smtClean="0"/>
              <a:t> &amp; </a:t>
            </a:r>
            <a:r>
              <a:rPr lang="de-DE" dirty="0" err="1" smtClean="0"/>
              <a:t>methods</a:t>
            </a:r>
            <a:endParaRPr lang="de-DE" dirty="0"/>
          </a:p>
        </p:txBody>
      </p:sp>
    </p:spTree>
    <p:extLst>
      <p:ext uri="{BB962C8B-B14F-4D97-AF65-F5344CB8AC3E}">
        <p14:creationId xmlns:p14="http://schemas.microsoft.com/office/powerpoint/2010/main" val="27663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ster">
  <a:themeElements>
    <a:clrScheme name="Raster">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Raster">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Raster">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0</TotalTime>
  <Words>1290</Words>
  <Application>Microsoft Office PowerPoint</Application>
  <PresentationFormat>Bildschirmpräsentation (4:3)</PresentationFormat>
  <Paragraphs>175</Paragraphs>
  <Slides>13</Slides>
  <Notes>13</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Raster</vt:lpstr>
      <vt:lpstr>There is no place like the parents’ home</vt:lpstr>
      <vt:lpstr>Motivation</vt:lpstr>
      <vt:lpstr>research question </vt:lpstr>
      <vt:lpstr>Previous research</vt:lpstr>
      <vt:lpstr>Szydlik‘s theory of intergenerational solidarity </vt:lpstr>
      <vt:lpstr>Critical appraisal of szydlik </vt:lpstr>
      <vt:lpstr>Levels of Analysis</vt:lpstr>
      <vt:lpstr>Hypotheses</vt:lpstr>
      <vt:lpstr>Data set, case selection &amp; methods</vt:lpstr>
      <vt:lpstr>Operationalization: Parental familial support</vt:lpstr>
      <vt:lpstr>Preliminary Results</vt:lpstr>
      <vt:lpstr>To do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dc:creator>
  <cp:lastModifiedBy>Isy Fi</cp:lastModifiedBy>
  <cp:revision>173</cp:revision>
  <dcterms:created xsi:type="dcterms:W3CDTF">2017-08-27T12:02:22Z</dcterms:created>
  <dcterms:modified xsi:type="dcterms:W3CDTF">2018-04-30T14:19:52Z</dcterms:modified>
</cp:coreProperties>
</file>